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105" d="100"/>
          <a:sy n="105" d="100"/>
        </p:scale>
        <p:origin x="69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20" name="Segnaposto piè di pagina 19"/>
          <p:cNvSpPr>
            <a:spLocks noGrp="1"/>
          </p:cNvSpPr>
          <p:nvPr>
            <p:ph type="ftr" sz="quarter" idx="11"/>
          </p:nvPr>
        </p:nvSpPr>
        <p:spPr/>
        <p:txBody>
          <a:bodyPr/>
          <a:lstStyle/>
          <a:p>
            <a:endParaRPr lang="it-IT"/>
          </a:p>
        </p:txBody>
      </p:sp>
      <p:sp>
        <p:nvSpPr>
          <p:cNvPr id="10" name="Segnaposto numero diapositiva 9"/>
          <p:cNvSpPr>
            <a:spLocks noGrp="1"/>
          </p:cNvSpPr>
          <p:nvPr>
            <p:ph type="sldNum" sz="quarter" idx="12"/>
          </p:nvPr>
        </p:nvSpPr>
        <p:spPr/>
        <p:txBody>
          <a:bodyPr/>
          <a:lstStyle/>
          <a:p>
            <a:fld id="{B007B441-5312-499D-93C3-6E37886527FA}"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egnaposto data 1"/>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24/06/2022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p>
            <a:r>
              <a:rPr kumimoji="0" lang="it-IT"/>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B6055F8-1D02-4417-9241-55C834FD9970}" type="datetimeFigureOut">
              <a:rPr lang="it-IT" smtClean="0"/>
              <a:pPr/>
              <a:t>24/06/2022</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007B441-5312-499D-93C3-6E37886527FA}"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75656" y="2060848"/>
            <a:ext cx="7198568" cy="2448271"/>
          </a:xfrm>
        </p:spPr>
        <p:txBody>
          <a:bodyPr>
            <a:noAutofit/>
          </a:bodyPr>
          <a:lstStyle/>
          <a:p>
            <a:pPr algn="ctr"/>
            <a:r>
              <a:rPr lang="it-IT" sz="8000" dirty="0">
                <a:latin typeface="Ink Free" pitchFamily="66" charset="0"/>
              </a:rPr>
              <a:t>Sora Nostra Morte Corporale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476672"/>
            <a:ext cx="7498080" cy="5904656"/>
          </a:xfrm>
        </p:spPr>
        <p:txBody>
          <a:bodyPr>
            <a:normAutofit fontScale="90000"/>
          </a:bodyPr>
          <a:lstStyle/>
          <a:p>
            <a:pPr algn="ctr"/>
            <a:r>
              <a:rPr lang="it-IT" dirty="0" smtClean="0"/>
              <a:t>La morte è sorella perché compagna di viaggio, </a:t>
            </a:r>
            <a:br>
              <a:rPr lang="it-IT" dirty="0" smtClean="0"/>
            </a:br>
            <a:r>
              <a:rPr lang="it-IT" dirty="0" smtClean="0"/>
              <a:t>compagna di un limite. </a:t>
            </a:r>
            <a:br>
              <a:rPr lang="it-IT" dirty="0" smtClean="0"/>
            </a:br>
            <a:r>
              <a:rPr lang="it-IT" dirty="0" smtClean="0"/>
              <a:t>I limiti non ci piacciono, ma sono necessari per far confluire tutte le nostre forze e risorse </a:t>
            </a:r>
            <a:br>
              <a:rPr lang="it-IT" dirty="0" smtClean="0"/>
            </a:br>
            <a:r>
              <a:rPr lang="it-IT" dirty="0" smtClean="0"/>
              <a:t>non verso la fine </a:t>
            </a:r>
            <a:br>
              <a:rPr lang="it-IT" dirty="0" smtClean="0"/>
            </a:br>
            <a:r>
              <a:rPr lang="it-IT" dirty="0" smtClean="0"/>
              <a:t>ma verso IL FINE </a:t>
            </a:r>
            <a:br>
              <a:rPr lang="it-IT" dirty="0" smtClean="0"/>
            </a:br>
            <a:r>
              <a:rPr lang="it-IT" dirty="0" smtClean="0"/>
              <a:t>della nostra vita.</a:t>
            </a:r>
            <a:br>
              <a:rPr lang="it-IT" dirty="0" smtClean="0"/>
            </a:b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332656"/>
            <a:ext cx="7498080" cy="4320480"/>
          </a:xfrm>
        </p:spPr>
        <p:txBody>
          <a:bodyPr>
            <a:normAutofit/>
          </a:bodyPr>
          <a:lstStyle/>
          <a:p>
            <a:pPr algn="ctr"/>
            <a:r>
              <a:rPr lang="it-IT" i="1" dirty="0" smtClean="0"/>
              <a:t>“</a:t>
            </a:r>
            <a:r>
              <a:rPr lang="it-IT" i="1" dirty="0" err="1" smtClean="0"/>
              <a:t>Laudato</a:t>
            </a:r>
            <a:r>
              <a:rPr lang="it-IT" i="1" dirty="0" smtClean="0"/>
              <a:t> </a:t>
            </a:r>
            <a:r>
              <a:rPr lang="it-IT" i="1" dirty="0" err="1" smtClean="0"/>
              <a:t>si'</a:t>
            </a:r>
            <a:r>
              <a:rPr lang="it-IT" i="1" dirty="0" smtClean="0"/>
              <a:t> mi' Signore </a:t>
            </a:r>
            <a:br>
              <a:rPr lang="it-IT" i="1" dirty="0" smtClean="0"/>
            </a:br>
            <a:r>
              <a:rPr lang="it-IT" i="1" dirty="0" smtClean="0"/>
              <a:t>per </a:t>
            </a:r>
            <a:r>
              <a:rPr lang="it-IT" i="1" dirty="0" err="1" smtClean="0"/>
              <a:t>sora</a:t>
            </a:r>
            <a:r>
              <a:rPr lang="it-IT" i="1" dirty="0" smtClean="0"/>
              <a:t> nostra morte corporale, </a:t>
            </a:r>
            <a:r>
              <a:rPr lang="it-IT" dirty="0" smtClean="0"/>
              <a:t/>
            </a:r>
            <a:br>
              <a:rPr lang="it-IT" dirty="0" smtClean="0"/>
            </a:br>
            <a:r>
              <a:rPr lang="it-IT" i="1" dirty="0" smtClean="0"/>
              <a:t>da la quale </a:t>
            </a:r>
            <a:r>
              <a:rPr lang="it-IT" i="1" dirty="0" err="1" smtClean="0"/>
              <a:t>nullu</a:t>
            </a:r>
            <a:r>
              <a:rPr lang="it-IT" i="1" dirty="0" smtClean="0"/>
              <a:t> homo vivente </a:t>
            </a:r>
            <a:br>
              <a:rPr lang="it-IT" i="1" dirty="0" smtClean="0"/>
            </a:br>
            <a:r>
              <a:rPr lang="it-IT" i="1" dirty="0" err="1" smtClean="0"/>
              <a:t>pò</a:t>
            </a:r>
            <a:r>
              <a:rPr lang="it-IT" i="1" dirty="0" smtClean="0"/>
              <a:t> scappare”</a:t>
            </a:r>
            <a:r>
              <a:rPr lang="it-IT" dirty="0" smtClean="0"/>
              <a:t/>
            </a:r>
            <a:br>
              <a:rPr lang="it-IT" dirty="0" smtClean="0"/>
            </a:br>
            <a:r>
              <a:rPr lang="it-IT" dirty="0" smtClean="0"/>
              <a:t/>
            </a:r>
            <a:br>
              <a:rPr lang="it-IT" dirty="0" smtClean="0"/>
            </a:br>
            <a:endParaRPr lang="it-IT" dirty="0"/>
          </a:p>
        </p:txBody>
      </p:sp>
      <p:pic>
        <p:nvPicPr>
          <p:cNvPr id="3" name="Immagine 2" descr="transito12193299_507249612777155_545798778950602364_n.jpg"/>
          <p:cNvPicPr>
            <a:picLocks noChangeAspect="1"/>
          </p:cNvPicPr>
          <p:nvPr/>
        </p:nvPicPr>
        <p:blipFill>
          <a:blip r:embed="rId2" cstate="print"/>
          <a:stretch>
            <a:fillRect/>
          </a:stretch>
        </p:blipFill>
        <p:spPr>
          <a:xfrm>
            <a:off x="1907704" y="3212976"/>
            <a:ext cx="6574417" cy="334789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5602952"/>
          </a:xfrm>
        </p:spPr>
        <p:txBody>
          <a:bodyPr/>
          <a:lstStyle/>
          <a:p>
            <a:pPr algn="ctr"/>
            <a:r>
              <a:rPr lang="it-IT" dirty="0" smtClean="0"/>
              <a:t>Grazie e buon lavoro!</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31640" y="404664"/>
            <a:ext cx="7498080" cy="6192688"/>
          </a:xfrm>
        </p:spPr>
        <p:txBody>
          <a:bodyPr>
            <a:normAutofit fontScale="90000"/>
          </a:bodyPr>
          <a:lstStyle/>
          <a:p>
            <a:pPr algn="ctr"/>
            <a:r>
              <a:rPr lang="it-IT" sz="3600" dirty="0"/>
              <a:t>“ Il fatto è che non c’è niente di programmabile nel parto: quando ci si confronta con una cosa così grandiosa come la vita che nasce non c’è molto da fare, se non abbandonarsi alla potenza di quello che sta succedendo, come nell’unico altro momento che secondo me è paragonabile, quello della morte. Semplicemente non dovrai opporti al dolore.” </a:t>
            </a:r>
            <a:br>
              <a:rPr lang="it-IT" sz="3600" dirty="0"/>
            </a:br>
            <a:r>
              <a:rPr lang="it-IT" sz="2200" dirty="0"/>
              <a:t/>
            </a:r>
            <a:br>
              <a:rPr lang="it-IT" sz="2200" dirty="0"/>
            </a:br>
            <a:r>
              <a:rPr lang="it-IT" sz="2200" i="1" dirty="0"/>
              <a:t>(Costanza </a:t>
            </a:r>
            <a:r>
              <a:rPr lang="it-IT" sz="2200" i="1" dirty="0" err="1"/>
              <a:t>Miriano</a:t>
            </a:r>
            <a:r>
              <a:rPr lang="it-IT" sz="2200" i="1" dirty="0"/>
              <a:t>, “Sposati e sii sottomessa”)</a:t>
            </a:r>
            <a:r>
              <a:rPr lang="it-IT" dirty="0"/>
              <a:t/>
            </a:r>
            <a:br>
              <a:rPr lang="it-IT" dirty="0"/>
            </a:br>
            <a:endParaRPr lang="it-IT"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274320"/>
            <a:ext cx="7962088" cy="6467048"/>
          </a:xfrm>
        </p:spPr>
        <p:txBody>
          <a:bodyPr>
            <a:normAutofit/>
          </a:bodyPr>
          <a:lstStyle/>
          <a:p>
            <a:pPr algn="ctr"/>
            <a:r>
              <a:rPr lang="en-US" sz="2800" dirty="0"/>
              <a:t>“</a:t>
            </a:r>
            <a:r>
              <a:rPr lang="it-IT" sz="2800" dirty="0"/>
              <a:t>Sappiamo infatti che se questa tenda, che è la nostra dimora terrena, viene disfatta, abbiamo da Dio un edificio, una casa non fatta da mano d'uomo, eterna, nei cieli.  Perciò in questa tenda gemiamo, desiderando intensamente di essere rivestiti della nostra abitazione celeste,  se pure saremo trovati vestiti e non nudi.  Poiché noi che siamo in questa tenda gemiamo, oppressi, </a:t>
            </a:r>
            <a:r>
              <a:rPr lang="it-IT" sz="2800" u="sng" dirty="0"/>
              <a:t>e perciò desideriamo non già di essere spogliati, ma di essere </a:t>
            </a:r>
            <a:r>
              <a:rPr lang="it-IT" sz="2800" u="sng" dirty="0" smtClean="0"/>
              <a:t>rivestiti</a:t>
            </a:r>
            <a:r>
              <a:rPr lang="it-IT" sz="2800" dirty="0" smtClean="0"/>
              <a:t>.</a:t>
            </a:r>
            <a:r>
              <a:rPr lang="en-US" sz="2800" dirty="0"/>
              <a:t>”</a:t>
            </a:r>
            <a:r>
              <a:rPr lang="it-IT" sz="2800" dirty="0"/>
              <a:t/>
            </a:r>
            <a:br>
              <a:rPr lang="it-IT" sz="2800" dirty="0"/>
            </a:br>
            <a:r>
              <a:rPr lang="it-IT" sz="2800" dirty="0"/>
              <a:t/>
            </a:r>
            <a:br>
              <a:rPr lang="it-IT" sz="2800" dirty="0"/>
            </a:br>
            <a:r>
              <a:rPr lang="it-IT" sz="1800" i="1" dirty="0"/>
              <a:t>(2Cor 5, 1-4)</a:t>
            </a:r>
            <a:r>
              <a:rPr lang="it-IT" sz="2400" dirty="0"/>
              <a:t/>
            </a:r>
            <a:br>
              <a:rPr lang="it-IT" sz="2400" dirty="0"/>
            </a:br>
            <a:endParaRPr lang="it-IT" sz="2400" dirty="0"/>
          </a:p>
        </p:txBody>
      </p:sp>
    </p:spTree>
  </p:cSld>
  <p:clrMapOvr>
    <a:masterClrMapping/>
  </p:clrMapOvr>
  <p:transition>
    <p:checke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i="1" dirty="0" err="1"/>
              <a:t>Gaudium</a:t>
            </a:r>
            <a:r>
              <a:rPr lang="it-IT" b="1" i="1" dirty="0"/>
              <a:t> </a:t>
            </a:r>
            <a:r>
              <a:rPr lang="it-IT" b="1" i="1" dirty="0" err="1"/>
              <a:t>et</a:t>
            </a:r>
            <a:r>
              <a:rPr lang="it-IT" b="1" i="1" dirty="0"/>
              <a:t> </a:t>
            </a:r>
            <a:r>
              <a:rPr lang="it-IT" b="1" i="1" dirty="0" err="1"/>
              <a:t>Spes</a:t>
            </a:r>
            <a:r>
              <a:rPr lang="it-IT" dirty="0"/>
              <a:t> n.18</a:t>
            </a:r>
          </a:p>
        </p:txBody>
      </p:sp>
      <p:sp>
        <p:nvSpPr>
          <p:cNvPr id="3" name="CasellaDiTesto 2"/>
          <p:cNvSpPr txBox="1"/>
          <p:nvPr/>
        </p:nvSpPr>
        <p:spPr>
          <a:xfrm>
            <a:off x="1115616" y="1556792"/>
            <a:ext cx="7776864" cy="3539430"/>
          </a:xfrm>
          <a:prstGeom prst="rect">
            <a:avLst/>
          </a:prstGeom>
          <a:noFill/>
        </p:spPr>
        <p:txBody>
          <a:bodyPr wrap="square" rtlCol="0">
            <a:spAutoFit/>
          </a:bodyPr>
          <a:lstStyle/>
          <a:p>
            <a:pPr algn="ctr"/>
            <a:r>
              <a:rPr lang="it-IT" sz="2800" dirty="0">
                <a:latin typeface="+mj-lt"/>
              </a:rPr>
              <a:t>“In faccia alla morte l'enigma della condizione umana raggiunge il culmine. L'uomo non è tormentato solo dalla sofferenza e dalla decadenza progressiva del corpo, ma anche, ed anzi, più ancora, dal timore di una distruzione definitiva. Ma l'istinto del cuore lo fa giudicare rettamente, quando aborrisce e respinge l'idea di una totale rovina e di un annientamento definitivo della sua </a:t>
            </a:r>
            <a:r>
              <a:rPr lang="it-IT" sz="2800" dirty="0" err="1">
                <a:latin typeface="+mj-lt"/>
              </a:rPr>
              <a:t>persona…</a:t>
            </a:r>
            <a:endParaRPr lang="it-IT" sz="2800" dirty="0">
              <a:latin typeface="+mj-lt"/>
            </a:endParaRPr>
          </a:p>
        </p:txBody>
      </p:sp>
    </p:spTree>
  </p:cSld>
  <p:clrMapOvr>
    <a:masterClrMapping/>
  </p:clrMapOvr>
  <p:transition>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i="1" dirty="0" err="1"/>
              <a:t>Gaudium</a:t>
            </a:r>
            <a:r>
              <a:rPr lang="it-IT" b="1" i="1" dirty="0"/>
              <a:t> </a:t>
            </a:r>
            <a:r>
              <a:rPr lang="it-IT" b="1" i="1" dirty="0" err="1"/>
              <a:t>et</a:t>
            </a:r>
            <a:r>
              <a:rPr lang="it-IT" b="1" i="1" dirty="0"/>
              <a:t> </a:t>
            </a:r>
            <a:r>
              <a:rPr lang="it-IT" b="1" i="1" dirty="0" err="1"/>
              <a:t>Spes</a:t>
            </a:r>
            <a:r>
              <a:rPr lang="it-IT" dirty="0"/>
              <a:t> n.18</a:t>
            </a:r>
          </a:p>
        </p:txBody>
      </p:sp>
      <p:sp>
        <p:nvSpPr>
          <p:cNvPr id="3" name="CasellaDiTesto 2"/>
          <p:cNvSpPr txBox="1"/>
          <p:nvPr/>
        </p:nvSpPr>
        <p:spPr>
          <a:xfrm>
            <a:off x="1115616" y="1556792"/>
            <a:ext cx="7776864" cy="3970318"/>
          </a:xfrm>
          <a:prstGeom prst="rect">
            <a:avLst/>
          </a:prstGeom>
          <a:noFill/>
        </p:spPr>
        <p:txBody>
          <a:bodyPr wrap="square" rtlCol="0">
            <a:spAutoFit/>
          </a:bodyPr>
          <a:lstStyle/>
          <a:p>
            <a:pPr algn="ctr"/>
            <a:r>
              <a:rPr lang="it-IT" sz="3600" dirty="0">
                <a:latin typeface="+mj-lt"/>
              </a:rPr>
              <a:t>… t</a:t>
            </a:r>
            <a:r>
              <a:rPr lang="it-IT" sz="3600" dirty="0"/>
              <a:t>utti i tentativi della tecnica, per quanto utilissimi, non riescono a calmare le ansietà dell'uomo: il prolungamento di vita che procura la biologia non può soddisfare quel desiderio di vita ulteriore, invincibilmente ancorato nel suo </a:t>
            </a:r>
            <a:r>
              <a:rPr lang="it-IT" sz="3600" dirty="0" err="1"/>
              <a:t>cuore…</a:t>
            </a:r>
            <a:endParaRPr lang="it-IT" sz="3600"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400" b="1" dirty="0"/>
              <a:t>Al </a:t>
            </a:r>
            <a:r>
              <a:rPr lang="it-IT" sz="2400" b="1" dirty="0" err="1"/>
              <a:t>cap</a:t>
            </a:r>
            <a:r>
              <a:rPr lang="it-IT" sz="2400" b="1" dirty="0"/>
              <a:t> 32 del Catechismo degli adulti intitolato “Saper morire”</a:t>
            </a:r>
            <a:endParaRPr lang="it-IT" sz="2400" dirty="0"/>
          </a:p>
        </p:txBody>
      </p:sp>
      <p:sp>
        <p:nvSpPr>
          <p:cNvPr id="3" name="CasellaDiTesto 2"/>
          <p:cNvSpPr txBox="1"/>
          <p:nvPr/>
        </p:nvSpPr>
        <p:spPr>
          <a:xfrm>
            <a:off x="1475656" y="1340768"/>
            <a:ext cx="7056784" cy="4176464"/>
          </a:xfrm>
          <a:prstGeom prst="rect">
            <a:avLst/>
          </a:prstGeom>
          <a:noFill/>
        </p:spPr>
        <p:txBody>
          <a:bodyPr wrap="square" rtlCol="0">
            <a:spAutoFit/>
          </a:bodyPr>
          <a:lstStyle/>
          <a:p>
            <a:pPr algn="ctr"/>
            <a:r>
              <a:rPr lang="it-IT" sz="2400" dirty="0"/>
              <a:t>"Da sempre la morte è guardata con rispetto e timore, perché radicalmente contraria all’istinto di </a:t>
            </a:r>
            <a:r>
              <a:rPr lang="it-IT" sz="2400" dirty="0" smtClean="0"/>
              <a:t>conservazione (... ) si evita come </a:t>
            </a:r>
            <a:r>
              <a:rPr lang="it-IT" sz="2400" dirty="0"/>
              <a:t>un tabù il discorso sulla propria morte e quindi anche la domanda sul senso della propria vita. </a:t>
            </a:r>
            <a:endParaRPr lang="it-IT" sz="2400" dirty="0" smtClean="0"/>
          </a:p>
          <a:p>
            <a:pPr algn="ctr"/>
            <a:r>
              <a:rPr lang="it-IT" sz="2400" dirty="0" smtClean="0"/>
              <a:t>Come </a:t>
            </a:r>
            <a:r>
              <a:rPr lang="it-IT" sz="2400" dirty="0"/>
              <a:t>se non ci riguardasse da vicino! </a:t>
            </a:r>
            <a:endParaRPr lang="it-IT" sz="2400" dirty="0" smtClean="0"/>
          </a:p>
          <a:p>
            <a:pPr algn="ctr"/>
            <a:r>
              <a:rPr lang="it-IT" sz="2400" dirty="0" smtClean="0"/>
              <a:t>Ma </a:t>
            </a:r>
            <a:r>
              <a:rPr lang="it-IT" sz="2400" dirty="0"/>
              <a:t>ha un senso la morte, o meglio l’uomo che muore? All’apparenza sembrerebbe di no. </a:t>
            </a:r>
            <a:endParaRPr lang="it-IT" sz="2400" dirty="0" smtClean="0"/>
          </a:p>
          <a:p>
            <a:pPr algn="ctr"/>
            <a:r>
              <a:rPr lang="it-IT" sz="2400" dirty="0" smtClean="0"/>
              <a:t>L’uomo </a:t>
            </a:r>
            <a:r>
              <a:rPr lang="it-IT" sz="2400" dirty="0"/>
              <a:t>è tutto un desiderio di vivere e con tutto se stesso rifiuta la morte, ma essa si avvicina inesorabile. La caducità ci appartiene per natura. </a:t>
            </a:r>
          </a:p>
        </p:txBody>
      </p:sp>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b="1" dirty="0"/>
              <a:t>Al </a:t>
            </a:r>
            <a:r>
              <a:rPr lang="it-IT" sz="2800" b="1" dirty="0" err="1"/>
              <a:t>cap</a:t>
            </a:r>
            <a:r>
              <a:rPr lang="it-IT" sz="2800" b="1" dirty="0"/>
              <a:t> 32 del Catechismo degli adulti intitolato “Saper morire”</a:t>
            </a:r>
            <a:endParaRPr lang="it-IT" sz="2800" dirty="0"/>
          </a:p>
        </p:txBody>
      </p:sp>
      <p:sp>
        <p:nvSpPr>
          <p:cNvPr id="3" name="CasellaDiTesto 2"/>
          <p:cNvSpPr txBox="1"/>
          <p:nvPr/>
        </p:nvSpPr>
        <p:spPr>
          <a:xfrm>
            <a:off x="1043608" y="1412776"/>
            <a:ext cx="7632848" cy="4524315"/>
          </a:xfrm>
          <a:prstGeom prst="rect">
            <a:avLst/>
          </a:prstGeom>
          <a:noFill/>
        </p:spPr>
        <p:txBody>
          <a:bodyPr wrap="square" rtlCol="0">
            <a:spAutoFit/>
          </a:bodyPr>
          <a:lstStyle/>
          <a:p>
            <a:pPr algn="ctr"/>
            <a:r>
              <a:rPr lang="it-IT" sz="3200" b="1" dirty="0"/>
              <a:t>In un certo senso si comincia a morire quando si comincia a vivere, e si finisce di morire quando si finisce di vivere</a:t>
            </a:r>
            <a:r>
              <a:rPr lang="it-IT" sz="3200" dirty="0"/>
              <a:t>: </a:t>
            </a:r>
          </a:p>
          <a:p>
            <a:pPr algn="ctr"/>
            <a:endParaRPr lang="it-IT" sz="3200" dirty="0"/>
          </a:p>
          <a:p>
            <a:pPr algn="ctr"/>
            <a:r>
              <a:rPr lang="it-IT" sz="3200" dirty="0"/>
              <a:t>le cellule dell’organismo si invecchiano, si perdono e non tutte vengono reintegrate; le esperienze personali si consumano in fretta (…) il vero cristiano desidera innanzitutto rendere preziosa la propria morte.” </a:t>
            </a:r>
          </a:p>
        </p:txBody>
      </p:sp>
    </p:spTree>
  </p:cSld>
  <p:clrMapOvr>
    <a:masterClrMapping/>
  </p:clrMapOvr>
  <p:transition>
    <p:comb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5674960"/>
          </a:xfrm>
        </p:spPr>
        <p:txBody>
          <a:bodyPr>
            <a:normAutofit/>
          </a:bodyPr>
          <a:lstStyle/>
          <a:p>
            <a:pPr algn="ctr"/>
            <a:r>
              <a:rPr lang="it-IT" b="1" dirty="0"/>
              <a:t>“ </a:t>
            </a:r>
            <a:r>
              <a:rPr lang="it-IT" b="1" dirty="0" err="1"/>
              <a:t>Laudato</a:t>
            </a:r>
            <a:r>
              <a:rPr lang="it-IT" b="1" dirty="0"/>
              <a:t> sii mio </a:t>
            </a:r>
            <a:r>
              <a:rPr lang="it-IT" b="1" dirty="0" smtClean="0"/>
              <a:t>Signore </a:t>
            </a:r>
            <a:r>
              <a:rPr lang="it-IT" b="1" dirty="0"/>
              <a:t>per </a:t>
            </a:r>
            <a:r>
              <a:rPr lang="it-IT" b="1" dirty="0" err="1"/>
              <a:t>sora</a:t>
            </a:r>
            <a:r>
              <a:rPr lang="it-IT" b="1" dirty="0"/>
              <a:t> nostra morte corporale, </a:t>
            </a:r>
            <a:r>
              <a:rPr lang="it-IT" dirty="0"/>
              <a:t/>
            </a:r>
            <a:br>
              <a:rPr lang="it-IT" dirty="0"/>
            </a:br>
            <a:r>
              <a:rPr lang="it-IT" b="1" dirty="0"/>
              <a:t>dalla quale </a:t>
            </a:r>
            <a:r>
              <a:rPr lang="it-IT" b="1" dirty="0" err="1"/>
              <a:t>nullu</a:t>
            </a:r>
            <a:r>
              <a:rPr lang="it-IT" b="1" dirty="0"/>
              <a:t> homo vivente po’ scampare”</a:t>
            </a:r>
            <a:br>
              <a:rPr lang="it-IT" b="1" dirty="0"/>
            </a:br>
            <a:r>
              <a:rPr lang="it-IT" b="1" dirty="0"/>
              <a:t/>
            </a:r>
            <a:br>
              <a:rPr lang="it-IT" b="1" dirty="0"/>
            </a:br>
            <a:r>
              <a:rPr lang="it-IT" sz="3200" b="1" dirty="0"/>
              <a:t>(San Francesco d’Assisi)</a:t>
            </a:r>
            <a:r>
              <a:rPr lang="it-IT" dirty="0"/>
              <a:t/>
            </a:r>
            <a:br>
              <a:rPr lang="it-IT" dirty="0"/>
            </a:br>
            <a:endParaRPr lang="it-IT" dirty="0"/>
          </a:p>
        </p:txBody>
      </p:sp>
    </p:spTree>
  </p:cSld>
  <p:clrMapOvr>
    <a:masterClrMapping/>
  </p:clrMapOvr>
  <p:transition>
    <p:wheel spokes="2"/>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43608" y="274320"/>
            <a:ext cx="7890080" cy="6251024"/>
          </a:xfrm>
        </p:spPr>
        <p:txBody>
          <a:bodyPr>
            <a:normAutofit fontScale="90000"/>
          </a:bodyPr>
          <a:lstStyle/>
          <a:p>
            <a:pPr algn="ctr"/>
            <a:r>
              <a:rPr lang="it-IT" sz="2400" dirty="0"/>
              <a:t>“Si cerca in tutti i modi di allontanare il pensiero della nostra finitudine, illudendosi così di togliere alla morte il suo potere e scacciare il timore. Ma la fede cristiana non è un modo per esorcizzare la paura della morte, piuttosto ci aiuta ad affrontarla. Prima o poi, tutti noi andremo per quella porta. Non ho mai visto, dietro un carro funebre, un camion di traslochi! Dietro a un carro funebre: non l’ho visto mai. Ci andremo soli, senza niente nelle tasche del sudario: niente. Perché il sudario non ha tasche. dobbiamo essere grati per tutto l’aiuto che la medicina si sta sforzando di dare, affinché attraverso le cosiddette “cure palliative”, ogni persona che si appresta a vivere l’ultimo tratto di strada della propria vita, possa farlo nella maniera più umana possibile. Dobbiamo però stare attenti,  Dobbiamo accompagnare alla morte, ma non provocare la morte. La vita è un diritto, non la morte, la quale </a:t>
            </a:r>
            <a:r>
              <a:rPr lang="it-IT" sz="2400" dirty="0" err="1"/>
              <a:t>và</a:t>
            </a:r>
            <a:r>
              <a:rPr lang="it-IT" sz="2400" dirty="0"/>
              <a:t> accolta, non somministrata.”</a:t>
            </a:r>
            <a:br>
              <a:rPr lang="it-IT" sz="2400" dirty="0"/>
            </a:br>
            <a:r>
              <a:rPr lang="it-IT" sz="1300" dirty="0"/>
              <a:t/>
            </a:r>
            <a:br>
              <a:rPr lang="it-IT" sz="1300" dirty="0"/>
            </a:br>
            <a:r>
              <a:rPr lang="it-IT" sz="2700" dirty="0"/>
              <a:t>(Papa Francesco)</a:t>
            </a:r>
            <a:br>
              <a:rPr lang="it-IT" sz="2700" dirty="0"/>
            </a:br>
            <a:endParaRPr lang="it-IT" sz="2700" dirty="0"/>
          </a:p>
        </p:txBody>
      </p:sp>
    </p:spTree>
  </p:cSld>
  <p:clrMapOvr>
    <a:masterClrMapping/>
  </p:clrMapOvr>
  <p:transition spd="med">
    <p:checke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TotalTime>
  <Words>594</Words>
  <Application>Microsoft Office PowerPoint</Application>
  <PresentationFormat>Presentazione su schermo (4:3)</PresentationFormat>
  <Paragraphs>21</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Gill Sans MT</vt:lpstr>
      <vt:lpstr>Ink Free</vt:lpstr>
      <vt:lpstr>Verdana</vt:lpstr>
      <vt:lpstr>Wingdings 2</vt:lpstr>
      <vt:lpstr>Solstizio</vt:lpstr>
      <vt:lpstr>Sora Nostra Morte Corporale</vt:lpstr>
      <vt:lpstr>“ Il fatto è che non c’è niente di programmabile nel parto: quando ci si confronta con una cosa così grandiosa come la vita che nasce non c’è molto da fare, se non abbandonarsi alla potenza di quello che sta succedendo, come nell’unico altro momento che secondo me è paragonabile, quello della morte. Semplicemente non dovrai opporti al dolore.”   (Costanza Miriano, “Sposati e sii sottomessa”) </vt:lpstr>
      <vt:lpstr>“Sappiamo infatti che se questa tenda, che è la nostra dimora terrena, viene disfatta, abbiamo da Dio un edificio, una casa non fatta da mano d'uomo, eterna, nei cieli.  Perciò in questa tenda gemiamo, desiderando intensamente di essere rivestiti della nostra abitazione celeste,  se pure saremo trovati vestiti e non nudi.  Poiché noi che siamo in questa tenda gemiamo, oppressi, e perciò desideriamo non già di essere spogliati, ma di essere rivestiti.”  (2Cor 5, 1-4) </vt:lpstr>
      <vt:lpstr>Gaudium et Spes n.18</vt:lpstr>
      <vt:lpstr>Gaudium et Spes n.18</vt:lpstr>
      <vt:lpstr>Al cap 32 del Catechismo degli adulti intitolato “Saper morire”</vt:lpstr>
      <vt:lpstr>Al cap 32 del Catechismo degli adulti intitolato “Saper morire”</vt:lpstr>
      <vt:lpstr>“ Laudato sii mio Signore per sora nostra morte corporale,  dalla quale nullu homo vivente po’ scampare”  (San Francesco d’Assisi) </vt:lpstr>
      <vt:lpstr>“Si cerca in tutti i modi di allontanare il pensiero della nostra finitudine, illudendosi così di togliere alla morte il suo potere e scacciare il timore. Ma la fede cristiana non è un modo per esorcizzare la paura della morte, piuttosto ci aiuta ad affrontarla. Prima o poi, tutti noi andremo per quella porta. Non ho mai visto, dietro un carro funebre, un camion di traslochi! Dietro a un carro funebre: non l’ho visto mai. Ci andremo soli, senza niente nelle tasche del sudario: niente. Perché il sudario non ha tasche. dobbiamo essere grati per tutto l’aiuto che la medicina si sta sforzando di dare, affinché attraverso le cosiddette “cure palliative”, ogni persona che si appresta a vivere l’ultimo tratto di strada della propria vita, possa farlo nella maniera più umana possibile. Dobbiamo però stare attenti,  Dobbiamo accompagnare alla morte, ma non provocare la morte. La vita è un diritto, non la morte, la quale và accolta, non somministrata.”  (Papa Francesco) </vt:lpstr>
      <vt:lpstr>La morte è sorella perché compagna di viaggio,  compagna di un limite.  I limiti non ci piacciono, ma sono necessari per far confluire tutte le nostre forze e risorse  non verso la fine  ma verso IL FINE  della nostra vita. </vt:lpstr>
      <vt:lpstr>“Laudato si' mi' Signore  per sora nostra morte corporale,  da la quale nullu homo vivente  pò scappare”  </vt:lpstr>
      <vt:lpstr>Grazie e buon lavoro!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Sora Nostra Morte Corporale</dc:title>
  <dc:creator>Contabilità</dc:creator>
  <cp:lastModifiedBy>Luisa Di Loreto</cp:lastModifiedBy>
  <cp:revision>11</cp:revision>
  <dcterms:created xsi:type="dcterms:W3CDTF">2022-06-11T19:11:48Z</dcterms:created>
  <dcterms:modified xsi:type="dcterms:W3CDTF">2022-06-24T09:33:49Z</dcterms:modified>
</cp:coreProperties>
</file>