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21" r:id="rId1"/>
  </p:sldMasterIdLst>
  <p:notesMasterIdLst>
    <p:notesMasterId r:id="rId28"/>
  </p:notesMasterIdLst>
  <p:sldIdLst>
    <p:sldId id="268" r:id="rId2"/>
    <p:sldId id="273" r:id="rId3"/>
    <p:sldId id="274" r:id="rId4"/>
    <p:sldId id="276" r:id="rId5"/>
    <p:sldId id="280" r:id="rId6"/>
    <p:sldId id="275" r:id="rId7"/>
    <p:sldId id="277" r:id="rId8"/>
    <p:sldId id="278" r:id="rId9"/>
    <p:sldId id="281" r:id="rId10"/>
    <p:sldId id="284" r:id="rId11"/>
    <p:sldId id="282" r:id="rId12"/>
    <p:sldId id="256" r:id="rId13"/>
    <p:sldId id="263" r:id="rId14"/>
    <p:sldId id="259" r:id="rId15"/>
    <p:sldId id="260" r:id="rId16"/>
    <p:sldId id="261" r:id="rId17"/>
    <p:sldId id="262" r:id="rId18"/>
    <p:sldId id="264" r:id="rId19"/>
    <p:sldId id="265" r:id="rId20"/>
    <p:sldId id="266" r:id="rId21"/>
    <p:sldId id="267" r:id="rId22"/>
    <p:sldId id="269" r:id="rId23"/>
    <p:sldId id="279" r:id="rId24"/>
    <p:sldId id="283" r:id="rId25"/>
    <p:sldId id="270" r:id="rId26"/>
    <p:sldId id="272" r:id="rId27"/>
  </p:sldIdLst>
  <p:sldSz cx="12192000" cy="6858000"/>
  <p:notesSz cx="6888163" cy="100187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91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91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19"/>
    <p:restoredTop sz="94674"/>
  </p:normalViewPr>
  <p:slideViewPr>
    <p:cSldViewPr snapToGrid="0" snapToObjects="1">
      <p:cViewPr varScale="1">
        <p:scale>
          <a:sx n="105" d="100"/>
          <a:sy n="105" d="100"/>
        </p:scale>
        <p:origin x="462" y="114"/>
      </p:cViewPr>
      <p:guideLst>
        <p:guide orient="horz" pos="2160"/>
        <p:guide pos="291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621" cy="501497"/>
          </a:xfrm>
          <a:prstGeom prst="rect">
            <a:avLst/>
          </a:prstGeom>
        </p:spPr>
        <p:txBody>
          <a:bodyPr vert="horz" lIns="92437" tIns="46218" rIns="92437" bIns="46218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900934" y="0"/>
            <a:ext cx="2985621" cy="501497"/>
          </a:xfrm>
          <a:prstGeom prst="rect">
            <a:avLst/>
          </a:prstGeom>
        </p:spPr>
        <p:txBody>
          <a:bodyPr vert="horz" lIns="92437" tIns="46218" rIns="92437" bIns="46218" rtlCol="0"/>
          <a:lstStyle>
            <a:lvl1pPr algn="r">
              <a:defRPr sz="1200"/>
            </a:lvl1pPr>
          </a:lstStyle>
          <a:p>
            <a:fld id="{F63DEBB0-A097-49C8-AF1F-74CD8CA01AA4}" type="datetimeFigureOut">
              <a:rPr lang="en-GB" smtClean="0"/>
              <a:t>24/06/2022</a:t>
            </a:fld>
            <a:endParaRPr lang="en-GB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1863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37" tIns="46218" rIns="92437" bIns="46218" rtlCol="0" anchor="ctr"/>
          <a:lstStyle/>
          <a:p>
            <a:endParaRPr lang="en-GB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8495" y="4821096"/>
            <a:ext cx="5511174" cy="3944678"/>
          </a:xfrm>
          <a:prstGeom prst="rect">
            <a:avLst/>
          </a:prstGeom>
        </p:spPr>
        <p:txBody>
          <a:bodyPr vert="horz" lIns="92437" tIns="46218" rIns="92437" bIns="46218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517216"/>
            <a:ext cx="2985621" cy="501497"/>
          </a:xfrm>
          <a:prstGeom prst="rect">
            <a:avLst/>
          </a:prstGeom>
        </p:spPr>
        <p:txBody>
          <a:bodyPr vert="horz" lIns="92437" tIns="46218" rIns="92437" bIns="46218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900934" y="9517216"/>
            <a:ext cx="2985621" cy="501497"/>
          </a:xfrm>
          <a:prstGeom prst="rect">
            <a:avLst/>
          </a:prstGeom>
        </p:spPr>
        <p:txBody>
          <a:bodyPr vert="horz" lIns="92437" tIns="46218" rIns="92437" bIns="46218" rtlCol="0" anchor="b"/>
          <a:lstStyle>
            <a:lvl1pPr algn="r">
              <a:defRPr sz="1200"/>
            </a:lvl1pPr>
          </a:lstStyle>
          <a:p>
            <a:fld id="{F5D5F412-7104-492D-BBD1-CB5BECD9F7CF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1996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D5F412-7104-492D-BBD1-CB5BECD9F7CF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29790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D5F412-7104-492D-BBD1-CB5BECD9F7CF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660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D091-0C29-4644-9B13-CCE28B479006}" type="datetimeFigureOut">
              <a:rPr lang="it-IT" smtClean="0"/>
              <a:t>24/06/2022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4E07D-D814-D347-B4FA-8C24A1F8B07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3290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D091-0C29-4644-9B13-CCE28B479006}" type="datetimeFigureOut">
              <a:rPr lang="it-IT" smtClean="0"/>
              <a:t>24/06/2022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4E07D-D814-D347-B4FA-8C24A1F8B07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887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D091-0C29-4644-9B13-CCE28B479006}" type="datetimeFigureOut">
              <a:rPr lang="it-IT" smtClean="0"/>
              <a:t>24/06/2022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4E07D-D814-D347-B4FA-8C24A1F8B07B}" type="slidenum">
              <a:rPr lang="it-IT" smtClean="0"/>
              <a:t>‹N›</a:t>
            </a:fld>
            <a:endParaRPr lang="it-IT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393267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D091-0C29-4644-9B13-CCE28B479006}" type="datetimeFigureOut">
              <a:rPr lang="it-IT" smtClean="0"/>
              <a:t>24/06/2022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4E07D-D814-D347-B4FA-8C24A1F8B07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76516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D091-0C29-4644-9B13-CCE28B479006}" type="datetimeFigureOut">
              <a:rPr lang="it-IT" smtClean="0"/>
              <a:t>24/06/2022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4E07D-D814-D347-B4FA-8C24A1F8B07B}" type="slidenum">
              <a:rPr lang="it-IT" smtClean="0"/>
              <a:t>‹N›</a:t>
            </a:fld>
            <a:endParaRPr lang="it-IT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851993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D091-0C29-4644-9B13-CCE28B479006}" type="datetimeFigureOut">
              <a:rPr lang="it-IT" smtClean="0"/>
              <a:t>24/06/2022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4E07D-D814-D347-B4FA-8C24A1F8B07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24455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D091-0C29-4644-9B13-CCE28B479006}" type="datetimeFigureOut">
              <a:rPr lang="it-IT" smtClean="0"/>
              <a:t>24/06/2022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4E07D-D814-D347-B4FA-8C24A1F8B07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01555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D091-0C29-4644-9B13-CCE28B479006}" type="datetimeFigureOut">
              <a:rPr lang="it-IT" smtClean="0"/>
              <a:t>24/06/2022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4E07D-D814-D347-B4FA-8C24A1F8B07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2916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D091-0C29-4644-9B13-CCE28B479006}" type="datetimeFigureOut">
              <a:rPr lang="it-IT" smtClean="0"/>
              <a:t>24/06/2022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4E07D-D814-D347-B4FA-8C24A1F8B07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3590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D091-0C29-4644-9B13-CCE28B479006}" type="datetimeFigureOut">
              <a:rPr lang="it-IT" smtClean="0"/>
              <a:t>24/06/2022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4E07D-D814-D347-B4FA-8C24A1F8B07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8524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D091-0C29-4644-9B13-CCE28B479006}" type="datetimeFigureOut">
              <a:rPr lang="it-IT" smtClean="0"/>
              <a:t>24/06/2022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4E07D-D814-D347-B4FA-8C24A1F8B07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4501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D091-0C29-4644-9B13-CCE28B479006}" type="datetimeFigureOut">
              <a:rPr lang="it-IT" smtClean="0"/>
              <a:t>24/06/2022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4E07D-D814-D347-B4FA-8C24A1F8B07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7016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D091-0C29-4644-9B13-CCE28B479006}" type="datetimeFigureOut">
              <a:rPr lang="it-IT" smtClean="0"/>
              <a:t>24/06/2022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4E07D-D814-D347-B4FA-8C24A1F8B07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8428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D091-0C29-4644-9B13-CCE28B479006}" type="datetimeFigureOut">
              <a:rPr lang="it-IT" smtClean="0"/>
              <a:t>24/06/2022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4E07D-D814-D347-B4FA-8C24A1F8B07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3646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D091-0C29-4644-9B13-CCE28B479006}" type="datetimeFigureOut">
              <a:rPr lang="it-IT" smtClean="0"/>
              <a:t>24/06/2022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4E07D-D814-D347-B4FA-8C24A1F8B07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6449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D091-0C29-4644-9B13-CCE28B479006}" type="datetimeFigureOut">
              <a:rPr lang="it-IT" smtClean="0"/>
              <a:t>24/06/2022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4E07D-D814-D347-B4FA-8C24A1F8B07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088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78D091-0C29-4644-9B13-CCE28B479006}" type="datetimeFigureOut">
              <a:rPr lang="it-IT" smtClean="0"/>
              <a:t>24/06/2022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8B4E07D-D814-D347-B4FA-8C24A1F8B07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3715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  <p:sldLayoutId id="2147483833" r:id="rId12"/>
    <p:sldLayoutId id="2147483834" r:id="rId13"/>
    <p:sldLayoutId id="2147483835" r:id="rId14"/>
    <p:sldLayoutId id="2147483836" r:id="rId15"/>
    <p:sldLayoutId id="214748383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rasicelebri.it/s-libro/il-cielo-e-la-terra-il-pensiero-di-papa-francesco-sulla-famiglia-la-fede-e-la-missione-della-chiesa-nel-xxi-secolo/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63025" y="2382602"/>
            <a:ext cx="8269979" cy="2855082"/>
          </a:xfrm>
        </p:spPr>
        <p:txBody>
          <a:bodyPr/>
          <a:lstStyle/>
          <a:p>
            <a:pPr algn="ctr"/>
            <a:r>
              <a:rPr lang="it-IT" sz="2400" dirty="0"/>
              <a:t/>
            </a:r>
            <a:br>
              <a:rPr lang="it-IT" sz="2400" dirty="0"/>
            </a:br>
            <a:r>
              <a:rPr lang="it-IT" sz="2400" dirty="0"/>
              <a:t/>
            </a:r>
            <a:br>
              <a:rPr lang="it-IT" sz="2400" dirty="0"/>
            </a:br>
            <a:r>
              <a:rPr lang="it-IT" sz="2400" dirty="0"/>
              <a:t/>
            </a:r>
            <a:br>
              <a:rPr lang="it-IT" sz="2400" dirty="0"/>
            </a:br>
            <a:r>
              <a:rPr lang="it-IT" sz="2400" dirty="0"/>
              <a:t/>
            </a:r>
            <a:br>
              <a:rPr lang="it-IT" sz="2400" dirty="0"/>
            </a:br>
            <a:r>
              <a:rPr lang="it-IT" sz="4000" b="1" dirty="0"/>
              <a:t>Il Manifesto Interreligioso dei diritti nei  percorsi di fine vita </a:t>
            </a:r>
            <a:r>
              <a:rPr lang="it-IT" sz="4000" dirty="0"/>
              <a:t/>
            </a:r>
            <a:br>
              <a:rPr lang="it-IT" sz="4000" dirty="0"/>
            </a:br>
            <a:r>
              <a:rPr lang="it-IT" sz="4000" dirty="0"/>
              <a:t/>
            </a:r>
            <a:br>
              <a:rPr lang="it-IT" sz="4000" dirty="0"/>
            </a:br>
            <a:r>
              <a:rPr lang="it-IT" sz="4000" dirty="0"/>
              <a:t/>
            </a:r>
            <a:br>
              <a:rPr lang="it-IT" sz="4000" dirty="0"/>
            </a:br>
            <a:r>
              <a:rPr lang="it-IT" sz="3200" dirty="0"/>
              <a:t>Docente:  Maria Angela Falà</a:t>
            </a:r>
            <a:r>
              <a:rPr lang="it-IT" dirty="0"/>
              <a:t/>
            </a:r>
            <a:br>
              <a:rPr lang="it-IT" dirty="0"/>
            </a:br>
            <a:r>
              <a:rPr lang="it-IT" dirty="0"/>
              <a:t/>
            </a:r>
            <a:br>
              <a:rPr lang="it-IT" dirty="0"/>
            </a:br>
            <a:endParaRPr lang="en-GB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585816" y="4036219"/>
            <a:ext cx="8788726" cy="1400398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it-IT" sz="7200" dirty="0"/>
              <a:t> </a:t>
            </a:r>
          </a:p>
          <a:p>
            <a:pPr algn="ctr"/>
            <a:r>
              <a:rPr lang="it-IT" sz="9600" dirty="0"/>
              <a:t>          ASL Rieti </a:t>
            </a:r>
          </a:p>
          <a:p>
            <a:pPr algn="ctr"/>
            <a:r>
              <a:rPr lang="it-IT" sz="9600" dirty="0"/>
              <a:t>Medicina Necroscopica: </a:t>
            </a:r>
          </a:p>
          <a:p>
            <a:pPr algn="ctr"/>
            <a:r>
              <a:rPr lang="it-IT" sz="9600" dirty="0"/>
              <a:t>aspetti etici, bioetici, deontologici e pratici</a:t>
            </a:r>
          </a:p>
          <a:p>
            <a:pPr algn="ctr"/>
            <a:endParaRPr lang="it-IT" sz="7200" dirty="0"/>
          </a:p>
          <a:p>
            <a:pPr algn="ctr"/>
            <a:r>
              <a:rPr lang="it-IT" sz="7200" dirty="0"/>
              <a:t>        Rieti, 20 giugno 2022</a:t>
            </a:r>
            <a:r>
              <a:rPr lang="it-IT" dirty="0"/>
              <a:t> </a:t>
            </a:r>
          </a:p>
          <a:p>
            <a:r>
              <a:rPr lang="it-IT" dirty="0"/>
              <a:t>  </a:t>
            </a:r>
            <a:endParaRPr lang="en-GB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233" y="1892778"/>
            <a:ext cx="1582615" cy="1466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8713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&#10;&#10;Descrizione generata automaticamente">
            <a:extLst>
              <a:ext uri="{FF2B5EF4-FFF2-40B4-BE49-F238E27FC236}">
                <a16:creationId xmlns:a16="http://schemas.microsoft.com/office/drawing/2014/main" id="{3DF575D8-8023-BFF6-771A-A9328A5204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22"/>
          <a:stretch/>
        </p:blipFill>
        <p:spPr>
          <a:xfrm>
            <a:off x="345152" y="390548"/>
            <a:ext cx="5372099" cy="5571066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42A35C53-7429-F48B-3C70-31AFC7BD006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-1" b="30777"/>
          <a:stretch/>
        </p:blipFill>
        <p:spPr>
          <a:xfrm>
            <a:off x="5871633" y="390548"/>
            <a:ext cx="5372099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9758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6FB5CA95-FAEF-A7D1-6894-FA131B5F2A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033" y="537026"/>
            <a:ext cx="8105870" cy="6079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2322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e 9">
            <a:extLst>
              <a:ext uri="{FF2B5EF4-FFF2-40B4-BE49-F238E27FC236}">
                <a16:creationId xmlns:a16="http://schemas.microsoft.com/office/drawing/2014/main" id="{4C75FBF1-D567-4D44-B4CA-14948F5F13C5}"/>
              </a:ext>
            </a:extLst>
          </p:cNvPr>
          <p:cNvSpPr/>
          <p:nvPr/>
        </p:nvSpPr>
        <p:spPr>
          <a:xfrm>
            <a:off x="5299997" y="784186"/>
            <a:ext cx="1018572" cy="890938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35664B2-CB96-7E45-82E0-4AD4A88B2F28}"/>
              </a:ext>
            </a:extLst>
          </p:cNvPr>
          <p:cNvSpPr txBox="1"/>
          <p:nvPr/>
        </p:nvSpPr>
        <p:spPr>
          <a:xfrm>
            <a:off x="509286" y="2019157"/>
            <a:ext cx="1122744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it-IT" sz="4000" b="1" dirty="0"/>
              <a:t>Diritto di disporre del tempo residuo</a:t>
            </a:r>
            <a:endParaRPr lang="it-IT" sz="4000" dirty="0"/>
          </a:p>
          <a:p>
            <a:pPr algn="ctr"/>
            <a:endParaRPr lang="it-IT" sz="3200" dirty="0"/>
          </a:p>
          <a:p>
            <a:pPr algn="ctr"/>
            <a:r>
              <a:rPr lang="it-IT" sz="3200" dirty="0"/>
              <a:t>Ogni persona ha il diritto di conoscere ed essere resa consapevole del suo percorso di cura e del possibile esito, secondo i protocolli terapeutici più aggiornati, affinché possa </a:t>
            </a:r>
            <a:r>
              <a:rPr lang="it-IT" sz="3200" u="sng" dirty="0"/>
              <a:t>gestire la propria vita in modo qualitativamente </a:t>
            </a:r>
            <a:r>
              <a:rPr lang="it-IT" sz="3200" dirty="0"/>
              <a:t>soddisfacente, anche in relazione</a:t>
            </a:r>
          </a:p>
          <a:p>
            <a:pPr algn="ctr"/>
            <a:r>
              <a:rPr lang="it-IT" sz="3200" dirty="0"/>
              <a:t>alla </a:t>
            </a:r>
            <a:r>
              <a:rPr lang="it-IT" sz="3200" u="sng" dirty="0"/>
              <a:t>propria spiritualità e fede religiosa</a:t>
            </a:r>
            <a:r>
              <a:rPr lang="it-IT" sz="3200" dirty="0"/>
              <a:t>. 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171F87D1-D316-A14C-AFBD-39ED528A22AC}"/>
              </a:ext>
            </a:extLst>
          </p:cNvPr>
          <p:cNvSpPr/>
          <p:nvPr/>
        </p:nvSpPr>
        <p:spPr>
          <a:xfrm>
            <a:off x="284205" y="370703"/>
            <a:ext cx="11640065" cy="6252519"/>
          </a:xfrm>
          <a:prstGeom prst="rect">
            <a:avLst/>
          </a:prstGeom>
          <a:noFill/>
          <a:ln w="44450" cmpd="tri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3B7BBC61-E973-CD47-812B-8EECB77953ED}"/>
              </a:ext>
            </a:extLst>
          </p:cNvPr>
          <p:cNvSpPr txBox="1"/>
          <p:nvPr/>
        </p:nvSpPr>
        <p:spPr>
          <a:xfrm>
            <a:off x="5555848" y="833377"/>
            <a:ext cx="5068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800" dirty="0"/>
              <a:t>1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8885" y="5417378"/>
            <a:ext cx="1183014" cy="110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6831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e 9">
            <a:extLst>
              <a:ext uri="{FF2B5EF4-FFF2-40B4-BE49-F238E27FC236}">
                <a16:creationId xmlns:a16="http://schemas.microsoft.com/office/drawing/2014/main" id="{4C75FBF1-D567-4D44-B4CA-14948F5F13C5}"/>
              </a:ext>
            </a:extLst>
          </p:cNvPr>
          <p:cNvSpPr/>
          <p:nvPr/>
        </p:nvSpPr>
        <p:spPr>
          <a:xfrm>
            <a:off x="5299997" y="784186"/>
            <a:ext cx="1018572" cy="890938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35664B2-CB96-7E45-82E0-4AD4A88B2F28}"/>
              </a:ext>
            </a:extLst>
          </p:cNvPr>
          <p:cNvSpPr txBox="1"/>
          <p:nvPr/>
        </p:nvSpPr>
        <p:spPr>
          <a:xfrm>
            <a:off x="509286" y="2019157"/>
            <a:ext cx="1122744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/>
              <a:t>Diritto al rispetto della propria religione</a:t>
            </a:r>
            <a:r>
              <a:rPr lang="it-IT" sz="4000" dirty="0"/>
              <a:t> </a:t>
            </a:r>
          </a:p>
          <a:p>
            <a:pPr algn="ctr"/>
            <a:endParaRPr lang="it-IT" sz="3200" dirty="0"/>
          </a:p>
          <a:p>
            <a:pPr algn="ctr"/>
            <a:r>
              <a:rPr lang="it-IT" sz="3200" dirty="0"/>
              <a:t>Ogni persona ha il diritto di comunicare la propria fede religiosa alla struttura sanitaria affinché </a:t>
            </a:r>
          </a:p>
          <a:p>
            <a:pPr algn="ctr"/>
            <a:r>
              <a:rPr lang="it-IT" sz="3200" u="sng" dirty="0"/>
              <a:t>possa essere rispettata</a:t>
            </a:r>
            <a:r>
              <a:rPr lang="it-IT" sz="3200" dirty="0"/>
              <a:t>, </a:t>
            </a:r>
          </a:p>
          <a:p>
            <a:pPr algn="ctr"/>
            <a:r>
              <a:rPr lang="it-IT" sz="3200" dirty="0"/>
              <a:t>in conformità alla normativa sulla privacy.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171F87D1-D316-A14C-AFBD-39ED528A22AC}"/>
              </a:ext>
            </a:extLst>
          </p:cNvPr>
          <p:cNvSpPr/>
          <p:nvPr/>
        </p:nvSpPr>
        <p:spPr>
          <a:xfrm>
            <a:off x="284205" y="370703"/>
            <a:ext cx="11640065" cy="6252519"/>
          </a:xfrm>
          <a:prstGeom prst="rect">
            <a:avLst/>
          </a:prstGeom>
          <a:noFill/>
          <a:ln w="44450" cmpd="tri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3B7BBC61-E973-CD47-812B-8EECB77953ED}"/>
              </a:ext>
            </a:extLst>
          </p:cNvPr>
          <p:cNvSpPr txBox="1"/>
          <p:nvPr/>
        </p:nvSpPr>
        <p:spPr>
          <a:xfrm>
            <a:off x="5555848" y="833377"/>
            <a:ext cx="5068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800" dirty="0"/>
              <a:t>2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0384" y="4936407"/>
            <a:ext cx="1579001" cy="146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3530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e 9">
            <a:extLst>
              <a:ext uri="{FF2B5EF4-FFF2-40B4-BE49-F238E27FC236}">
                <a16:creationId xmlns:a16="http://schemas.microsoft.com/office/drawing/2014/main" id="{4C75FBF1-D567-4D44-B4CA-14948F5F13C5}"/>
              </a:ext>
            </a:extLst>
          </p:cNvPr>
          <p:cNvSpPr/>
          <p:nvPr/>
        </p:nvSpPr>
        <p:spPr>
          <a:xfrm>
            <a:off x="5299997" y="784186"/>
            <a:ext cx="1018572" cy="890938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35664B2-CB96-7E45-82E0-4AD4A88B2F28}"/>
              </a:ext>
            </a:extLst>
          </p:cNvPr>
          <p:cNvSpPr txBox="1"/>
          <p:nvPr/>
        </p:nvSpPr>
        <p:spPr>
          <a:xfrm>
            <a:off x="509286" y="2019157"/>
            <a:ext cx="11227442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/>
              <a:t>Diritto a servizi orientati al rispetto </a:t>
            </a:r>
          </a:p>
          <a:p>
            <a:pPr algn="ctr"/>
            <a:r>
              <a:rPr lang="it-IT" sz="4000" b="1" dirty="0"/>
              <a:t>della sfera religiosa, spirituale e culturale</a:t>
            </a:r>
            <a:r>
              <a:rPr lang="it-IT" sz="4000" dirty="0"/>
              <a:t> </a:t>
            </a:r>
          </a:p>
          <a:p>
            <a:pPr algn="ctr"/>
            <a:endParaRPr lang="it-IT" sz="3200" dirty="0"/>
          </a:p>
          <a:p>
            <a:pPr algn="ctr"/>
            <a:r>
              <a:rPr lang="it-IT" sz="3200" dirty="0"/>
              <a:t>Ogni persona ha il diritto di usufruire di servizi rispettosi  della sua sfera religiosa, spirituale e culturale</a:t>
            </a:r>
            <a:r>
              <a:rPr lang="it-IT" sz="3200" b="1" dirty="0"/>
              <a:t>, </a:t>
            </a:r>
            <a:r>
              <a:rPr lang="it-IT" sz="3200" dirty="0"/>
              <a:t>compatibilmente con le possibilità organizzative. </a:t>
            </a:r>
          </a:p>
          <a:p>
            <a:pPr algn="ctr"/>
            <a:r>
              <a:rPr lang="it-IT" sz="3200" dirty="0"/>
              <a:t>A tal fine la struttura sanitaria deve </a:t>
            </a:r>
            <a:r>
              <a:rPr lang="it-IT" sz="3200" u="sng" dirty="0"/>
              <a:t>promuovere adeguati percorsi informativi e formativi </a:t>
            </a:r>
            <a:r>
              <a:rPr lang="it-IT" sz="3200" dirty="0"/>
              <a:t>per gli operatori.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171F87D1-D316-A14C-AFBD-39ED528A22AC}"/>
              </a:ext>
            </a:extLst>
          </p:cNvPr>
          <p:cNvSpPr/>
          <p:nvPr/>
        </p:nvSpPr>
        <p:spPr>
          <a:xfrm>
            <a:off x="284205" y="370703"/>
            <a:ext cx="11640065" cy="6252519"/>
          </a:xfrm>
          <a:prstGeom prst="rect">
            <a:avLst/>
          </a:prstGeom>
          <a:noFill/>
          <a:ln w="44450" cmpd="tri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3B7BBC61-E973-CD47-812B-8EECB77953ED}"/>
              </a:ext>
            </a:extLst>
          </p:cNvPr>
          <p:cNvSpPr txBox="1"/>
          <p:nvPr/>
        </p:nvSpPr>
        <p:spPr>
          <a:xfrm>
            <a:off x="5555848" y="833377"/>
            <a:ext cx="5068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800" dirty="0"/>
              <a:t>3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5215" y="5745637"/>
            <a:ext cx="875285" cy="811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4369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e 9">
            <a:extLst>
              <a:ext uri="{FF2B5EF4-FFF2-40B4-BE49-F238E27FC236}">
                <a16:creationId xmlns:a16="http://schemas.microsoft.com/office/drawing/2014/main" id="{4C75FBF1-D567-4D44-B4CA-14948F5F13C5}"/>
              </a:ext>
            </a:extLst>
          </p:cNvPr>
          <p:cNvSpPr/>
          <p:nvPr/>
        </p:nvSpPr>
        <p:spPr>
          <a:xfrm>
            <a:off x="5299997" y="784186"/>
            <a:ext cx="1018572" cy="890938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35664B2-CB96-7E45-82E0-4AD4A88B2F28}"/>
              </a:ext>
            </a:extLst>
          </p:cNvPr>
          <p:cNvSpPr txBox="1"/>
          <p:nvPr/>
        </p:nvSpPr>
        <p:spPr>
          <a:xfrm>
            <a:off x="490516" y="2145675"/>
            <a:ext cx="11227442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/>
              <a:t>Diritto alla presenza </a:t>
            </a:r>
          </a:p>
          <a:p>
            <a:pPr algn="ctr"/>
            <a:r>
              <a:rPr lang="it-IT" sz="4000" b="1" dirty="0"/>
              <a:t>del Referente religioso o Assistente spirituale</a:t>
            </a:r>
          </a:p>
          <a:p>
            <a:pPr algn="ctr"/>
            <a:r>
              <a:rPr lang="it-IT" sz="3200" dirty="0"/>
              <a:t> </a:t>
            </a:r>
          </a:p>
          <a:p>
            <a:pPr algn="ctr"/>
            <a:r>
              <a:rPr lang="it-IT" sz="3000" dirty="0"/>
              <a:t>Ogni persona ha diritto di </a:t>
            </a:r>
            <a:r>
              <a:rPr lang="it-IT" sz="3000" u="sng" dirty="0"/>
              <a:t>avere accanto </a:t>
            </a:r>
            <a:r>
              <a:rPr lang="it-IT" sz="3000" dirty="0"/>
              <a:t>il proprio Referente religioso o Assistente spirituale cui sia garantito l’accesso, compatibilmente con l’organizzazione dei servizi sanitari</a:t>
            </a:r>
            <a:r>
              <a:rPr lang="it-IT" sz="3200" dirty="0"/>
              <a:t>.</a:t>
            </a:r>
          </a:p>
          <a:p>
            <a:pPr algn="ctr"/>
            <a:endParaRPr lang="it-IT" sz="3200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171F87D1-D316-A14C-AFBD-39ED528A22AC}"/>
              </a:ext>
            </a:extLst>
          </p:cNvPr>
          <p:cNvSpPr/>
          <p:nvPr/>
        </p:nvSpPr>
        <p:spPr>
          <a:xfrm>
            <a:off x="284205" y="370703"/>
            <a:ext cx="11640065" cy="6252519"/>
          </a:xfrm>
          <a:prstGeom prst="rect">
            <a:avLst/>
          </a:prstGeom>
          <a:noFill/>
          <a:ln w="44450" cmpd="tri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3B7BBC61-E973-CD47-812B-8EECB77953ED}"/>
              </a:ext>
            </a:extLst>
          </p:cNvPr>
          <p:cNvSpPr txBox="1"/>
          <p:nvPr/>
        </p:nvSpPr>
        <p:spPr>
          <a:xfrm>
            <a:off x="5555848" y="833377"/>
            <a:ext cx="5068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800" dirty="0"/>
              <a:t>4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6883" y="5433646"/>
            <a:ext cx="1116463" cy="1038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1687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e 9">
            <a:extLst>
              <a:ext uri="{FF2B5EF4-FFF2-40B4-BE49-F238E27FC236}">
                <a16:creationId xmlns:a16="http://schemas.microsoft.com/office/drawing/2014/main" id="{4C75FBF1-D567-4D44-B4CA-14948F5F13C5}"/>
              </a:ext>
            </a:extLst>
          </p:cNvPr>
          <p:cNvSpPr/>
          <p:nvPr/>
        </p:nvSpPr>
        <p:spPr>
          <a:xfrm>
            <a:off x="5299997" y="784186"/>
            <a:ext cx="1018572" cy="890938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35664B2-CB96-7E45-82E0-4AD4A88B2F28}"/>
              </a:ext>
            </a:extLst>
          </p:cNvPr>
          <p:cNvSpPr txBox="1"/>
          <p:nvPr/>
        </p:nvSpPr>
        <p:spPr>
          <a:xfrm>
            <a:off x="509286" y="2019157"/>
            <a:ext cx="11227442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/>
              <a:t>Diritto all’assistenza di un mediatore interculturale</a:t>
            </a:r>
          </a:p>
          <a:p>
            <a:r>
              <a:rPr lang="it-IT" sz="3800" b="1" dirty="0"/>
              <a:t> </a:t>
            </a:r>
            <a:endParaRPr lang="it-IT" sz="3800" dirty="0"/>
          </a:p>
          <a:p>
            <a:pPr algn="ctr"/>
            <a:r>
              <a:rPr lang="it-IT" sz="3200" dirty="0"/>
              <a:t>Ogni persona ha il diritto nel percorso di fine vita di potersi avvalere di un </a:t>
            </a:r>
            <a:r>
              <a:rPr lang="it-IT" sz="3200" u="sng" dirty="0"/>
              <a:t>mediatore interculturale o altra persona competente autorizzata</a:t>
            </a:r>
            <a:r>
              <a:rPr lang="it-IT" sz="3200" dirty="0"/>
              <a:t>, il cui intervento viene favorito dalla struttura sanitaria.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171F87D1-D316-A14C-AFBD-39ED528A22AC}"/>
              </a:ext>
            </a:extLst>
          </p:cNvPr>
          <p:cNvSpPr/>
          <p:nvPr/>
        </p:nvSpPr>
        <p:spPr>
          <a:xfrm>
            <a:off x="284205" y="370703"/>
            <a:ext cx="11640065" cy="6252519"/>
          </a:xfrm>
          <a:prstGeom prst="rect">
            <a:avLst/>
          </a:prstGeom>
          <a:noFill/>
          <a:ln w="44450" cmpd="tri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3B7BBC61-E973-CD47-812B-8EECB77953ED}"/>
              </a:ext>
            </a:extLst>
          </p:cNvPr>
          <p:cNvSpPr txBox="1"/>
          <p:nvPr/>
        </p:nvSpPr>
        <p:spPr>
          <a:xfrm>
            <a:off x="5555848" y="833377"/>
            <a:ext cx="5068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800" dirty="0"/>
              <a:t>5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0237" y="5006745"/>
            <a:ext cx="1579001" cy="146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2172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e 9">
            <a:extLst>
              <a:ext uri="{FF2B5EF4-FFF2-40B4-BE49-F238E27FC236}">
                <a16:creationId xmlns:a16="http://schemas.microsoft.com/office/drawing/2014/main" id="{4C75FBF1-D567-4D44-B4CA-14948F5F13C5}"/>
              </a:ext>
            </a:extLst>
          </p:cNvPr>
          <p:cNvSpPr/>
          <p:nvPr/>
        </p:nvSpPr>
        <p:spPr>
          <a:xfrm>
            <a:off x="5299997" y="784186"/>
            <a:ext cx="1018572" cy="890938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35664B2-CB96-7E45-82E0-4AD4A88B2F28}"/>
              </a:ext>
            </a:extLst>
          </p:cNvPr>
          <p:cNvSpPr txBox="1"/>
          <p:nvPr/>
        </p:nvSpPr>
        <p:spPr>
          <a:xfrm>
            <a:off x="509286" y="2019157"/>
            <a:ext cx="1122744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/>
              <a:t>Diritto a ricevere assistenza spirituale anche da parte di Referenti di altre fedi </a:t>
            </a:r>
          </a:p>
          <a:p>
            <a:pPr algn="ctr"/>
            <a:endParaRPr lang="it-IT" sz="4000" dirty="0"/>
          </a:p>
          <a:p>
            <a:pPr algn="ctr"/>
            <a:r>
              <a:rPr lang="it-IT" sz="3200" dirty="0"/>
              <a:t>Ogni persona ha il diritto di </a:t>
            </a:r>
            <a:r>
              <a:rPr lang="it-IT" sz="3200" u="sng" dirty="0"/>
              <a:t>chiedere</a:t>
            </a:r>
            <a:r>
              <a:rPr lang="it-IT" sz="3200" dirty="0"/>
              <a:t>, qualora l’Assistente spirituale della propria fede non fosse disponibile, </a:t>
            </a:r>
          </a:p>
          <a:p>
            <a:pPr algn="ctr"/>
            <a:r>
              <a:rPr lang="it-IT" sz="3200" u="sng" dirty="0"/>
              <a:t>l’assistenza da parte di un Referente di altra fede</a:t>
            </a:r>
            <a:r>
              <a:rPr lang="it-IT" dirty="0"/>
              <a:t>.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171F87D1-D316-A14C-AFBD-39ED528A22AC}"/>
              </a:ext>
            </a:extLst>
          </p:cNvPr>
          <p:cNvSpPr/>
          <p:nvPr/>
        </p:nvSpPr>
        <p:spPr>
          <a:xfrm>
            <a:off x="284205" y="370703"/>
            <a:ext cx="11640065" cy="6252519"/>
          </a:xfrm>
          <a:prstGeom prst="rect">
            <a:avLst/>
          </a:prstGeom>
          <a:noFill/>
          <a:ln w="44450" cmpd="tri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3B7BBC61-E973-CD47-812B-8EECB77953ED}"/>
              </a:ext>
            </a:extLst>
          </p:cNvPr>
          <p:cNvSpPr txBox="1"/>
          <p:nvPr/>
        </p:nvSpPr>
        <p:spPr>
          <a:xfrm>
            <a:off x="5555848" y="833377"/>
            <a:ext cx="5068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800" dirty="0"/>
              <a:t>6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3523" y="5523164"/>
            <a:ext cx="1064992" cy="990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354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e 9">
            <a:extLst>
              <a:ext uri="{FF2B5EF4-FFF2-40B4-BE49-F238E27FC236}">
                <a16:creationId xmlns:a16="http://schemas.microsoft.com/office/drawing/2014/main" id="{4C75FBF1-D567-4D44-B4CA-14948F5F13C5}"/>
              </a:ext>
            </a:extLst>
          </p:cNvPr>
          <p:cNvSpPr/>
          <p:nvPr/>
        </p:nvSpPr>
        <p:spPr>
          <a:xfrm>
            <a:off x="5299997" y="784186"/>
            <a:ext cx="1018572" cy="890938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35664B2-CB96-7E45-82E0-4AD4A88B2F28}"/>
              </a:ext>
            </a:extLst>
          </p:cNvPr>
          <p:cNvSpPr txBox="1"/>
          <p:nvPr/>
        </p:nvSpPr>
        <p:spPr>
          <a:xfrm>
            <a:off x="509286" y="2019157"/>
            <a:ext cx="11227442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/>
              <a:t>Diritto al sostegno spirituale e al supporto relazionale per sé e per i propri familiari </a:t>
            </a:r>
          </a:p>
          <a:p>
            <a:endParaRPr lang="it-IT" sz="3600" dirty="0"/>
          </a:p>
          <a:p>
            <a:pPr algn="ctr"/>
            <a:r>
              <a:rPr lang="it-IT" sz="3200" dirty="0"/>
              <a:t>Ogni persona ha il diritto di ricevere all’interno della struttura sanitaria il sostegno spirituale e il supporto relazionale </a:t>
            </a:r>
            <a:r>
              <a:rPr lang="it-IT" sz="3200" u="sng" dirty="0"/>
              <a:t>per sé e per i propri familiari</a:t>
            </a:r>
            <a:r>
              <a:rPr lang="it-IT" sz="3200" dirty="0"/>
              <a:t>.</a:t>
            </a:r>
          </a:p>
          <a:p>
            <a:pPr algn="ctr"/>
            <a:endParaRPr lang="it-IT" sz="3200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171F87D1-D316-A14C-AFBD-39ED528A22AC}"/>
              </a:ext>
            </a:extLst>
          </p:cNvPr>
          <p:cNvSpPr/>
          <p:nvPr/>
        </p:nvSpPr>
        <p:spPr>
          <a:xfrm>
            <a:off x="284205" y="370703"/>
            <a:ext cx="11640065" cy="6252519"/>
          </a:xfrm>
          <a:prstGeom prst="rect">
            <a:avLst/>
          </a:prstGeom>
          <a:noFill/>
          <a:ln w="44450" cmpd="tri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3B7BBC61-E973-CD47-812B-8EECB77953ED}"/>
              </a:ext>
            </a:extLst>
          </p:cNvPr>
          <p:cNvSpPr txBox="1"/>
          <p:nvPr/>
        </p:nvSpPr>
        <p:spPr>
          <a:xfrm>
            <a:off x="5555848" y="833377"/>
            <a:ext cx="5068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800" dirty="0"/>
              <a:t>7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4346" y="5131733"/>
            <a:ext cx="1579001" cy="137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4242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e 9">
            <a:extLst>
              <a:ext uri="{FF2B5EF4-FFF2-40B4-BE49-F238E27FC236}">
                <a16:creationId xmlns:a16="http://schemas.microsoft.com/office/drawing/2014/main" id="{4C75FBF1-D567-4D44-B4CA-14948F5F13C5}"/>
              </a:ext>
            </a:extLst>
          </p:cNvPr>
          <p:cNvSpPr/>
          <p:nvPr/>
        </p:nvSpPr>
        <p:spPr>
          <a:xfrm>
            <a:off x="5299997" y="784186"/>
            <a:ext cx="1018572" cy="890938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35664B2-CB96-7E45-82E0-4AD4A88B2F28}"/>
              </a:ext>
            </a:extLst>
          </p:cNvPr>
          <p:cNvSpPr txBox="1"/>
          <p:nvPr/>
        </p:nvSpPr>
        <p:spPr>
          <a:xfrm>
            <a:off x="509286" y="1834518"/>
            <a:ext cx="1122744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/>
              <a:t>Diritto al rispetto delle pratiche </a:t>
            </a:r>
            <a:r>
              <a:rPr lang="it-IT" sz="3600" b="1" dirty="0" err="1"/>
              <a:t>pre</a:t>
            </a:r>
            <a:r>
              <a:rPr lang="it-IT" sz="3600" b="1" dirty="0"/>
              <a:t> e post-morte</a:t>
            </a:r>
            <a:endParaRPr lang="it-IT" sz="3200" dirty="0"/>
          </a:p>
          <a:p>
            <a:pPr algn="ctr"/>
            <a:endParaRPr lang="it-IT" sz="3200" dirty="0"/>
          </a:p>
          <a:p>
            <a:pPr algn="ctr"/>
            <a:r>
              <a:rPr lang="it-IT" sz="3200" dirty="0"/>
              <a:t>Ogni persona ha diritto al rispetto delle pratiche </a:t>
            </a:r>
            <a:r>
              <a:rPr lang="it-IT" sz="3200" dirty="0" err="1"/>
              <a:t>pre</a:t>
            </a:r>
            <a:r>
              <a:rPr lang="it-IT" sz="3200" dirty="0"/>
              <a:t> </a:t>
            </a:r>
          </a:p>
          <a:p>
            <a:pPr algn="ctr"/>
            <a:r>
              <a:rPr lang="it-IT" sz="3200" dirty="0"/>
              <a:t>e post </a:t>
            </a:r>
            <a:r>
              <a:rPr lang="it-IT" sz="3200" dirty="0" err="1"/>
              <a:t>mortem</a:t>
            </a:r>
            <a:r>
              <a:rPr lang="it-IT" sz="3200" dirty="0"/>
              <a:t> previste dalla religione di appartenenza. </a:t>
            </a:r>
          </a:p>
          <a:p>
            <a:pPr algn="ctr"/>
            <a:r>
              <a:rPr lang="it-IT" sz="3200" dirty="0"/>
              <a:t>La struttura sanitaria </a:t>
            </a:r>
            <a:r>
              <a:rPr lang="it-IT" sz="3200" u="sng" dirty="0"/>
              <a:t>è tenuta a conoscere </a:t>
            </a:r>
            <a:r>
              <a:rPr lang="it-IT" sz="3200" dirty="0"/>
              <a:t>tali pratiche, </a:t>
            </a:r>
          </a:p>
          <a:p>
            <a:pPr algn="ctr"/>
            <a:r>
              <a:rPr lang="it-IT" sz="3200" dirty="0"/>
              <a:t>a </a:t>
            </a:r>
            <a:r>
              <a:rPr lang="it-IT" sz="3200" u="sng" dirty="0"/>
              <a:t>formare </a:t>
            </a:r>
            <a:r>
              <a:rPr lang="it-IT" sz="3200" dirty="0"/>
              <a:t>adeguatamente il proprio personale e a </a:t>
            </a:r>
          </a:p>
          <a:p>
            <a:pPr algn="ctr"/>
            <a:r>
              <a:rPr lang="it-IT" sz="3200" u="sng" dirty="0"/>
              <a:t>creare le condizioni </a:t>
            </a:r>
            <a:r>
              <a:rPr lang="it-IT" sz="3200" dirty="0"/>
              <a:t>perché queste pratiche possano essere realizzate, in conformità con la normativa vigente.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171F87D1-D316-A14C-AFBD-39ED528A22AC}"/>
              </a:ext>
            </a:extLst>
          </p:cNvPr>
          <p:cNvSpPr/>
          <p:nvPr/>
        </p:nvSpPr>
        <p:spPr>
          <a:xfrm>
            <a:off x="284205" y="370703"/>
            <a:ext cx="11640065" cy="6252519"/>
          </a:xfrm>
          <a:prstGeom prst="rect">
            <a:avLst/>
          </a:prstGeom>
          <a:noFill/>
          <a:ln w="44450" cmpd="tri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3B7BBC61-E973-CD47-812B-8EECB77953ED}"/>
              </a:ext>
            </a:extLst>
          </p:cNvPr>
          <p:cNvSpPr txBox="1"/>
          <p:nvPr/>
        </p:nvSpPr>
        <p:spPr>
          <a:xfrm>
            <a:off x="5555848" y="833377"/>
            <a:ext cx="5068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800" dirty="0"/>
              <a:t>8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5167" y="5399732"/>
            <a:ext cx="1135332" cy="1056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352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83577" y="764931"/>
            <a:ext cx="85725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800" dirty="0">
              <a:solidFill>
                <a:schemeClr val="accent2"/>
              </a:solidFill>
              <a:latin typeface="+mj-lt"/>
            </a:endParaRPr>
          </a:p>
          <a:p>
            <a:r>
              <a:rPr lang="it-IT" sz="2800" dirty="0">
                <a:solidFill>
                  <a:schemeClr val="accent2"/>
                </a:solidFill>
                <a:latin typeface="+mj-lt"/>
              </a:rPr>
              <a:t>“Il dialogo nasce da un atteggiamento di rispetto verso un’altra persona, dalla convinzione che l’altro abbia qualcosa di buono da dire; presuppone fare spazio, nel nostro cuore, al suo punto di vista, alla sua opinione e alle sue proposte. </a:t>
            </a:r>
          </a:p>
          <a:p>
            <a:r>
              <a:rPr lang="it-IT" sz="2800" dirty="0">
                <a:solidFill>
                  <a:schemeClr val="accent2"/>
                </a:solidFill>
                <a:latin typeface="+mj-lt"/>
              </a:rPr>
              <a:t>Dialogare significa un’accoglienza cordiale e non una condanna preventiva. </a:t>
            </a:r>
          </a:p>
          <a:p>
            <a:r>
              <a:rPr lang="it-IT" sz="2800" dirty="0">
                <a:solidFill>
                  <a:schemeClr val="accent2"/>
                </a:solidFill>
                <a:latin typeface="+mj-lt"/>
              </a:rPr>
              <a:t>Per dialogare bisogna sapere abbassare le difese, aprire le porte di casa e offrire calore umano.” </a:t>
            </a:r>
          </a:p>
          <a:p>
            <a:endParaRPr lang="it-IT" sz="2400" dirty="0">
              <a:solidFill>
                <a:schemeClr val="accent2"/>
              </a:solidFill>
              <a:latin typeface="+mj-lt"/>
            </a:endParaRPr>
          </a:p>
          <a:p>
            <a:pPr algn="r"/>
            <a:r>
              <a:rPr lang="it-IT" sz="2400" dirty="0">
                <a:solidFill>
                  <a:schemeClr val="accent2"/>
                </a:solidFill>
                <a:latin typeface="+mj-lt"/>
              </a:rPr>
              <a:t>Papa Francesco</a:t>
            </a:r>
          </a:p>
          <a:p>
            <a:pPr algn="r"/>
            <a:endParaRPr lang="it-IT" sz="2400" dirty="0">
              <a:solidFill>
                <a:schemeClr val="accent2"/>
              </a:solidFill>
              <a:latin typeface="+mj-lt"/>
            </a:endParaRPr>
          </a:p>
          <a:p>
            <a:pPr algn="r"/>
            <a:r>
              <a:rPr lang="it-IT" sz="1600" i="1" u="sng" dirty="0">
                <a:hlinkClick r:id="rId2"/>
              </a:rPr>
              <a:t>Il cielo e la terra: Il pensiero di Papa Francesco sulla famiglia, la fede e la missione della Chiesa nel XXI secolo</a:t>
            </a:r>
            <a:endParaRPr lang="en-GB" sz="1600" dirty="0">
              <a:solidFill>
                <a:schemeClr val="accent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206239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e 9">
            <a:extLst>
              <a:ext uri="{FF2B5EF4-FFF2-40B4-BE49-F238E27FC236}">
                <a16:creationId xmlns:a16="http://schemas.microsoft.com/office/drawing/2014/main" id="{4C75FBF1-D567-4D44-B4CA-14948F5F13C5}"/>
              </a:ext>
            </a:extLst>
          </p:cNvPr>
          <p:cNvSpPr/>
          <p:nvPr/>
        </p:nvSpPr>
        <p:spPr>
          <a:xfrm>
            <a:off x="5299997" y="784186"/>
            <a:ext cx="1018572" cy="890938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35664B2-CB96-7E45-82E0-4AD4A88B2F28}"/>
              </a:ext>
            </a:extLst>
          </p:cNvPr>
          <p:cNvSpPr txBox="1"/>
          <p:nvPr/>
        </p:nvSpPr>
        <p:spPr>
          <a:xfrm>
            <a:off x="509286" y="2019157"/>
            <a:ext cx="11227442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/>
              <a:t>Diritto al rispetto reciproco</a:t>
            </a:r>
            <a:endParaRPr lang="it-IT" sz="3600" dirty="0"/>
          </a:p>
          <a:p>
            <a:pPr algn="ctr"/>
            <a:endParaRPr lang="it-IT" sz="3200" dirty="0"/>
          </a:p>
          <a:p>
            <a:pPr algn="ctr"/>
            <a:r>
              <a:rPr lang="it-IT" sz="3200" dirty="0"/>
              <a:t>Ogni diritto porta come conseguenza il </a:t>
            </a:r>
            <a:r>
              <a:rPr lang="it-IT" sz="3200" u="sng" dirty="0"/>
              <a:t>dovere di ogni persona a rispettare</a:t>
            </a:r>
            <a:r>
              <a:rPr lang="it-IT" sz="3200" dirty="0"/>
              <a:t> il credo religioso di ciascuno, </a:t>
            </a:r>
          </a:p>
          <a:p>
            <a:pPr algn="ctr"/>
            <a:r>
              <a:rPr lang="it-IT" sz="3200" dirty="0"/>
              <a:t>siano essi </a:t>
            </a:r>
            <a:r>
              <a:rPr lang="it-IT" sz="3200" u="sng" dirty="0"/>
              <a:t>pazienti, loro familiari o personale di cura</a:t>
            </a:r>
            <a:r>
              <a:rPr lang="it-IT" sz="3200" dirty="0"/>
              <a:t>.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171F87D1-D316-A14C-AFBD-39ED528A22AC}"/>
              </a:ext>
            </a:extLst>
          </p:cNvPr>
          <p:cNvSpPr/>
          <p:nvPr/>
        </p:nvSpPr>
        <p:spPr>
          <a:xfrm>
            <a:off x="284205" y="370703"/>
            <a:ext cx="11640065" cy="6252519"/>
          </a:xfrm>
          <a:prstGeom prst="rect">
            <a:avLst/>
          </a:prstGeom>
          <a:noFill/>
          <a:ln w="44450" cmpd="tri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3B7BBC61-E973-CD47-812B-8EECB77953ED}"/>
              </a:ext>
            </a:extLst>
          </p:cNvPr>
          <p:cNvSpPr txBox="1"/>
          <p:nvPr/>
        </p:nvSpPr>
        <p:spPr>
          <a:xfrm>
            <a:off x="5555848" y="833377"/>
            <a:ext cx="5068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800" dirty="0"/>
              <a:t>9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7292" y="4979291"/>
            <a:ext cx="1579001" cy="146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2001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022231" y="791308"/>
            <a:ext cx="5609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                 </a:t>
            </a:r>
            <a:endParaRPr lang="en-GB" dirty="0"/>
          </a:p>
        </p:txBody>
      </p:sp>
      <p:sp>
        <p:nvSpPr>
          <p:cNvPr id="3" name="Rettangolo 2"/>
          <p:cNvSpPr/>
          <p:nvPr/>
        </p:nvSpPr>
        <p:spPr>
          <a:xfrm>
            <a:off x="1143001" y="126522"/>
            <a:ext cx="8203223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Il gruppo di lavoro che ha contribuito alla realizzazione del manifesto</a:t>
            </a:r>
          </a:p>
          <a:p>
            <a:r>
              <a:rPr lang="it-IT" dirty="0"/>
              <a:t>è formato da: </a:t>
            </a:r>
          </a:p>
          <a:p>
            <a:endParaRPr lang="it-IT" dirty="0"/>
          </a:p>
          <a:p>
            <a:r>
              <a:rPr lang="it-IT" dirty="0"/>
              <a:t> </a:t>
            </a:r>
            <a:endParaRPr lang="it-IT" sz="2800" dirty="0"/>
          </a:p>
          <a:p>
            <a:r>
              <a:rPr lang="it-IT" sz="2800" dirty="0"/>
              <a:t>ASL Roma 1</a:t>
            </a:r>
          </a:p>
          <a:p>
            <a:endParaRPr lang="it-IT" sz="2800" dirty="0"/>
          </a:p>
          <a:p>
            <a:r>
              <a:rPr lang="it-IT" sz="2800" dirty="0"/>
              <a:t>Gemelli </a:t>
            </a:r>
            <a:r>
              <a:rPr lang="it-IT" sz="2800" dirty="0" err="1"/>
              <a:t>Medical</a:t>
            </a:r>
            <a:r>
              <a:rPr lang="it-IT" sz="2800" dirty="0"/>
              <a:t> Center/</a:t>
            </a:r>
            <a:r>
              <a:rPr lang="it-IT" sz="2800" dirty="0" err="1"/>
              <a:t>Hospice</a:t>
            </a:r>
            <a:r>
              <a:rPr lang="it-IT" sz="2800" dirty="0"/>
              <a:t> Villa Speranza</a:t>
            </a:r>
          </a:p>
          <a:p>
            <a:endParaRPr lang="it-IT" sz="2800" dirty="0"/>
          </a:p>
          <a:p>
            <a:r>
              <a:rPr lang="it-IT" sz="2800" dirty="0"/>
              <a:t>Tavolo Interreligioso di Roma</a:t>
            </a:r>
          </a:p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1" y="5388241"/>
            <a:ext cx="7084104" cy="83965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62" y="152927"/>
            <a:ext cx="1508154" cy="1403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2568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747862" y="518746"/>
            <a:ext cx="8845061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/>
              <a:t>Hanno condiviso il Manifesto :</a:t>
            </a:r>
            <a:endParaRPr lang="it-IT" sz="2800" dirty="0">
              <a:solidFill>
                <a:schemeClr val="bg2">
                  <a:lumMod val="25000"/>
                </a:schemeClr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r>
              <a:rPr lang="it-IT" sz="2800" dirty="0">
                <a:solidFill>
                  <a:schemeClr val="bg2">
                    <a:lumMod val="25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Centro Culturale Islamico d’Italia</a:t>
            </a:r>
          </a:p>
          <a:p>
            <a:r>
              <a:rPr lang="it-IT" sz="2800" dirty="0">
                <a:solidFill>
                  <a:schemeClr val="bg2">
                    <a:lumMod val="25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Diocesi ortodossa Romena in Italia</a:t>
            </a:r>
          </a:p>
          <a:p>
            <a:r>
              <a:rPr lang="it-IT" sz="2800" dirty="0">
                <a:solidFill>
                  <a:schemeClr val="bg2">
                    <a:lumMod val="25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Federazione Chiese Evangeliche Italiane   </a:t>
            </a:r>
          </a:p>
          <a:p>
            <a:r>
              <a:rPr lang="it-IT" sz="2800" dirty="0">
                <a:solidFill>
                  <a:schemeClr val="bg2">
                    <a:lumMod val="25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Istituto Buddista Italiano </a:t>
            </a:r>
            <a:r>
              <a:rPr lang="it-IT" sz="2800" dirty="0" err="1">
                <a:solidFill>
                  <a:schemeClr val="bg2">
                    <a:lumMod val="25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Soka</a:t>
            </a:r>
            <a:r>
              <a:rPr lang="it-IT" sz="2800" dirty="0">
                <a:solidFill>
                  <a:schemeClr val="bg2">
                    <a:lumMod val="25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  <a:r>
              <a:rPr lang="it-IT" sz="2800" dirty="0" err="1">
                <a:solidFill>
                  <a:schemeClr val="bg2">
                    <a:lumMod val="25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Gakkai</a:t>
            </a:r>
            <a:r>
              <a:rPr lang="it-IT" sz="2800" dirty="0">
                <a:solidFill>
                  <a:schemeClr val="bg2">
                    <a:lumMod val="25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</a:p>
          <a:p>
            <a:r>
              <a:rPr lang="it-IT" sz="2800" dirty="0">
                <a:solidFill>
                  <a:schemeClr val="bg2">
                    <a:lumMod val="25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Unione Buddhista Italiana</a:t>
            </a:r>
          </a:p>
          <a:p>
            <a:r>
              <a:rPr lang="it-IT" sz="2800" dirty="0">
                <a:solidFill>
                  <a:schemeClr val="bg2">
                    <a:lumMod val="25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Unione Chiese Cristiane Avventiste del Settimo Giorno </a:t>
            </a:r>
          </a:p>
          <a:p>
            <a:r>
              <a:rPr lang="it-IT" sz="2800" dirty="0">
                <a:solidFill>
                  <a:schemeClr val="bg2">
                    <a:lumMod val="25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Unione Comunità Ebraiche Italiane</a:t>
            </a:r>
          </a:p>
          <a:p>
            <a:r>
              <a:rPr lang="it-IT" sz="2800" dirty="0">
                <a:solidFill>
                  <a:schemeClr val="bg2">
                    <a:lumMod val="25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Unione Induista Italiana </a:t>
            </a:r>
          </a:p>
          <a:p>
            <a:r>
              <a:rPr lang="it-IT" sz="2800" dirty="0">
                <a:solidFill>
                  <a:schemeClr val="bg2">
                    <a:lumMod val="25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Vicariato di Roma</a:t>
            </a:r>
          </a:p>
          <a:p>
            <a:r>
              <a:rPr lang="it-IT" sz="2800" dirty="0">
                <a:solidFill>
                  <a:schemeClr val="bg2">
                    <a:lumMod val="25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AVO (Associazione Volontari Ospedalieri), </a:t>
            </a:r>
          </a:p>
          <a:p>
            <a:r>
              <a:rPr lang="it-IT" sz="2800" dirty="0">
                <a:solidFill>
                  <a:schemeClr val="bg2">
                    <a:lumMod val="25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Centri di Servizio per il Volontariato del Lazio-CSV Lazio , </a:t>
            </a:r>
          </a:p>
          <a:p>
            <a:r>
              <a:rPr lang="it-IT" sz="2800" dirty="0" err="1">
                <a:solidFill>
                  <a:schemeClr val="bg2">
                    <a:lumMod val="25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Cittadinanzattiva</a:t>
            </a:r>
            <a:r>
              <a:rPr lang="it-IT" sz="2800" dirty="0">
                <a:solidFill>
                  <a:schemeClr val="bg2">
                    <a:lumMod val="25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 -Tribunale per i Diritti del Malato-Lazio</a:t>
            </a:r>
          </a:p>
          <a:p>
            <a:r>
              <a:rPr lang="it-IT" sz="2800" dirty="0">
                <a:solidFill>
                  <a:schemeClr val="bg2">
                    <a:lumMod val="25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Un operatore Socio sanitario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861" y="0"/>
            <a:ext cx="1579001" cy="146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6397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931986" y="1061417"/>
            <a:ext cx="9064869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>
                <a:solidFill>
                  <a:schemeClr val="bg2">
                    <a:lumMod val="25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Hanno sottoscritto il Manifesto:</a:t>
            </a:r>
          </a:p>
          <a:p>
            <a:endParaRPr lang="it-IT" sz="2800" dirty="0">
              <a:solidFill>
                <a:schemeClr val="bg2">
                  <a:lumMod val="25000"/>
                </a:schemeClr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>
              <a:lnSpc>
                <a:spcPct val="150000"/>
              </a:lnSpc>
            </a:pPr>
            <a:r>
              <a:rPr lang="it-IT" sz="2800" dirty="0">
                <a:solidFill>
                  <a:schemeClr val="bg2">
                    <a:lumMod val="25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FNOPI Federazione Nazionale Operatori Professioni Sanitarie</a:t>
            </a:r>
          </a:p>
          <a:p>
            <a:pPr>
              <a:lnSpc>
                <a:spcPct val="150000"/>
              </a:lnSpc>
            </a:pPr>
            <a:r>
              <a:rPr lang="it-IT" sz="2800" dirty="0">
                <a:solidFill>
                  <a:schemeClr val="bg2">
                    <a:lumMod val="25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FIASO</a:t>
            </a:r>
          </a:p>
          <a:p>
            <a:pPr>
              <a:lnSpc>
                <a:spcPct val="150000"/>
              </a:lnSpc>
            </a:pPr>
            <a:r>
              <a:rPr lang="it-IT" sz="2800" dirty="0">
                <a:solidFill>
                  <a:schemeClr val="bg2">
                    <a:lumMod val="25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FEDERSANITA’ ANCI</a:t>
            </a:r>
          </a:p>
          <a:p>
            <a:pPr>
              <a:lnSpc>
                <a:spcPct val="150000"/>
              </a:lnSpc>
            </a:pPr>
            <a:r>
              <a:rPr lang="it-IT" sz="2800" dirty="0">
                <a:solidFill>
                  <a:schemeClr val="bg2">
                    <a:lumMod val="25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ASL ROMA  4</a:t>
            </a:r>
          </a:p>
          <a:p>
            <a:pPr>
              <a:lnSpc>
                <a:spcPct val="150000"/>
              </a:lnSpc>
            </a:pPr>
            <a:r>
              <a:rPr lang="it-IT" sz="2800" dirty="0">
                <a:solidFill>
                  <a:schemeClr val="bg2">
                    <a:lumMod val="25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ASL ROMA  5</a:t>
            </a:r>
          </a:p>
          <a:p>
            <a:pPr>
              <a:lnSpc>
                <a:spcPct val="150000"/>
              </a:lnSpc>
            </a:pPr>
            <a:r>
              <a:rPr lang="it-IT" sz="2800" dirty="0">
                <a:solidFill>
                  <a:schemeClr val="bg2">
                    <a:lumMod val="25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ASL ROMA  6</a:t>
            </a:r>
          </a:p>
        </p:txBody>
      </p:sp>
    </p:spTree>
    <p:extLst>
      <p:ext uri="{BB962C8B-B14F-4D97-AF65-F5344CB8AC3E}">
        <p14:creationId xmlns:p14="http://schemas.microsoft.com/office/powerpoint/2010/main" val="39391048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, natura, nuvola&#10;&#10;Descrizione generata automaticamente">
            <a:extLst>
              <a:ext uri="{FF2B5EF4-FFF2-40B4-BE49-F238E27FC236}">
                <a16:creationId xmlns:a16="http://schemas.microsoft.com/office/drawing/2014/main" id="{259C6D71-81ED-A090-C880-EA182E04FB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569" y="290208"/>
            <a:ext cx="4474603" cy="6277583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68600AA9-998F-1B19-6044-59E077FD2EB5}"/>
              </a:ext>
            </a:extLst>
          </p:cNvPr>
          <p:cNvSpPr txBox="1"/>
          <p:nvPr/>
        </p:nvSpPr>
        <p:spPr>
          <a:xfrm>
            <a:off x="5188205" y="3044757"/>
            <a:ext cx="44746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www.tavolointerreligioso.org</a:t>
            </a:r>
          </a:p>
        </p:txBody>
      </p:sp>
    </p:spTree>
    <p:extLst>
      <p:ext uri="{BB962C8B-B14F-4D97-AF65-F5344CB8AC3E}">
        <p14:creationId xmlns:p14="http://schemas.microsoft.com/office/powerpoint/2010/main" val="27195717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55487" y="432289"/>
            <a:ext cx="8094134" cy="3022600"/>
          </a:xfrm>
        </p:spPr>
        <p:txBody>
          <a:bodyPr/>
          <a:lstStyle/>
          <a:p>
            <a:pPr algn="ctr"/>
            <a:r>
              <a:rPr lang="it-IT" dirty="0"/>
              <a:t>Non ci spaventi </a:t>
            </a:r>
            <a:br>
              <a:rPr lang="it-IT" dirty="0"/>
            </a:br>
            <a:r>
              <a:rPr lang="it-IT" dirty="0"/>
              <a:t>la differenza di religioni </a:t>
            </a:r>
            <a:br>
              <a:rPr lang="it-IT" dirty="0"/>
            </a:br>
            <a:r>
              <a:rPr lang="it-IT" dirty="0"/>
              <a:t>ma l’assenza di fratellanza.</a:t>
            </a:r>
            <a:endParaRPr lang="en-GB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3"/>
          </p:nvPr>
        </p:nvSpPr>
        <p:spPr>
          <a:xfrm>
            <a:off x="1366139" y="4361962"/>
            <a:ext cx="7224524" cy="381000"/>
          </a:xfrm>
        </p:spPr>
        <p:txBody>
          <a:bodyPr/>
          <a:lstStyle/>
          <a:p>
            <a:pPr algn="r"/>
            <a:r>
              <a:rPr lang="it-IT" sz="3200" dirty="0"/>
              <a:t>Papa Francesco</a:t>
            </a:r>
            <a:endParaRPr lang="en-GB" sz="320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51747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28602" y="550531"/>
            <a:ext cx="8094134" cy="3022600"/>
          </a:xfrm>
        </p:spPr>
        <p:txBody>
          <a:bodyPr/>
          <a:lstStyle/>
          <a:p>
            <a:pPr algn="ctr"/>
            <a:r>
              <a:rPr lang="it-IT" dirty="0"/>
              <a:t>Al cuore di ogni dialogo c’è innanzitutto il riconoscimento e il rispetto dell’altro</a:t>
            </a:r>
            <a:endParaRPr lang="en-GB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3"/>
          </p:nvPr>
        </p:nvSpPr>
        <p:spPr>
          <a:xfrm>
            <a:off x="1366139" y="4361962"/>
            <a:ext cx="7224524" cy="381000"/>
          </a:xfrm>
        </p:spPr>
        <p:txBody>
          <a:bodyPr/>
          <a:lstStyle/>
          <a:p>
            <a:pPr algn="r"/>
            <a:r>
              <a:rPr lang="it-IT" sz="3200" dirty="0"/>
              <a:t>Papa Francesco</a:t>
            </a:r>
            <a:endParaRPr lang="en-GB" sz="320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5849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171F87D1-D316-A14C-AFBD-39ED528A22AC}"/>
              </a:ext>
            </a:extLst>
          </p:cNvPr>
          <p:cNvSpPr/>
          <p:nvPr/>
        </p:nvSpPr>
        <p:spPr>
          <a:xfrm>
            <a:off x="284205" y="370703"/>
            <a:ext cx="11640065" cy="6252519"/>
          </a:xfrm>
          <a:prstGeom prst="rect">
            <a:avLst/>
          </a:prstGeom>
          <a:noFill/>
          <a:ln w="44450" cmpd="tri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3B7BBC61-E973-CD47-812B-8EECB77953ED}"/>
              </a:ext>
            </a:extLst>
          </p:cNvPr>
          <p:cNvSpPr txBox="1"/>
          <p:nvPr/>
        </p:nvSpPr>
        <p:spPr>
          <a:xfrm>
            <a:off x="2491819" y="480871"/>
            <a:ext cx="709521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altLang="en-US" sz="2800" dirty="0"/>
              <a:t>Dati immigrati in Italia  </a:t>
            </a:r>
            <a:br>
              <a:rPr lang="it-IT" altLang="en-US" sz="2800" dirty="0"/>
            </a:br>
            <a:r>
              <a:rPr lang="it-IT" altLang="en-US" sz="2800" dirty="0"/>
              <a:t>Fonte Dossier Statistico Immigrazione 2020</a:t>
            </a:r>
            <a:r>
              <a:rPr lang="en-GB" altLang="en-US" sz="2800" dirty="0"/>
              <a:t/>
            </a:r>
            <a:br>
              <a:rPr lang="en-GB" altLang="en-US" sz="2800" dirty="0"/>
            </a:br>
            <a:endParaRPr lang="it-IT" sz="2800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0384" y="4936407"/>
            <a:ext cx="1579001" cy="1469263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B01D85B5-755C-1C53-57C2-297058A03883}"/>
              </a:ext>
            </a:extLst>
          </p:cNvPr>
          <p:cNvSpPr txBox="1"/>
          <p:nvPr/>
        </p:nvSpPr>
        <p:spPr>
          <a:xfrm>
            <a:off x="3048000" y="1544909"/>
            <a:ext cx="6096000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Residenti di cittadinanza straniera        	5.306.548</a:t>
            </a:r>
          </a:p>
          <a:p>
            <a:r>
              <a:rPr lang="it-IT" dirty="0"/>
              <a:t>% su totale residenti                  		8,5</a:t>
            </a:r>
          </a:p>
          <a:p>
            <a:r>
              <a:rPr lang="it-IT" dirty="0"/>
              <a:t>Soggiornanti non Ue               		3.373.876</a:t>
            </a:r>
          </a:p>
          <a:p>
            <a:r>
              <a:rPr lang="it-IT" dirty="0"/>
              <a:t>di cui lungo soggiorno (%)            		59,4</a:t>
            </a:r>
          </a:p>
          <a:p>
            <a:r>
              <a:rPr lang="it-IT" dirty="0"/>
              <a:t>Prime 10 collettività di residenti </a:t>
            </a:r>
            <a:r>
              <a:rPr lang="it-IT" dirty="0" err="1"/>
              <a:t>str</a:t>
            </a:r>
            <a:r>
              <a:rPr lang="it-IT" dirty="0"/>
              <a:t>. (%)</a:t>
            </a:r>
          </a:p>
          <a:p>
            <a:r>
              <a:rPr lang="it-IT" dirty="0"/>
              <a:t>Romania                       			22,7</a:t>
            </a:r>
          </a:p>
          <a:p>
            <a:r>
              <a:rPr lang="it-IT" dirty="0"/>
              <a:t>Albania                         			8,2</a:t>
            </a:r>
          </a:p>
          <a:p>
            <a:r>
              <a:rPr lang="it-IT" dirty="0"/>
              <a:t>Marocco                        			8,1</a:t>
            </a:r>
          </a:p>
          <a:p>
            <a:r>
              <a:rPr lang="it-IT" dirty="0"/>
              <a:t>Cina                           			5,8</a:t>
            </a:r>
          </a:p>
          <a:p>
            <a:r>
              <a:rPr lang="it-IT" dirty="0"/>
              <a:t>Ucraina                         			4,5</a:t>
            </a:r>
          </a:p>
          <a:p>
            <a:r>
              <a:rPr lang="it-IT" dirty="0"/>
              <a:t>Filippine                        			3,1</a:t>
            </a:r>
          </a:p>
          <a:p>
            <a:r>
              <a:rPr lang="it-IT" dirty="0"/>
              <a:t>India                          			3,1</a:t>
            </a:r>
          </a:p>
          <a:p>
            <a:r>
              <a:rPr lang="it-IT" dirty="0"/>
              <a:t>Bangladesh                       			2,8</a:t>
            </a:r>
          </a:p>
          <a:p>
            <a:r>
              <a:rPr lang="it-IT" dirty="0"/>
              <a:t>Egitto                          			2,6</a:t>
            </a:r>
          </a:p>
          <a:p>
            <a:r>
              <a:rPr lang="it-IT" dirty="0"/>
              <a:t>Pakistan                        			2,4</a:t>
            </a:r>
          </a:p>
          <a:p>
            <a:endParaRPr lang="it-IT" dirty="0"/>
          </a:p>
          <a:p>
            <a:r>
              <a:rPr lang="it-IT" dirty="0"/>
              <a:t>Minori su totale residenti stranieri (%)        	20,2</a:t>
            </a:r>
          </a:p>
          <a:p>
            <a:r>
              <a:rPr lang="it-IT" dirty="0"/>
              <a:t>Ultra 65enni su totale residenti </a:t>
            </a:r>
            <a:r>
              <a:rPr lang="it-IT" dirty="0" err="1"/>
              <a:t>stran</a:t>
            </a:r>
            <a:r>
              <a:rPr lang="it-IT" dirty="0"/>
              <a:t>. (%)      5,5</a:t>
            </a:r>
          </a:p>
        </p:txBody>
      </p:sp>
    </p:spTree>
    <p:extLst>
      <p:ext uri="{BB962C8B-B14F-4D97-AF65-F5344CB8AC3E}">
        <p14:creationId xmlns:p14="http://schemas.microsoft.com/office/powerpoint/2010/main" val="1499673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171F87D1-D316-A14C-AFBD-39ED528A22AC}"/>
              </a:ext>
            </a:extLst>
          </p:cNvPr>
          <p:cNvSpPr/>
          <p:nvPr/>
        </p:nvSpPr>
        <p:spPr>
          <a:xfrm>
            <a:off x="284205" y="370703"/>
            <a:ext cx="11640065" cy="6252519"/>
          </a:xfrm>
          <a:prstGeom prst="rect">
            <a:avLst/>
          </a:prstGeom>
          <a:noFill/>
          <a:ln w="44450" cmpd="tri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3B7BBC61-E973-CD47-812B-8EECB77953ED}"/>
              </a:ext>
            </a:extLst>
          </p:cNvPr>
          <p:cNvSpPr txBox="1"/>
          <p:nvPr/>
        </p:nvSpPr>
        <p:spPr>
          <a:xfrm>
            <a:off x="2495026" y="480871"/>
            <a:ext cx="7088799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altLang="en-US" sz="2800" dirty="0"/>
              <a:t>Appartenenza religiosa immigrati in Italia  </a:t>
            </a:r>
            <a:br>
              <a:rPr lang="it-IT" altLang="en-US" sz="2800" dirty="0"/>
            </a:br>
            <a:r>
              <a:rPr lang="it-IT" altLang="en-US" dirty="0"/>
              <a:t>Fonte Dossier Statistico Immigrazione 2021</a:t>
            </a:r>
            <a:r>
              <a:rPr lang="en-GB" altLang="en-US" sz="2800" dirty="0"/>
              <a:t/>
            </a:r>
            <a:br>
              <a:rPr lang="en-GB" altLang="en-US" sz="2800" dirty="0"/>
            </a:br>
            <a:endParaRPr lang="it-IT" sz="2800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0384" y="4936407"/>
            <a:ext cx="1579001" cy="1469263"/>
          </a:xfrm>
          <a:prstGeom prst="rect">
            <a:avLst/>
          </a:prstGeom>
        </p:spPr>
      </p:pic>
      <p:graphicFrame>
        <p:nvGraphicFramePr>
          <p:cNvPr id="7" name="Tabella 6">
            <a:extLst>
              <a:ext uri="{FF2B5EF4-FFF2-40B4-BE49-F238E27FC236}">
                <a16:creationId xmlns:a16="http://schemas.microsoft.com/office/drawing/2014/main" id="{49BA715C-F301-E249-8B74-ECE72A61FD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8145599"/>
              </p:ext>
            </p:extLst>
          </p:nvPr>
        </p:nvGraphicFramePr>
        <p:xfrm>
          <a:off x="2608175" y="1303506"/>
          <a:ext cx="6796095" cy="5319714"/>
        </p:xfrm>
        <a:graphic>
          <a:graphicData uri="http://schemas.openxmlformats.org/drawingml/2006/table">
            <a:tbl>
              <a:tblPr firstRow="1" firstCol="1" bandRow="1">
                <a:noFill/>
                <a:tableStyleId>{5C22544A-7EE6-4342-B048-85BDC9FD1C3A}</a:tableStyleId>
              </a:tblPr>
              <a:tblGrid>
                <a:gridCol w="2460114">
                  <a:extLst>
                    <a:ext uri="{9D8B030D-6E8A-4147-A177-3AD203B41FA5}">
                      <a16:colId xmlns:a16="http://schemas.microsoft.com/office/drawing/2014/main" val="2222353584"/>
                    </a:ext>
                  </a:extLst>
                </a:gridCol>
                <a:gridCol w="1693980">
                  <a:extLst>
                    <a:ext uri="{9D8B030D-6E8A-4147-A177-3AD203B41FA5}">
                      <a16:colId xmlns:a16="http://schemas.microsoft.com/office/drawing/2014/main" val="2734743945"/>
                    </a:ext>
                  </a:extLst>
                </a:gridCol>
                <a:gridCol w="2642001">
                  <a:extLst>
                    <a:ext uri="{9D8B030D-6E8A-4147-A177-3AD203B41FA5}">
                      <a16:colId xmlns:a16="http://schemas.microsoft.com/office/drawing/2014/main" val="3399877316"/>
                    </a:ext>
                  </a:extLst>
                </a:gridCol>
              </a:tblGrid>
              <a:tr h="6734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700" b="0" cap="none" spc="60">
                          <a:solidFill>
                            <a:schemeClr val="bg1"/>
                          </a:solidFill>
                          <a:effectLst/>
                        </a:rPr>
                        <a:t>Appartenenza religiosa</a:t>
                      </a:r>
                      <a:endParaRPr lang="it-IT" sz="1700" b="0" cap="none" spc="6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2701" marR="72701" marT="9693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700" b="0" cap="none" spc="60">
                          <a:solidFill>
                            <a:schemeClr val="bg1"/>
                          </a:solidFill>
                          <a:effectLst/>
                        </a:rPr>
                        <a:t>Numero</a:t>
                      </a:r>
                      <a:endParaRPr lang="it-IT" sz="1700" b="0" cap="none" spc="6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2701" marR="72701" marT="9693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it-IT" sz="1700" b="0" cap="none" spc="60">
                          <a:solidFill>
                            <a:schemeClr val="bg1"/>
                          </a:solidFill>
                          <a:effectLst/>
                        </a:rPr>
                        <a:t>Percentuale sui  migranti</a:t>
                      </a:r>
                      <a:endParaRPr lang="it-IT" sz="1700" b="0" cap="none" spc="6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2701" marR="72701" marT="9693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78433"/>
                  </a:ext>
                </a:extLst>
              </a:tr>
              <a:tr h="3574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it-IT" sz="1500" b="1" cap="none" spc="0">
                          <a:solidFill>
                            <a:schemeClr val="tx1"/>
                          </a:solidFill>
                          <a:effectLst/>
                        </a:rPr>
                        <a:t>Ortodossi</a:t>
                      </a:r>
                      <a:endParaRPr lang="it-IT" sz="1500" b="1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2701" marR="72701" marT="96934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it-IT" sz="1500" cap="none" spc="0">
                          <a:solidFill>
                            <a:schemeClr val="tx1"/>
                          </a:solidFill>
                          <a:effectLst/>
                        </a:rPr>
                        <a:t>1.533.592</a:t>
                      </a:r>
                      <a:endParaRPr lang="it-IT" sz="15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2701" marR="72701" marT="96934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it-IT" sz="1500" cap="none" spc="0">
                          <a:solidFill>
                            <a:schemeClr val="tx1"/>
                          </a:solidFill>
                          <a:effectLst/>
                        </a:rPr>
                        <a:t>28,9%</a:t>
                      </a:r>
                      <a:endParaRPr lang="it-IT" sz="15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2701" marR="72701" marT="96934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646484"/>
                  </a:ext>
                </a:extLst>
              </a:tr>
              <a:tr h="3574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it-IT" sz="1500" b="1" cap="none" spc="0">
                          <a:solidFill>
                            <a:schemeClr val="tx1"/>
                          </a:solidFill>
                          <a:effectLst/>
                        </a:rPr>
                        <a:t>Cattolici</a:t>
                      </a:r>
                      <a:endParaRPr lang="it-IT" sz="1500" b="1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2701" marR="72701" marT="96934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it-IT" sz="1500" cap="none" spc="0">
                          <a:solidFill>
                            <a:schemeClr val="tx1"/>
                          </a:solidFill>
                          <a:effectLst/>
                        </a:rPr>
                        <a:t>939.259</a:t>
                      </a:r>
                      <a:endParaRPr lang="it-IT" sz="15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2701" marR="72701" marT="96934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it-IT" sz="1500" cap="none" spc="0">
                          <a:solidFill>
                            <a:schemeClr val="tx1"/>
                          </a:solidFill>
                          <a:effectLst/>
                        </a:rPr>
                        <a:t>17,7%</a:t>
                      </a:r>
                      <a:endParaRPr lang="it-IT" sz="15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2701" marR="72701" marT="96934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8965678"/>
                  </a:ext>
                </a:extLst>
              </a:tr>
              <a:tr h="3574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it-IT" sz="1500" b="1" cap="none" spc="0">
                          <a:solidFill>
                            <a:schemeClr val="tx1"/>
                          </a:solidFill>
                          <a:effectLst/>
                        </a:rPr>
                        <a:t>Protestanti</a:t>
                      </a:r>
                      <a:endParaRPr lang="it-IT" sz="1500" b="1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2701" marR="72701" marT="96934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it-IT" sz="1500" cap="none" spc="0">
                          <a:solidFill>
                            <a:schemeClr val="tx1"/>
                          </a:solidFill>
                          <a:effectLst/>
                        </a:rPr>
                        <a:t>233.488</a:t>
                      </a:r>
                      <a:endParaRPr lang="it-IT" sz="15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2701" marR="72701" marT="96934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it-IT" sz="1500" cap="none" spc="0">
                          <a:solidFill>
                            <a:schemeClr val="tx1"/>
                          </a:solidFill>
                          <a:effectLst/>
                        </a:rPr>
                        <a:t>4,4%</a:t>
                      </a:r>
                      <a:endParaRPr lang="it-IT" sz="15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2701" marR="72701" marT="96934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9951144"/>
                  </a:ext>
                </a:extLst>
              </a:tr>
              <a:tr h="3574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it-IT" sz="1500" b="1" cap="none" spc="0" dirty="0">
                          <a:solidFill>
                            <a:schemeClr val="tx1"/>
                          </a:solidFill>
                          <a:effectLst/>
                        </a:rPr>
                        <a:t>Altri cristiani</a:t>
                      </a:r>
                      <a:endParaRPr lang="it-IT" sz="1500" b="1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2701" marR="72701" marT="96934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it-IT" sz="1500" cap="none" spc="0">
                          <a:solidFill>
                            <a:schemeClr val="tx1"/>
                          </a:solidFill>
                          <a:effectLst/>
                        </a:rPr>
                        <a:t>47.758</a:t>
                      </a:r>
                      <a:endParaRPr lang="it-IT" sz="15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2701" marR="72701" marT="96934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it-IT" sz="1500" cap="none" spc="0">
                          <a:solidFill>
                            <a:schemeClr val="tx1"/>
                          </a:solidFill>
                          <a:effectLst/>
                        </a:rPr>
                        <a:t>0,9%</a:t>
                      </a:r>
                      <a:endParaRPr lang="it-IT" sz="15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2701" marR="72701" marT="96934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4461171"/>
                  </a:ext>
                </a:extLst>
              </a:tr>
              <a:tr h="3574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it-IT" sz="1500" b="1" cap="none" spc="0">
                          <a:solidFill>
                            <a:schemeClr val="tx1"/>
                          </a:solidFill>
                          <a:effectLst/>
                        </a:rPr>
                        <a:t>Musulmani</a:t>
                      </a:r>
                      <a:endParaRPr lang="it-IT" sz="1500" b="1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2701" marR="72701" marT="96934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it-IT" sz="1500" cap="none" spc="0">
                          <a:solidFill>
                            <a:schemeClr val="tx1"/>
                          </a:solidFill>
                          <a:effectLst/>
                        </a:rPr>
                        <a:t>1.756.467</a:t>
                      </a:r>
                      <a:endParaRPr lang="it-IT" sz="15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2701" marR="72701" marT="96934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it-IT" sz="1500" cap="none" spc="0">
                          <a:solidFill>
                            <a:schemeClr val="tx1"/>
                          </a:solidFill>
                          <a:effectLst/>
                        </a:rPr>
                        <a:t>33,2%</a:t>
                      </a:r>
                      <a:endParaRPr lang="it-IT" sz="15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2701" marR="72701" marT="96934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7341651"/>
                  </a:ext>
                </a:extLst>
              </a:tr>
              <a:tr h="3574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it-IT" sz="1500" b="1" cap="none" spc="0">
                          <a:solidFill>
                            <a:schemeClr val="tx1"/>
                          </a:solidFill>
                          <a:effectLst/>
                        </a:rPr>
                        <a:t>Ebrei</a:t>
                      </a:r>
                      <a:endParaRPr lang="it-IT" sz="1500" b="1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2701" marR="72701" marT="96934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it-IT" sz="1500" cap="none" spc="0">
                          <a:solidFill>
                            <a:schemeClr val="tx1"/>
                          </a:solidFill>
                          <a:effectLst/>
                        </a:rPr>
                        <a:t>5.307</a:t>
                      </a:r>
                      <a:endParaRPr lang="it-IT" sz="15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2701" marR="72701" marT="96934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it-IT" sz="1500" cap="none" spc="0">
                          <a:solidFill>
                            <a:schemeClr val="tx1"/>
                          </a:solidFill>
                          <a:effectLst/>
                        </a:rPr>
                        <a:t>0,1%</a:t>
                      </a:r>
                      <a:endParaRPr lang="it-IT" sz="15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2701" marR="72701" marT="96934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0614482"/>
                  </a:ext>
                </a:extLst>
              </a:tr>
              <a:tr h="3574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it-IT" sz="1500" b="1" cap="none" spc="0">
                          <a:solidFill>
                            <a:schemeClr val="tx1"/>
                          </a:solidFill>
                          <a:effectLst/>
                        </a:rPr>
                        <a:t>Induisti</a:t>
                      </a:r>
                      <a:endParaRPr lang="it-IT" sz="1500" b="1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2701" marR="72701" marT="96934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it-IT" sz="1500" cap="none" spc="0">
                          <a:solidFill>
                            <a:schemeClr val="tx1"/>
                          </a:solidFill>
                          <a:effectLst/>
                        </a:rPr>
                        <a:t>164.502</a:t>
                      </a:r>
                      <a:endParaRPr lang="it-IT" sz="15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2701" marR="72701" marT="96934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it-IT" sz="1500" cap="none" spc="0">
                          <a:solidFill>
                            <a:schemeClr val="tx1"/>
                          </a:solidFill>
                          <a:effectLst/>
                        </a:rPr>
                        <a:t>3,1%</a:t>
                      </a:r>
                      <a:endParaRPr lang="it-IT" sz="15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2701" marR="72701" marT="96934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0449246"/>
                  </a:ext>
                </a:extLst>
              </a:tr>
              <a:tr h="3574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it-IT" sz="1500" b="1" cap="none" spc="0">
                          <a:solidFill>
                            <a:schemeClr val="tx1"/>
                          </a:solidFill>
                          <a:effectLst/>
                        </a:rPr>
                        <a:t>Buddhisti</a:t>
                      </a:r>
                      <a:endParaRPr lang="it-IT" sz="1500" b="1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2701" marR="72701" marT="96934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it-IT" sz="1500" cap="none" spc="0">
                          <a:solidFill>
                            <a:schemeClr val="tx1"/>
                          </a:solidFill>
                          <a:effectLst/>
                        </a:rPr>
                        <a:t>122.051</a:t>
                      </a:r>
                      <a:endParaRPr lang="it-IT" sz="15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2701" marR="72701" marT="96934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it-IT" sz="1500" cap="none" spc="0">
                          <a:solidFill>
                            <a:schemeClr val="tx1"/>
                          </a:solidFill>
                          <a:effectLst/>
                        </a:rPr>
                        <a:t>2,3%</a:t>
                      </a:r>
                      <a:endParaRPr lang="it-IT" sz="15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2701" marR="72701" marT="96934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9497070"/>
                  </a:ext>
                </a:extLst>
              </a:tr>
              <a:tr h="3574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it-IT" sz="1500" b="1" cap="none" spc="0" dirty="0">
                          <a:solidFill>
                            <a:schemeClr val="tx1"/>
                          </a:solidFill>
                          <a:effectLst/>
                        </a:rPr>
                        <a:t>Altre religioni orientali</a:t>
                      </a:r>
                      <a:endParaRPr lang="it-IT" sz="1500" b="1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2701" marR="72701" marT="96934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it-IT" sz="1500" cap="none" spc="0">
                          <a:solidFill>
                            <a:schemeClr val="tx1"/>
                          </a:solidFill>
                          <a:effectLst/>
                        </a:rPr>
                        <a:t>84.904</a:t>
                      </a:r>
                      <a:endParaRPr lang="it-IT" sz="15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2701" marR="72701" marT="96934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it-IT" sz="1500" cap="none" spc="0">
                          <a:solidFill>
                            <a:schemeClr val="tx1"/>
                          </a:solidFill>
                          <a:effectLst/>
                        </a:rPr>
                        <a:t>1,6%</a:t>
                      </a:r>
                      <a:endParaRPr lang="it-IT" sz="15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2701" marR="72701" marT="96934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1205355"/>
                  </a:ext>
                </a:extLst>
              </a:tr>
              <a:tr h="3574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it-IT" sz="1500" b="1" cap="none" spc="0">
                          <a:solidFill>
                            <a:schemeClr val="tx1"/>
                          </a:solidFill>
                          <a:effectLst/>
                        </a:rPr>
                        <a:t>Atei e agnostici</a:t>
                      </a:r>
                      <a:endParaRPr lang="it-IT" sz="1500" b="1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2701" marR="72701" marT="96934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it-IT" sz="1500" cap="none" spc="0">
                          <a:solidFill>
                            <a:schemeClr val="tx1"/>
                          </a:solidFill>
                          <a:effectLst/>
                        </a:rPr>
                        <a:t>254.714</a:t>
                      </a:r>
                      <a:endParaRPr lang="it-IT" sz="15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2701" marR="72701" marT="96934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it-IT" sz="1500" cap="none" spc="0">
                          <a:solidFill>
                            <a:schemeClr val="tx1"/>
                          </a:solidFill>
                          <a:effectLst/>
                        </a:rPr>
                        <a:t>4,8%</a:t>
                      </a:r>
                      <a:endParaRPr lang="it-IT" sz="15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2701" marR="72701" marT="96934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5436858"/>
                  </a:ext>
                </a:extLst>
              </a:tr>
              <a:tr h="3574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it-IT" sz="1500" b="1" cap="none" spc="0">
                          <a:solidFill>
                            <a:schemeClr val="tx1"/>
                          </a:solidFill>
                          <a:effectLst/>
                        </a:rPr>
                        <a:t>Religioni tradizionali</a:t>
                      </a:r>
                      <a:endParaRPr lang="it-IT" sz="1500" b="1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2701" marR="72701" marT="96934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it-IT" sz="1500" cap="none" spc="0">
                          <a:solidFill>
                            <a:schemeClr val="tx1"/>
                          </a:solidFill>
                          <a:effectLst/>
                        </a:rPr>
                        <a:t>68.988</a:t>
                      </a:r>
                      <a:endParaRPr lang="it-IT" sz="15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2701" marR="72701" marT="96934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it-IT" sz="1500" cap="none" spc="0" dirty="0">
                          <a:solidFill>
                            <a:schemeClr val="tx1"/>
                          </a:solidFill>
                          <a:effectLst/>
                        </a:rPr>
                        <a:t>1,3%</a:t>
                      </a:r>
                      <a:endParaRPr lang="it-IT" sz="1500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2701" marR="72701" marT="96934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7726738"/>
                  </a:ext>
                </a:extLst>
              </a:tr>
              <a:tr h="3574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it-IT" sz="1500" b="1" cap="none" spc="0">
                          <a:solidFill>
                            <a:schemeClr val="tx1"/>
                          </a:solidFill>
                          <a:effectLst/>
                        </a:rPr>
                        <a:t>Altri</a:t>
                      </a:r>
                      <a:endParaRPr lang="it-IT" sz="1500" b="1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2701" marR="72701" marT="96934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it-IT" sz="1500" cap="none" spc="0">
                          <a:solidFill>
                            <a:schemeClr val="tx1"/>
                          </a:solidFill>
                          <a:effectLst/>
                        </a:rPr>
                        <a:t>95.518</a:t>
                      </a:r>
                      <a:endParaRPr lang="it-IT" sz="15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2701" marR="72701" marT="96934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it-IT" sz="1500" cap="none" spc="0">
                          <a:solidFill>
                            <a:schemeClr val="tx1"/>
                          </a:solidFill>
                          <a:effectLst/>
                        </a:rPr>
                        <a:t>1,7%</a:t>
                      </a:r>
                      <a:endParaRPr lang="it-IT" sz="15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2701" marR="72701" marT="96934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6857314"/>
                  </a:ext>
                </a:extLst>
              </a:tr>
              <a:tr h="3574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it-IT" sz="1500" b="1" cap="none" spc="0">
                          <a:solidFill>
                            <a:schemeClr val="tx1"/>
                          </a:solidFill>
                          <a:effectLst/>
                        </a:rPr>
                        <a:t>Totale</a:t>
                      </a:r>
                      <a:endParaRPr lang="it-IT" sz="1500" b="1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2701" marR="72701" marT="96934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it-IT" sz="1500" cap="none" spc="0">
                          <a:solidFill>
                            <a:schemeClr val="tx1"/>
                          </a:solidFill>
                          <a:effectLst/>
                        </a:rPr>
                        <a:t>5.306.548</a:t>
                      </a:r>
                      <a:endParaRPr lang="it-IT" sz="15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2701" marR="72701" marT="96934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it-IT" sz="1500" cap="none" spc="0" dirty="0">
                          <a:solidFill>
                            <a:schemeClr val="tx1"/>
                          </a:solidFill>
                          <a:effectLst/>
                        </a:rPr>
                        <a:t>100,0%</a:t>
                      </a:r>
                      <a:endParaRPr lang="it-IT" sz="1500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2701" marR="72701" marT="96934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46166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26560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171F87D1-D316-A14C-AFBD-39ED528A22AC}"/>
              </a:ext>
            </a:extLst>
          </p:cNvPr>
          <p:cNvSpPr/>
          <p:nvPr/>
        </p:nvSpPr>
        <p:spPr>
          <a:xfrm>
            <a:off x="284205" y="370703"/>
            <a:ext cx="11640065" cy="6252519"/>
          </a:xfrm>
          <a:prstGeom prst="rect">
            <a:avLst/>
          </a:prstGeom>
          <a:noFill/>
          <a:ln w="44450" cmpd="tri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3B7BBC61-E973-CD47-812B-8EECB77953ED}"/>
              </a:ext>
            </a:extLst>
          </p:cNvPr>
          <p:cNvSpPr txBox="1"/>
          <p:nvPr/>
        </p:nvSpPr>
        <p:spPr>
          <a:xfrm>
            <a:off x="3135425" y="480871"/>
            <a:ext cx="580800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altLang="en-US" sz="3600" dirty="0"/>
              <a:t>La percezione degli italiani</a:t>
            </a:r>
            <a:r>
              <a:rPr lang="en-GB" altLang="en-US" sz="2800" dirty="0"/>
              <a:t/>
            </a:r>
            <a:br>
              <a:rPr lang="en-GB" altLang="en-US" sz="2800" dirty="0"/>
            </a:br>
            <a:endParaRPr lang="it-IT" sz="2800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0384" y="4936407"/>
            <a:ext cx="1579001" cy="1469263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1257299" y="1643970"/>
            <a:ext cx="9337431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it-IT" altLang="en-US" sz="2400" dirty="0"/>
              <a:t>Solo il 28,9% dei cittadini sa che l’incidenza di stranieri sulla popolazione è all’8,5%;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it-IT" altLang="en-US" sz="2400" dirty="0"/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it-IT" altLang="en-US" sz="2400" dirty="0"/>
              <a:t>Più della metà del campione, al contrario, sovrastima la presenza di immigrati nel nostro Paese: per il 35% si tratterebbe del 16%, per ben il 25,4% addirittura del 24% (un residente su quattro in Italia sarebbe non italiano).</a:t>
            </a:r>
          </a:p>
          <a:p>
            <a:pPr>
              <a:defRPr/>
            </a:pPr>
            <a:endParaRPr lang="it-IT" altLang="en-US" sz="2400" dirty="0"/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it-IT" altLang="en-US" sz="2400" dirty="0"/>
              <a:t>Meno di un terzo (31,2%) valuta correttamente la presenza di immigrati di religione islamica in Italia che è del 3%, in tutti gli altri casi (68,7%) viene sovrastimata.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it-IT" altLang="en-US" sz="2400" dirty="0"/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it-IT" altLang="en-US" sz="2400" dirty="0"/>
              <a:t>Fonte Eurispes</a:t>
            </a:r>
          </a:p>
        </p:txBody>
      </p:sp>
    </p:spTree>
    <p:extLst>
      <p:ext uri="{BB962C8B-B14F-4D97-AF65-F5344CB8AC3E}">
        <p14:creationId xmlns:p14="http://schemas.microsoft.com/office/powerpoint/2010/main" val="7552359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171F87D1-D316-A14C-AFBD-39ED528A22AC}"/>
              </a:ext>
            </a:extLst>
          </p:cNvPr>
          <p:cNvSpPr/>
          <p:nvPr/>
        </p:nvSpPr>
        <p:spPr>
          <a:xfrm>
            <a:off x="284205" y="370703"/>
            <a:ext cx="11640065" cy="6252519"/>
          </a:xfrm>
          <a:prstGeom prst="rect">
            <a:avLst/>
          </a:prstGeom>
          <a:noFill/>
          <a:ln w="44450" cmpd="tri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3B7BBC61-E973-CD47-812B-8EECB77953ED}"/>
              </a:ext>
            </a:extLst>
          </p:cNvPr>
          <p:cNvSpPr txBox="1"/>
          <p:nvPr/>
        </p:nvSpPr>
        <p:spPr>
          <a:xfrm>
            <a:off x="1620586" y="480871"/>
            <a:ext cx="88376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altLang="en-US" sz="2800" dirty="0"/>
              <a:t>I cittadini italiani appartenenti a minoranze religiose 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0384" y="4936407"/>
            <a:ext cx="1579001" cy="1469263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10922A2D-4399-A708-C692-8FDC8D4467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4965" y="1165368"/>
            <a:ext cx="5714575" cy="521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995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171F87D1-D316-A14C-AFBD-39ED528A22AC}"/>
              </a:ext>
            </a:extLst>
          </p:cNvPr>
          <p:cNvSpPr/>
          <p:nvPr/>
        </p:nvSpPr>
        <p:spPr>
          <a:xfrm>
            <a:off x="284205" y="370703"/>
            <a:ext cx="11640065" cy="6252519"/>
          </a:xfrm>
          <a:prstGeom prst="rect">
            <a:avLst/>
          </a:prstGeom>
          <a:noFill/>
          <a:ln w="44450" cmpd="tri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3B7BBC61-E973-CD47-812B-8EECB77953ED}"/>
              </a:ext>
            </a:extLst>
          </p:cNvPr>
          <p:cNvSpPr txBox="1"/>
          <p:nvPr/>
        </p:nvSpPr>
        <p:spPr>
          <a:xfrm>
            <a:off x="3550023" y="687059"/>
            <a:ext cx="49205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altLang="en-US" sz="4000" dirty="0"/>
              <a:t>Quadro legislativo</a:t>
            </a:r>
            <a:endParaRPr lang="it-IT" sz="4000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0384" y="4936407"/>
            <a:ext cx="1579001" cy="1469263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1730188" y="1562260"/>
            <a:ext cx="828019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/>
              <a:t> Art.7: “ Lo Stato e la Chiesa cattolica sono, ciascuno nel proprio ordine, indipendenti e sovrani. I loro rapporti sono regolati dai Patti Lateranensi. Le modificazioni dei Patti, accettate dalle due parti, non richiedono procedimento di revisione costituzionale.”</a:t>
            </a:r>
          </a:p>
          <a:p>
            <a:endParaRPr lang="it-IT" sz="2000" dirty="0"/>
          </a:p>
          <a:p>
            <a:r>
              <a:rPr lang="it-IT" sz="2000" dirty="0"/>
              <a:t>  Art. 8:  “Tutte le confessioni religiose sono egualmente libere davanti alla legge. Le confessioni religiose diverse dalla cattolica hanno diritto di organizzarsi secondo i propri statuti, in quanto non contrastino con l'ordinamento giuridico italiano. I loro rapporti con lo Stato sono regolati per legge sulla base di intese con le relative rappresentanze.</a:t>
            </a:r>
          </a:p>
          <a:p>
            <a:endParaRPr lang="it-IT" sz="2000" dirty="0"/>
          </a:p>
          <a:p>
            <a:r>
              <a:rPr lang="it-IT" altLang="en-US" sz="2000" dirty="0"/>
              <a:t>Art. 19:  “Tutti hanno diritto di professare liberamente la propria fede religiosa in qualsiasi forma, individuale o associata, di farne propaganda e di esercitarne in privato o in pubblico il culto, purché non si tratti di riti contrari al buon costume.” </a:t>
            </a:r>
          </a:p>
          <a:p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23611484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171F87D1-D316-A14C-AFBD-39ED528A22AC}"/>
              </a:ext>
            </a:extLst>
          </p:cNvPr>
          <p:cNvSpPr/>
          <p:nvPr/>
        </p:nvSpPr>
        <p:spPr>
          <a:xfrm>
            <a:off x="284205" y="370703"/>
            <a:ext cx="11640065" cy="6252519"/>
          </a:xfrm>
          <a:prstGeom prst="rect">
            <a:avLst/>
          </a:prstGeom>
          <a:noFill/>
          <a:ln w="44450" cmpd="tri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3B7BBC61-E973-CD47-812B-8EECB77953ED}"/>
              </a:ext>
            </a:extLst>
          </p:cNvPr>
          <p:cNvSpPr txBox="1"/>
          <p:nvPr/>
        </p:nvSpPr>
        <p:spPr>
          <a:xfrm>
            <a:off x="3347800" y="380754"/>
            <a:ext cx="49205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altLang="en-US" sz="4000" dirty="0"/>
              <a:t>Le Intese </a:t>
            </a:r>
            <a:endParaRPr lang="it-IT" sz="4000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0384" y="4936407"/>
            <a:ext cx="1579001" cy="1469263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284205" y="1290435"/>
            <a:ext cx="11787633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/>
              <a:t>Chiesa evangelica valdese</a:t>
            </a:r>
            <a:r>
              <a:rPr lang="it-IT" sz="2400" dirty="0"/>
              <a:t>, legge 11 agosto 1984 n° 449; </a:t>
            </a:r>
          </a:p>
          <a:p>
            <a:r>
              <a:rPr lang="it-IT" sz="2400" b="1" dirty="0"/>
              <a:t>Unione italiana delle Chiese cristiane avventiste</a:t>
            </a:r>
            <a:r>
              <a:rPr lang="it-IT" sz="2400" dirty="0"/>
              <a:t>, legge 22 novembre 1988 n° 516; </a:t>
            </a:r>
          </a:p>
          <a:p>
            <a:r>
              <a:rPr lang="it-IT" sz="2400" b="1" dirty="0"/>
              <a:t>Assemblee di Dio in Italia </a:t>
            </a:r>
            <a:r>
              <a:rPr lang="it-IT" sz="2400" dirty="0"/>
              <a:t>(pentecostali), legge 22 novembre 1988 n° 517;</a:t>
            </a:r>
          </a:p>
          <a:p>
            <a:r>
              <a:rPr lang="it-IT" sz="2400" b="1" dirty="0"/>
              <a:t>Unione delle comunità ebraiche italiane</a:t>
            </a:r>
            <a:r>
              <a:rPr lang="it-IT" sz="2400" dirty="0"/>
              <a:t>, legge 8 marzo 1989 n° 101; </a:t>
            </a:r>
          </a:p>
          <a:p>
            <a:r>
              <a:rPr lang="it-IT" sz="2400" b="1" dirty="0"/>
              <a:t>Chiesa evangelica luterana in Italia</a:t>
            </a:r>
            <a:r>
              <a:rPr lang="it-IT" sz="2400" dirty="0"/>
              <a:t>, 20 aprile 1993; </a:t>
            </a:r>
          </a:p>
          <a:p>
            <a:r>
              <a:rPr lang="it-IT" sz="2400" b="1" dirty="0"/>
              <a:t>Unione cristiana evangelica battista d'Itali</a:t>
            </a:r>
            <a:r>
              <a:rPr lang="it-IT" sz="2400" dirty="0"/>
              <a:t>a, 29 marzo 1993; </a:t>
            </a:r>
          </a:p>
          <a:p>
            <a:r>
              <a:rPr lang="it-IT" sz="2400" b="1" dirty="0"/>
              <a:t>Arcidiocesi d'Italia ed esarcato per l'Europa meridionale</a:t>
            </a:r>
            <a:r>
              <a:rPr lang="it-IT" sz="2400" dirty="0"/>
              <a:t> (ortodossi), legge 30 luglio 2012 n° 126; </a:t>
            </a:r>
          </a:p>
          <a:p>
            <a:r>
              <a:rPr lang="it-IT" sz="2400" b="1" dirty="0"/>
              <a:t>Chiesa di Gesù Cristo dei santi degli ultimi giorni</a:t>
            </a:r>
            <a:r>
              <a:rPr lang="it-IT" sz="2400" dirty="0"/>
              <a:t>, legge 30 luglio 2012 n°127; </a:t>
            </a:r>
          </a:p>
          <a:p>
            <a:r>
              <a:rPr lang="it-IT" sz="2400" b="1" dirty="0"/>
              <a:t>Chiesa apostolica in Italia</a:t>
            </a:r>
            <a:r>
              <a:rPr lang="it-IT" sz="2400" dirty="0"/>
              <a:t>, legge 30 luglio 2012 n° 128; </a:t>
            </a:r>
          </a:p>
          <a:p>
            <a:r>
              <a:rPr lang="it-IT" sz="2400" b="1" dirty="0"/>
              <a:t>Unione buddhista italiana</a:t>
            </a:r>
            <a:r>
              <a:rPr lang="it-IT" sz="2400" dirty="0"/>
              <a:t>, legge 31 dicembre 2012 n° 245; </a:t>
            </a:r>
          </a:p>
          <a:p>
            <a:r>
              <a:rPr lang="it-IT" sz="2400" b="1" dirty="0"/>
              <a:t>Unione induista itali</a:t>
            </a:r>
            <a:r>
              <a:rPr lang="it-IT" sz="2400" dirty="0"/>
              <a:t>ana, legge 31 dicembre 2012 n° 246; </a:t>
            </a:r>
          </a:p>
          <a:p>
            <a:r>
              <a:rPr lang="it-IT" sz="2400" b="1" dirty="0"/>
              <a:t>Istituto buddista italiano </a:t>
            </a:r>
            <a:r>
              <a:rPr lang="it-IT" sz="2400" b="1" dirty="0" err="1"/>
              <a:t>Soka</a:t>
            </a:r>
            <a:r>
              <a:rPr lang="it-IT" sz="2400" b="1" dirty="0"/>
              <a:t> </a:t>
            </a:r>
            <a:r>
              <a:rPr lang="it-IT" sz="2400" b="1" dirty="0" err="1"/>
              <a:t>Gakkai</a:t>
            </a:r>
            <a:r>
              <a:rPr lang="it-IT" sz="2400" b="1" dirty="0"/>
              <a:t> </a:t>
            </a:r>
            <a:r>
              <a:rPr lang="it-IT" sz="2400" dirty="0"/>
              <a:t>(IBISG), legge 28 giugno 2016 n°130.</a:t>
            </a:r>
          </a:p>
        </p:txBody>
      </p:sp>
    </p:spTree>
    <p:extLst>
      <p:ext uri="{BB962C8B-B14F-4D97-AF65-F5344CB8AC3E}">
        <p14:creationId xmlns:p14="http://schemas.microsoft.com/office/powerpoint/2010/main" val="36048178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BF5DF50A-3112-C01D-2921-161D73D2CD52}"/>
              </a:ext>
            </a:extLst>
          </p:cNvPr>
          <p:cNvSpPr txBox="1"/>
          <p:nvPr/>
        </p:nvSpPr>
        <p:spPr>
          <a:xfrm>
            <a:off x="603115" y="901431"/>
            <a:ext cx="854574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FontTx/>
              <a:buChar char="-"/>
              <a:defRPr/>
            </a:pPr>
            <a:r>
              <a:rPr lang="it-IT" altLang="it-IT" sz="1800" dirty="0"/>
              <a:t> Non esistono diversi «valori» di vite umane, avendo tutte un valore incommensurabile, presentando pari dignità, importanza e sacralità in virtù del principio di uguaglianza.</a:t>
            </a:r>
          </a:p>
          <a:p>
            <a:pPr marL="0" indent="0" algn="just">
              <a:buFont typeface="Arial" charset="0"/>
              <a:buNone/>
              <a:defRPr/>
            </a:pPr>
            <a:endParaRPr lang="it-IT" altLang="it-IT" sz="1800" dirty="0"/>
          </a:p>
          <a:p>
            <a:pPr algn="just">
              <a:buFontTx/>
              <a:buChar char="-"/>
              <a:defRPr/>
            </a:pPr>
            <a:r>
              <a:rPr lang="it-IT" altLang="it-IT" sz="1800" dirty="0"/>
              <a:t> La religione e la spiritualità costituiscono aspetti intrinseci degli esseri umani e si esprimono attraverso un insieme di culti, valori, tradizioni e pratiche che si articolano dinamicamente nei diversi piani dell’esistenza umana e che assumono rilievo assoluto nei percorsi di fine vita.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7C165605-98CA-FC12-DF00-E3DC6427D25A}"/>
              </a:ext>
            </a:extLst>
          </p:cNvPr>
          <p:cNvSpPr txBox="1"/>
          <p:nvPr/>
        </p:nvSpPr>
        <p:spPr>
          <a:xfrm>
            <a:off x="473413" y="3655367"/>
            <a:ext cx="867545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dirty="0"/>
              <a:t>- </a:t>
            </a:r>
            <a:r>
              <a:rPr lang="it-IT" sz="18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Adobe Fangsong Std R" panose="02020400000000000000" pitchFamily="18" charset="-128"/>
              </a:rPr>
              <a:t> </a:t>
            </a:r>
            <a:r>
              <a:rPr lang="it-IT" sz="1800" dirty="0">
                <a:solidFill>
                  <a:srgbClr val="333333"/>
                </a:solidFill>
                <a:effectLst/>
                <a:latin typeface="+mj-lt"/>
                <a:ea typeface="Adobe Fangsong Std R" panose="02020400000000000000" pitchFamily="18" charset="-128"/>
              </a:rPr>
              <a:t>Il </a:t>
            </a:r>
            <a:r>
              <a:rPr lang="it-IT" sz="1800" b="1" dirty="0">
                <a:solidFill>
                  <a:srgbClr val="333333"/>
                </a:solidFill>
                <a:effectLst/>
                <a:latin typeface="+mj-lt"/>
                <a:ea typeface="Adobe Fangsong Std R" panose="02020400000000000000" pitchFamily="18" charset="-128"/>
              </a:rPr>
              <a:t>Manifesto Interreligioso dei Diritti nei Percorsi di Fine Vita </a:t>
            </a:r>
            <a:r>
              <a:rPr lang="it-IT" dirty="0">
                <a:latin typeface="+mj-lt"/>
              </a:rPr>
              <a:t>vuole affermare i diritti della persona, a qualunque etnia, credo e fede religiosa appartenga, che si trova nella fase di fine vita. Tali diritti devono essere riconosciuti e applicati nelle strutture sanitarie, a domicilio o negli Hospice, </a:t>
            </a:r>
            <a:r>
              <a:rPr lang="it-IT" sz="1800" dirty="0">
                <a:effectLst/>
                <a:latin typeface="+mj-lt"/>
                <a:ea typeface="Calibri" panose="020F0502020204030204" pitchFamily="34" charset="0"/>
              </a:rPr>
              <a:t>in qualsiasi Paese si trovi il malato e dovrebbero essere riconosciuti e applicati a livello universale.</a:t>
            </a:r>
            <a:endParaRPr lang="it-IT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70885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theme/theme1.xml><?xml version="1.0" encoding="utf-8"?>
<a:theme xmlns:a="http://schemas.openxmlformats.org/drawingml/2006/main" name="Sfaccettatura">
  <a:themeElements>
    <a:clrScheme name="Sfaccettatur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Sfaccettatur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faccettatur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2327</TotalTime>
  <Words>1257</Words>
  <Application>Microsoft Office PowerPoint</Application>
  <PresentationFormat>Widescreen</PresentationFormat>
  <Paragraphs>202</Paragraphs>
  <Slides>26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26</vt:i4>
      </vt:variant>
    </vt:vector>
  </HeadingPairs>
  <TitlesOfParts>
    <vt:vector size="34" baseType="lpstr">
      <vt:lpstr>Adobe Devanagari</vt:lpstr>
      <vt:lpstr>Adobe Fangsong Std R</vt:lpstr>
      <vt:lpstr>Arial</vt:lpstr>
      <vt:lpstr>Calibri</vt:lpstr>
      <vt:lpstr>Times New Roman</vt:lpstr>
      <vt:lpstr>Trebuchet MS</vt:lpstr>
      <vt:lpstr>Wingdings 3</vt:lpstr>
      <vt:lpstr>Sfaccettatura</vt:lpstr>
      <vt:lpstr>    Il Manifesto Interreligioso dei diritti nei  percorsi di fine vita    Docente:  Maria Angela Falà 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Non ci spaventi  la differenza di religioni  ma l’assenza di fratellanza.</vt:lpstr>
      <vt:lpstr>Al cuore di ogni dialogo c’è innanzitutto il riconoscimento e il rispetto dell’altro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Microsoft Office User</dc:creator>
  <cp:lastModifiedBy>Luisa Di Loreto</cp:lastModifiedBy>
  <cp:revision>72</cp:revision>
  <cp:lastPrinted>2022-06-19T17:10:38Z</cp:lastPrinted>
  <dcterms:created xsi:type="dcterms:W3CDTF">2018-09-21T13:49:55Z</dcterms:created>
  <dcterms:modified xsi:type="dcterms:W3CDTF">2022-06-24T09:32:24Z</dcterms:modified>
</cp:coreProperties>
</file>