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58400" cy="7772400"/>
  <p:notesSz cx="6858000" cy="9926638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C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6" autoAdjust="0"/>
  </p:normalViewPr>
  <p:slideViewPr>
    <p:cSldViewPr snapToGrid="0">
      <p:cViewPr varScale="1">
        <p:scale>
          <a:sx n="66" d="100"/>
          <a:sy n="66" d="100"/>
        </p:scale>
        <p:origin x="10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33FF47F-42FF-450A-8253-B1442C6910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3FB9C4-09C7-4A1E-BE11-39B577FC37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569F1B8-D8F3-4AAF-98D9-CF8526D8F85D}" type="datetime1">
              <a:rPr lang="it-IT" smtClean="0"/>
              <a:t>22/05/2024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BA01650-A7EE-4E10-9230-8DD147057D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AE6EF4-8758-41BA-920E-45D570F0EA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0CC1A13-6C33-4F62-AF90-07D2D61E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932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3E25610-ED08-4CA0-8446-DEA3E638B96D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484CCF-A275-48CD-9D14-26B47F5E9B7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4196185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6484CCF-A275-48CD-9D14-26B47F5E9B7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20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6484CCF-A275-48CD-9D14-26B47F5E9B7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45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i copertina opzio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3346707" y="3886200"/>
            <a:ext cx="3374136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2907792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spc="0" baseline="0" dirty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 defTabSz="914400" rtl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it-IT" noProof="0"/>
              <a:t>Aggiungere il titolo qui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0B1261-A13A-4E9E-AA95-EED10F4CFA0E}"/>
              </a:ext>
            </a:extLst>
          </p:cNvPr>
          <p:cNvSpPr/>
          <p:nvPr userDrawn="1"/>
        </p:nvSpPr>
        <p:spPr>
          <a:xfrm>
            <a:off x="-9141" y="0"/>
            <a:ext cx="3355848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1A4A6AC-F3AF-4832-AD1D-6D835E5EEB44}"/>
              </a:ext>
            </a:extLst>
          </p:cNvPr>
          <p:cNvCxnSpPr/>
          <p:nvPr userDrawn="1"/>
        </p:nvCxnSpPr>
        <p:spPr>
          <a:xfrm>
            <a:off x="391886" y="555171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42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gnaposto testo 19">
            <a:extLst>
              <a:ext uri="{FF2B5EF4-FFF2-40B4-BE49-F238E27FC236}">
                <a16:creationId xmlns:a16="http://schemas.microsoft.com/office/drawing/2014/main" id="{8A2F17EA-EFE7-4229-8CC7-1811C56350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5304" y="4663440"/>
            <a:ext cx="2907792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000" b="1" i="0" spc="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30292" lvl="0" indent="-342900" defTabSz="914400" rtl="0">
              <a:lnSpc>
                <a:spcPct val="100000"/>
              </a:lnSpc>
              <a:spcBef>
                <a:spcPts val="1000"/>
              </a:spcBef>
            </a:pPr>
            <a:r>
              <a:rPr lang="it-IT" noProof="0"/>
              <a:t>Aggiungere il titolo qui</a:t>
            </a:r>
          </a:p>
        </p:txBody>
      </p:sp>
      <p:sp>
        <p:nvSpPr>
          <p:cNvPr id="22" name="Segnaposto testo 21">
            <a:extLst>
              <a:ext uri="{FF2B5EF4-FFF2-40B4-BE49-F238E27FC236}">
                <a16:creationId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75304" y="1133856"/>
            <a:ext cx="2898648" cy="2670048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lang="en-US" sz="1100" b="0" spc="0" baseline="0" dirty="0"/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23" name="Segnaposto testo 21">
            <a:extLst>
              <a:ext uri="{FF2B5EF4-FFF2-40B4-BE49-F238E27FC236}">
                <a16:creationId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448" y="5065776"/>
            <a:ext cx="2898648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bg1"/>
                </a:solidFill>
              </a:defRPr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886200"/>
            <a:ext cx="3337557" cy="3886200"/>
          </a:xfrm>
        </p:spPr>
        <p:txBody>
          <a:bodyPr rtlCol="0"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6" name="Segnaposto immagine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0843" y="-1"/>
            <a:ext cx="3337557" cy="7772395"/>
          </a:xfrm>
        </p:spPr>
        <p:txBody>
          <a:bodyPr rtlCol="0"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2" name="Segnaposto immagine 31">
            <a:extLst>
              <a:ext uri="{FF2B5EF4-FFF2-40B4-BE49-F238E27FC236}">
                <a16:creationId xmlns:a16="http://schemas.microsoft.com/office/drawing/2014/main" id="{88E211B8-8563-4519-9AEE-21923AF1C651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827264" y="3922776"/>
            <a:ext cx="1078992" cy="1078992"/>
          </a:xfrm>
          <a:prstGeom prst="ellipse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1800" b="1">
                <a:ln>
                  <a:noFill/>
                </a:ln>
                <a:solidFill>
                  <a:schemeClr val="accent1"/>
                </a:solidFill>
              </a:defRPr>
            </a:lvl1pPr>
          </a:lstStyle>
          <a:p>
            <a:pPr marL="112608" lvl="0" indent="-112608" algn="ctr" defTabSz="914400" rtl="0">
              <a:spcBef>
                <a:spcPts val="1000"/>
              </a:spcBef>
            </a:pPr>
            <a:r>
              <a:rPr lang="it-IT" noProof="0"/>
              <a:t>Aggiungere un'icona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938E77-266C-48C7-80FE-F935050BE8C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858" y="768350"/>
            <a:ext cx="2807208" cy="2670048"/>
          </a:xfrm>
        </p:spPr>
        <p:txBody>
          <a:bodyPr rtlCol="0">
            <a:normAutofit/>
          </a:bodyPr>
          <a:lstStyle>
            <a:lvl1pPr marL="0" indent="0">
              <a:lnSpc>
                <a:spcPts val="2600"/>
              </a:lnSpc>
              <a:buFont typeface="Arial" panose="020B0604020202020204" pitchFamily="34" charset="0"/>
              <a:buNone/>
              <a:defRPr sz="2000" b="1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4" name="Segnaposto testo 5">
            <a:extLst>
              <a:ext uri="{FF2B5EF4-FFF2-40B4-BE49-F238E27FC236}">
                <a16:creationId xmlns:a16="http://schemas.microsoft.com/office/drawing/2014/main" id="{1D9B5B59-BC60-4443-AB00-3CA587F70C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8013" y="5138420"/>
            <a:ext cx="2816225" cy="1554480"/>
          </a:xfrm>
        </p:spPr>
        <p:txBody>
          <a:bodyPr rtlCol="0"/>
          <a:lstStyle>
            <a:lvl1pPr marL="0" indent="0" algn="ctr">
              <a:lnSpc>
                <a:spcPts val="5200"/>
              </a:lnSpc>
              <a:buFont typeface="Arial" panose="020B0604020202020204" pitchFamily="34" charset="0"/>
              <a:buNone/>
              <a:defRPr sz="48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Inserire il titolo</a:t>
            </a:r>
          </a:p>
        </p:txBody>
      </p:sp>
      <p:sp>
        <p:nvSpPr>
          <p:cNvPr id="28" name="Segnaposto testo 9">
            <a:extLst>
              <a:ext uri="{FF2B5EF4-FFF2-40B4-BE49-F238E27FC236}">
                <a16:creationId xmlns:a16="http://schemas.microsoft.com/office/drawing/2014/main" id="{90882617-F0AB-428F-85CF-B87E0D6BC73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8013" y="6923314"/>
            <a:ext cx="2816225" cy="609374"/>
          </a:xfrm>
        </p:spPr>
        <p:txBody>
          <a:bodyPr rtlCol="0"/>
          <a:lstStyle>
            <a:lvl1pPr marL="0" indent="0" algn="ctr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cap="all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1284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o opzio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0" y="3886194"/>
            <a:ext cx="3355848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6251448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cap="none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914400" rtl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it-IT" noProof="0"/>
              <a:t>Aggiungere il titolo qui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206880" y="4310736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egnaposto testo 21">
            <a:extLst>
              <a:ext uri="{FF2B5EF4-FFF2-40B4-BE49-F238E27FC236}">
                <a16:creationId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75304" y="1133856"/>
            <a:ext cx="308152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lang="en-US" sz="1100" b="0" spc="0" baseline="0" dirty="0"/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23" name="Segnaposto testo 21">
            <a:extLst>
              <a:ext uri="{FF2B5EF4-FFF2-40B4-BE49-F238E27FC236}">
                <a16:creationId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28104" y="1133856"/>
            <a:ext cx="2898648" cy="2496312"/>
          </a:xfrm>
        </p:spPr>
        <p:txBody>
          <a:bodyPr vert="horz" lIns="45720" tIns="45720" rIns="4572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337557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6" name="Segnaposto immagine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37557" y="3886194"/>
            <a:ext cx="6720843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6" name="Segnaposto testo 19">
            <a:extLst>
              <a:ext uri="{FF2B5EF4-FFF2-40B4-BE49-F238E27FC236}">
                <a16:creationId xmlns:a16="http://schemas.microsoft.com/office/drawing/2014/main" id="{6EA9E0F0-2EA0-4D8C-A4E2-A7862C2E6D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645" y="4663440"/>
            <a:ext cx="2907792" cy="365760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20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112608" lvl="0" indent="-112608" defTabSz="914400" rtl="0">
              <a:spcBef>
                <a:spcPts val="1000"/>
              </a:spcBef>
            </a:pPr>
            <a:r>
              <a:rPr lang="it-IT" noProof="0"/>
              <a:t>Aggiungere il titolo qui</a:t>
            </a:r>
          </a:p>
        </p:txBody>
      </p:sp>
      <p:sp>
        <p:nvSpPr>
          <p:cNvPr id="14" name="Segnaposto testo 3">
            <a:extLst>
              <a:ext uri="{FF2B5EF4-FFF2-40B4-BE49-F238E27FC236}">
                <a16:creationId xmlns:a16="http://schemas.microsoft.com/office/drawing/2014/main" id="{29B90121-EE03-4CB9-B6B4-085C61698D0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8763" y="5065713"/>
            <a:ext cx="2898775" cy="2497137"/>
          </a:xfrm>
        </p:spPr>
        <p:txBody>
          <a:bodyPr lIns="0" rIns="0" rtlCol="0"/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9058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i copertina opzio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0" y="3886200"/>
            <a:ext cx="3355848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2907792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cap="all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914400" rtl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it-IT" noProof="0"/>
              <a:t>Aggiungere il titolo qui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292605" y="4310736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egnaposto testo 21">
            <a:extLst>
              <a:ext uri="{FF2B5EF4-FFF2-40B4-BE49-F238E27FC236}">
                <a16:creationId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75304" y="1133856"/>
            <a:ext cx="2898648" cy="2670048"/>
          </a:xfrm>
        </p:spPr>
        <p:txBody>
          <a:bodyPr vert="horz" lIns="0" tIns="45720" rIns="0" bIns="45720" rtlCol="0">
            <a:normAutofit/>
          </a:bodyPr>
          <a:lstStyle>
            <a:lvl1pPr marL="0" indent="0" algn="l">
              <a:buNone/>
              <a:defRPr lang="en-US" sz="1100" b="0" spc="0" baseline="0" dirty="0"/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23" name="Segnaposto testo 21">
            <a:extLst>
              <a:ext uri="{FF2B5EF4-FFF2-40B4-BE49-F238E27FC236}">
                <a16:creationId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4448" y="5065776"/>
            <a:ext cx="2898648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355848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6" name="Segnaposto immagine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0843" y="-1"/>
            <a:ext cx="3337557" cy="777239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AFCE613-3382-4B90-98DA-A2097D8A4302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36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egnaposto testo 3">
            <a:extLst>
              <a:ext uri="{FF2B5EF4-FFF2-40B4-BE49-F238E27FC236}">
                <a16:creationId xmlns:a16="http://schemas.microsoft.com/office/drawing/2014/main" id="{71EAD859-FE34-49EB-A804-E7817DB94E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858" y="4809744"/>
            <a:ext cx="2807208" cy="2670048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400" b="1" i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9" name="Segnaposto testo 5">
            <a:extLst>
              <a:ext uri="{FF2B5EF4-FFF2-40B4-BE49-F238E27FC236}">
                <a16:creationId xmlns:a16="http://schemas.microsoft.com/office/drawing/2014/main" id="{FCF709D0-1556-44AD-8AD3-AE1EACEE7C4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31152" y="5029200"/>
            <a:ext cx="2825496" cy="1289304"/>
          </a:xfrm>
        </p:spPr>
        <p:txBody>
          <a:bodyPr rtlCol="0"/>
          <a:lstStyle>
            <a:lvl1pPr marL="0" indent="0" algn="ctr">
              <a:lnSpc>
                <a:spcPts val="4000"/>
              </a:lnSpc>
              <a:buFont typeface="Arial" panose="020B0604020202020204" pitchFamily="34" charset="0"/>
              <a:buNone/>
              <a:defRPr sz="40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Inserire il titolo</a:t>
            </a:r>
          </a:p>
        </p:txBody>
      </p:sp>
      <p:sp>
        <p:nvSpPr>
          <p:cNvPr id="21" name="Segnaposto testo 9">
            <a:extLst>
              <a:ext uri="{FF2B5EF4-FFF2-40B4-BE49-F238E27FC236}">
                <a16:creationId xmlns:a16="http://schemas.microsoft.com/office/drawing/2014/main" id="{827ED6DE-9EB2-4349-BED5-EF5DA84DC07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31152" y="6757416"/>
            <a:ext cx="2825496" cy="429768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4" name="Segnaposto testo 19">
            <a:extLst>
              <a:ext uri="{FF2B5EF4-FFF2-40B4-BE49-F238E27FC236}">
                <a16:creationId xmlns:a16="http://schemas.microsoft.com/office/drawing/2014/main" id="{FC9D06D3-2BFE-45BA-8196-3AA6CC98E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5304" y="4663440"/>
            <a:ext cx="2907792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000" b="1" i="0" cap="all" spc="0" baseline="0" dirty="0">
                <a:solidFill>
                  <a:schemeClr val="tx2"/>
                </a:solidFill>
                <a:latin typeface="+mj-lt"/>
              </a:defRPr>
            </a:lvl1pPr>
          </a:lstStyle>
          <a:p>
            <a:pPr marL="230292" lvl="0" indent="-342900" defTabSz="914400" rtl="0">
              <a:lnSpc>
                <a:spcPct val="100000"/>
              </a:lnSpc>
              <a:spcBef>
                <a:spcPts val="1000"/>
              </a:spcBef>
            </a:pPr>
            <a:r>
              <a:rPr lang="it-IT" noProof="0"/>
              <a:t>Aggiungere il titolo qui</a:t>
            </a:r>
          </a:p>
        </p:txBody>
      </p:sp>
    </p:spTree>
    <p:extLst>
      <p:ext uri="{BB962C8B-B14F-4D97-AF65-F5344CB8AC3E}">
        <p14:creationId xmlns:p14="http://schemas.microsoft.com/office/powerpoint/2010/main" val="48490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o opzio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0F0B1261-A13A-4E9E-AA95-EED10F4CFA0E}"/>
              </a:ext>
            </a:extLst>
          </p:cNvPr>
          <p:cNvSpPr/>
          <p:nvPr userDrawn="1"/>
        </p:nvSpPr>
        <p:spPr>
          <a:xfrm>
            <a:off x="-9141" y="0"/>
            <a:ext cx="3355848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1A4A6AC-F3AF-4832-AD1D-6D835E5EEB44}"/>
              </a:ext>
            </a:extLst>
          </p:cNvPr>
          <p:cNvCxnSpPr/>
          <p:nvPr userDrawn="1"/>
        </p:nvCxnSpPr>
        <p:spPr>
          <a:xfrm>
            <a:off x="391886" y="555171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42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886200"/>
            <a:ext cx="3337557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6" name="Segnaposto immagine 24">
            <a:extLst>
              <a:ext uri="{FF2B5EF4-FFF2-40B4-BE49-F238E27FC236}">
                <a16:creationId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37557" y="0"/>
            <a:ext cx="6720844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1" name="Segnaposto testo 21">
            <a:extLst>
              <a:ext uri="{FF2B5EF4-FFF2-40B4-BE49-F238E27FC236}">
                <a16:creationId xmlns:a16="http://schemas.microsoft.com/office/drawing/2014/main" id="{A0DE9D14-70A5-499A-8477-B8B31FF6125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75304" y="5020056"/>
            <a:ext cx="289864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100" b="0" spc="0" baseline="0" dirty="0"/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24" name="Segnaposto testo 21">
            <a:extLst>
              <a:ext uri="{FF2B5EF4-FFF2-40B4-BE49-F238E27FC236}">
                <a16:creationId xmlns:a16="http://schemas.microsoft.com/office/drawing/2014/main" id="{F6196E76-A393-420A-AC0B-D85E23CAB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28104" y="5020056"/>
            <a:ext cx="289864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 rtl="0">
              <a:lnSpc>
                <a:spcPct val="150000"/>
              </a:lnSpc>
              <a:spcBef>
                <a:spcPts val="0"/>
              </a:spcBef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D46EEC80-D9AF-431C-AB25-980960CC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86385"/>
            <a:ext cx="2944368" cy="676656"/>
          </a:xfrm>
        </p:spPr>
        <p:txBody>
          <a:bodyPr rtlCol="0" anchor="t"/>
          <a:lstStyle>
            <a:lvl1pPr>
              <a:lnSpc>
                <a:spcPct val="100000"/>
              </a:lnSpc>
              <a:defRPr sz="2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FABB5356-8B51-4274-9C90-A80A18EAC0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8600" y="1566863"/>
            <a:ext cx="2944813" cy="2124075"/>
          </a:xfrm>
        </p:spPr>
        <p:txBody>
          <a:bodyPr rtlCol="0"/>
          <a:lstStyle>
            <a:lvl1pPr marL="173736" indent="-173736">
              <a:lnSpc>
                <a:spcPts val="1800"/>
              </a:lnSpc>
              <a:spcBef>
                <a:spcPts val="1000"/>
              </a:spcBef>
              <a:defRPr sz="11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FBBDB168-B4B2-4C61-A824-4FB0C315A18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75050" y="4572000"/>
            <a:ext cx="6251575" cy="447675"/>
          </a:xfrm>
        </p:spPr>
        <p:txBody>
          <a:bodyPr lIns="0" rtlCol="0"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19782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F26C1C5-FE16-4334-B2CE-6E14152A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96012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FE8901-EFD1-440F-841B-77938232D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2368296"/>
            <a:ext cx="9601200" cy="5184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it-IT" noProof="0"/>
              <a:t>Fare clic per modificare gli stili del testo dello schema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it-IT" noProof="0"/>
              <a:t>Secondo livello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it-IT" noProof="0"/>
              <a:t>Terzo livello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it-IT" noProof="0"/>
              <a:t>Quarto livello</a:t>
            </a:r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8442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5" r:id="rId4"/>
  </p:sldLayoutIdLst>
  <p:txStyles>
    <p:titleStyle>
      <a:lvl1pPr algn="l" defTabSz="45043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608" indent="-112608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00100" indent="-34290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34290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57350" indent="-28575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14550" indent="-28575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868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46389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68911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91432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1pPr>
      <a:lvl2pPr marL="22521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2pPr>
      <a:lvl3pPr marL="45043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3pPr>
      <a:lvl4pPr marL="67564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4pPr>
      <a:lvl5pPr marL="90086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5pPr>
      <a:lvl6pPr marL="112607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35129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57650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80172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D08D8F05-2AF9-41DF-AFA2-9F84726649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ctr" rtl="0"/>
            <a:r>
              <a:rPr lang="it-IT" dirty="0">
                <a:solidFill>
                  <a:srgbClr val="017C8D"/>
                </a:solidFill>
              </a:rPr>
              <a:t/>
            </a:r>
            <a:br>
              <a:rPr lang="it-IT" dirty="0">
                <a:solidFill>
                  <a:srgbClr val="017C8D"/>
                </a:solidFill>
              </a:rPr>
            </a:br>
            <a:r>
              <a:rPr lang="it-IT" dirty="0">
                <a:solidFill>
                  <a:srgbClr val="017C8D"/>
                </a:solidFill>
              </a:rPr>
              <a:t>QUANDO EFFETTUARE LA VACCINAZIONE ANTIPNEUMOCOCCICA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89960" y="1614790"/>
            <a:ext cx="2907792" cy="2204353"/>
          </a:xfrm>
        </p:spPr>
        <p:txBody>
          <a:bodyPr rtlCol="0">
            <a:normAutofit lnSpcReduction="10000"/>
          </a:bodyPr>
          <a:lstStyle/>
          <a:p>
            <a:pPr marL="171450" indent="-171450" algn="just" rtl="0">
              <a:buFont typeface="Arial" panose="020B0604020202020204" pitchFamily="34" charset="0"/>
              <a:buChar char="•"/>
            </a:pPr>
            <a:r>
              <a:rPr lang="it-IT" sz="1200" b="1" dirty="0"/>
              <a:t>PUÒ ESSERE EFFETTUATA IN QUALSIASI PERIODO DELL’ANNO</a:t>
            </a:r>
          </a:p>
          <a:p>
            <a:pPr marL="171450" indent="-171450" algn="just" rtl="0">
              <a:buFont typeface="Arial" panose="020B0604020202020204" pitchFamily="34" charset="0"/>
              <a:buChar char="•"/>
            </a:pPr>
            <a:r>
              <a:rPr lang="it-IT" sz="1200" dirty="0"/>
              <a:t>SI PUÒ EFFETTUARE INSIEME ALLA VACCINAZIONE ANTINFLUENZALE, IN DIVERSO SITO DI INIEZIONE</a:t>
            </a:r>
          </a:p>
          <a:p>
            <a:pPr marL="171450" indent="-171450" algn="just" rtl="0">
              <a:buFont typeface="Arial" panose="020B0604020202020204" pitchFamily="34" charset="0"/>
              <a:buChar char="•"/>
            </a:pPr>
            <a:r>
              <a:rPr lang="it-IT" sz="1200" dirty="0"/>
              <a:t>L’OFFERTA DEL VACCINO È GRATUITA CHIEDI AL TUO MEDICO PER SAPERNE DI PIÙ O CONTATTACI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endParaRPr lang="it-IT" sz="120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C736E0C-C036-4ABF-8831-E5941A3403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30045" y="4636008"/>
            <a:ext cx="2907792" cy="365760"/>
          </a:xfrm>
        </p:spPr>
        <p:txBody>
          <a:bodyPr rtlCol="0"/>
          <a:lstStyle/>
          <a:p>
            <a:pPr rtl="0"/>
            <a:r>
              <a:rPr lang="it-IT" dirty="0"/>
              <a:t>Contatti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081A149E-BE06-4304-843A-FB454CB972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>
            <a:normAutofit fontScale="92500" lnSpcReduction="10000"/>
          </a:bodyPr>
          <a:lstStyle/>
          <a:p>
            <a:pPr rtl="0"/>
            <a:r>
              <a:rPr lang="it-IT" dirty="0"/>
              <a:t>UOS PROGRAMMI VACCINALI</a:t>
            </a:r>
          </a:p>
          <a:p>
            <a:pPr rtl="0"/>
            <a:r>
              <a:rPr lang="it-IT" dirty="0"/>
              <a:t>Distretto 1 Sede di Rieti </a:t>
            </a:r>
          </a:p>
          <a:p>
            <a:pPr rtl="0"/>
            <a:r>
              <a:rPr lang="it-IT" dirty="0"/>
              <a:t>Via delle Ortensie,28</a:t>
            </a:r>
          </a:p>
          <a:p>
            <a:pPr rtl="0"/>
            <a:r>
              <a:rPr lang="it-IT" dirty="0"/>
              <a:t>1° Piano</a:t>
            </a:r>
          </a:p>
          <a:p>
            <a:pPr rtl="0"/>
            <a:r>
              <a:rPr lang="it-IT" dirty="0"/>
              <a:t>Segreteria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/>
              <a:t>Contattare il numero </a:t>
            </a:r>
            <a:r>
              <a:rPr lang="it-IT" b="1" i="1" dirty="0"/>
              <a:t>0746/278614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it-IT" dirty="0"/>
              <a:t>Inviare una mail  al seguente indirizzo: </a:t>
            </a:r>
            <a:r>
              <a:rPr lang="it-IT" b="1" i="1" dirty="0"/>
              <a:t>vaccinazioni.adulti@asl.rieti.it</a:t>
            </a:r>
          </a:p>
        </p:txBody>
      </p:sp>
      <p:pic>
        <p:nvPicPr>
          <p:cNvPr id="55" name="Segnaposto immagine 10" descr="segnaposto icona">
            <a:extLst>
              <a:ext uri="{FF2B5EF4-FFF2-40B4-BE49-F238E27FC236}">
                <a16:creationId xmlns:a16="http://schemas.microsoft.com/office/drawing/2014/main" id="{A97D07EA-6876-44BA-A542-538CCE9A3EE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l="74" r="74"/>
          <a:stretch/>
        </p:blipFill>
        <p:spPr/>
      </p:pic>
      <p:sp>
        <p:nvSpPr>
          <p:cNvPr id="76" name="Segnaposto testo 75">
            <a:extLst>
              <a:ext uri="{FF2B5EF4-FFF2-40B4-BE49-F238E27FC236}">
                <a16:creationId xmlns:a16="http://schemas.microsoft.com/office/drawing/2014/main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958013" y="5138420"/>
            <a:ext cx="2995612" cy="919480"/>
          </a:xfrm>
        </p:spPr>
        <p:txBody>
          <a:bodyPr rtlCol="0"/>
          <a:lstStyle/>
          <a:p>
            <a:pPr rtl="0"/>
            <a:r>
              <a:rPr lang="it-IT" sz="2400" dirty="0"/>
              <a:t>VACCINAZIONE ANTI-PNEUMOCOCCICA</a:t>
            </a:r>
          </a:p>
          <a:p>
            <a:pPr rtl="0"/>
            <a:r>
              <a:rPr lang="it-IT" dirty="0"/>
              <a:t> </a:t>
            </a:r>
          </a:p>
        </p:txBody>
      </p:sp>
      <p:sp>
        <p:nvSpPr>
          <p:cNvPr id="86" name="Segnaposto testo 85">
            <a:extLst>
              <a:ext uri="{FF2B5EF4-FFF2-40B4-BE49-F238E27FC236}">
                <a16:creationId xmlns:a16="http://schemas.microsoft.com/office/drawing/2014/main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58013" y="6923314"/>
            <a:ext cx="2816225" cy="609374"/>
          </a:xfrm>
        </p:spPr>
        <p:txBody>
          <a:bodyPr rtlCol="0"/>
          <a:lstStyle/>
          <a:p>
            <a:pPr rtl="0"/>
            <a:r>
              <a:rPr lang="it-IT" dirty="0"/>
              <a:t>La salute è un viaggio, non una meta</a:t>
            </a:r>
          </a:p>
        </p:txBody>
      </p: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23CD3EF2-0634-42FE-B8ED-4482390855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908925" y="6731905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782574A6-DDAE-45D0-845B-AC6B1398580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1200" i="0" dirty="0">
                <a:solidFill>
                  <a:srgbClr val="017C8D"/>
                </a:solidFill>
              </a:rPr>
              <a:t>BENEFICI DELLA VACCINAZIONE ANTIPNEUMOCOCCICA:</a:t>
            </a:r>
          </a:p>
          <a:p>
            <a:pPr>
              <a:lnSpc>
                <a:spcPct val="100000"/>
              </a:lnSpc>
            </a:pPr>
            <a:endParaRPr lang="it-IT" sz="1200" b="0" i="0" dirty="0">
              <a:solidFill>
                <a:schemeClr val="tx1"/>
              </a:solidFill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100" b="0" i="0" dirty="0">
                <a:solidFill>
                  <a:schemeClr val="tx1"/>
                </a:solidFill>
              </a:rPr>
              <a:t>RIDUZIONE DELLE RIACUTIZZAZIONI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100" b="0" i="0" dirty="0">
                <a:solidFill>
                  <a:schemeClr val="tx1"/>
                </a:solidFill>
              </a:rPr>
              <a:t>RIDUZIONE DELLE OSPEDALIZZAZIONI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100" b="0" i="0" dirty="0">
                <a:solidFill>
                  <a:schemeClr val="tx1"/>
                </a:solidFill>
              </a:rPr>
              <a:t>MIGLIORAMENTO DELLA SOPRAVVIVENZA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sz="1100" b="0" i="0" dirty="0">
                <a:solidFill>
                  <a:schemeClr val="tx1"/>
                </a:solidFill>
              </a:rPr>
              <a:t>MIGLIORAMENTO DELLA QUALITÀ DELLA VITA</a:t>
            </a:r>
          </a:p>
          <a:p>
            <a:pPr>
              <a:lnSpc>
                <a:spcPct val="100000"/>
              </a:lnSpc>
            </a:pPr>
            <a:endParaRPr lang="it-IT" sz="1000" b="0" i="0" dirty="0">
              <a:solidFill>
                <a:schemeClr val="tx1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3DF045B-A614-43DB-A129-7CD0D6BF583D}"/>
              </a:ext>
            </a:extLst>
          </p:cNvPr>
          <p:cNvSpPr txBox="1"/>
          <p:nvPr/>
        </p:nvSpPr>
        <p:spPr>
          <a:xfrm>
            <a:off x="733629" y="4146214"/>
            <a:ext cx="245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017C8D"/>
                </a:solidFill>
              </a:rPr>
              <a:t>POSSIBILI EFFETTI COLLATERALI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06D79F1-5774-46E8-8D4F-20885DAF16E2}"/>
              </a:ext>
            </a:extLst>
          </p:cNvPr>
          <p:cNvSpPr txBox="1"/>
          <p:nvPr/>
        </p:nvSpPr>
        <p:spPr>
          <a:xfrm>
            <a:off x="303735" y="4775022"/>
            <a:ext cx="289864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Le reazioni più comuni sono locali, lievi e transitorie.</a:t>
            </a:r>
          </a:p>
          <a:p>
            <a:pPr algn="ctr"/>
            <a:r>
              <a:rPr lang="it-IT" sz="1200" dirty="0"/>
              <a:t>Tra le più frequenti, gonfiore e arrossamento nella sede d’iniezione</a:t>
            </a:r>
          </a:p>
          <a:p>
            <a:endParaRPr lang="it-IT" sz="1100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BEAEA62-70D2-440E-8DAC-512691E9EFA4}"/>
              </a:ext>
            </a:extLst>
          </p:cNvPr>
          <p:cNvSpPr txBox="1"/>
          <p:nvPr/>
        </p:nvSpPr>
        <p:spPr>
          <a:xfrm rot="10800000" flipV="1">
            <a:off x="586208" y="5965060"/>
            <a:ext cx="2807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017C8D"/>
                </a:solidFill>
              </a:rPr>
              <a:t>CONTROINDICAZION</a:t>
            </a:r>
            <a:r>
              <a:rPr lang="it-IT" sz="1200" dirty="0">
                <a:solidFill>
                  <a:srgbClr val="017C8D"/>
                </a:solidFill>
              </a:rPr>
              <a:t>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10361B9-AA02-4CA7-8726-AF14820C4725}"/>
              </a:ext>
            </a:extLst>
          </p:cNvPr>
          <p:cNvSpPr txBox="1"/>
          <p:nvPr/>
        </p:nvSpPr>
        <p:spPr>
          <a:xfrm>
            <a:off x="303735" y="6431823"/>
            <a:ext cx="24694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Solo le comuni controindicazioni di qualsiasi altro vaccino (per es. allergia ad uno dei componenti del prodotto).</a:t>
            </a:r>
          </a:p>
        </p:txBody>
      </p:sp>
      <p:pic>
        <p:nvPicPr>
          <p:cNvPr id="39" name="Immagine 38">
            <a:extLst>
              <a:ext uri="{FF2B5EF4-FFF2-40B4-BE49-F238E27FC236}">
                <a16:creationId xmlns:a16="http://schemas.microsoft.com/office/drawing/2014/main" id="{04D61A2F-AB49-421D-8351-5F06C8F0A8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8619" y="3922776"/>
            <a:ext cx="2854400" cy="3519622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61FBACB0-B78B-42E3-80C1-F707FF954BEB}"/>
              </a:ext>
            </a:extLst>
          </p:cNvPr>
          <p:cNvSpPr/>
          <p:nvPr/>
        </p:nvSpPr>
        <p:spPr>
          <a:xfrm>
            <a:off x="6829646" y="1224540"/>
            <a:ext cx="3123979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10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VACCINAZIONE ANTIPNEUMOCOCCICA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42CA7BA-0178-4031-9D86-4CFC9411D889}"/>
              </a:ext>
            </a:extLst>
          </p:cNvPr>
          <p:cNvSpPr/>
          <p:nvPr/>
        </p:nvSpPr>
        <p:spPr>
          <a:xfrm>
            <a:off x="6659479" y="2428240"/>
            <a:ext cx="341329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 SALUTE È UN  VIAGGIO NON UNA META</a:t>
            </a:r>
            <a:endParaRPr lang="it-IT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0C6D9A9B-80E7-461D-AD08-C95644BE695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459" y="388330"/>
            <a:ext cx="797560" cy="247650"/>
          </a:xfrm>
          <a:prstGeom prst="rect">
            <a:avLst/>
          </a:prstGeom>
          <a:noFill/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556F320C-AF8C-48C2-A89F-A196CC52786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619" y="285422"/>
            <a:ext cx="1031240" cy="401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986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7D3057-435A-4E3E-B809-5A528F7BA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8283" y="4164711"/>
            <a:ext cx="2897109" cy="365760"/>
          </a:xfrm>
        </p:spPr>
        <p:txBody>
          <a:bodyPr rtlCol="0"/>
          <a:lstStyle/>
          <a:p>
            <a:pPr rtl="0"/>
            <a:r>
              <a:rPr lang="it-IT" sz="1100" dirty="0"/>
              <a:t>PATOLOGIE PREDISPONENTI CHE AUMENTANOIL RISCHIO DI INFEZIONE PNEUMOCOCCICA SEVERA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6CC8C2-BB96-477B-8AA7-922545ABA7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3081528" cy="3295180"/>
          </a:xfrm>
        </p:spPr>
        <p:txBody>
          <a:bodyPr rtlCol="0"/>
          <a:lstStyle/>
          <a:p>
            <a:pPr rtl="0"/>
            <a:endParaRPr lang="it-IT" dirty="0"/>
          </a:p>
          <a:p>
            <a:pPr rtl="0"/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2F2CE0-3FB8-45CA-B15E-0BE373C972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66744" y="619125"/>
            <a:ext cx="2898648" cy="3396615"/>
          </a:xfrm>
        </p:spPr>
        <p:txBody>
          <a:bodyPr rtlCol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it-IT" b="1" i="0" dirty="0">
                <a:solidFill>
                  <a:srgbClr val="000000"/>
                </a:solidFill>
                <a:effectLst/>
                <a:latin typeface="inherit"/>
              </a:rPr>
              <a:t>Un fattore di rischio per lo sviluppo di una patologia è l'età: i bambini di età inferiore ai 2 anni e gli adulti di età superiore ai 65 anni sono i soggetti maggiormente a rischio di contrarre un'infezione pneumococcica.</a:t>
            </a:r>
            <a:endParaRPr lang="it-IT" b="0" i="0" dirty="0">
              <a:solidFill>
                <a:srgbClr val="000000"/>
              </a:solidFill>
              <a:effectLst/>
              <a:latin typeface="var(--helix-core-type-preset-6-paragraph-font-family, inherit)"/>
            </a:endParaRPr>
          </a:p>
          <a:p>
            <a:pPr algn="just" defTabSz="914400">
              <a:lnSpc>
                <a:spcPct val="100000"/>
              </a:lnSpc>
            </a:pPr>
            <a:r>
              <a:rPr lang="it-IT" dirty="0"/>
              <a:t>È dimostrato che il sistema immunitario declina con l'età, il fenomeno, noto con il termine di immunosenescenza, attenua la capacità dell'ospite di costruire una robusta ed efficace risposta immunitaria e causa una più elevata incidenza di infezioni, tumori e malattie autoimmuni.</a:t>
            </a:r>
          </a:p>
          <a:p>
            <a:pPr algn="just" defTabSz="914400">
              <a:lnSpc>
                <a:spcPct val="100000"/>
              </a:lnSpc>
            </a:pPr>
            <a:r>
              <a:rPr lang="it-IT" dirty="0"/>
              <a:t>L’età avanzata rappresenta un fattore di rischio, verosimilmente a causa del fisiologico declino della funzionalità del sistema immunitario, delle importanti modificazioni fisiologiche dell’albero respiratorio (tra cui la riduzione della clearance muco-ciliare e la comparsa del cosiddetto enfisema senile) e delle frequenti co-morbidità.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5AE8ECC5-AD3F-4E60-AB4A-8D1BA17C43D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7204" y="4663440"/>
            <a:ext cx="3510715" cy="365760"/>
          </a:xfrm>
        </p:spPr>
        <p:txBody>
          <a:bodyPr rtlCol="0"/>
          <a:lstStyle/>
          <a:p>
            <a:pPr rtl="0"/>
            <a:r>
              <a:rPr lang="it-IT" sz="1400" spc="-30" dirty="0"/>
              <a:t>PATOLOGIE  DA PNEUMOCOCCO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68FC0CB1-15EF-4168-AE6F-598C8BA4794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67322" y="5029200"/>
            <a:ext cx="2898775" cy="2497137"/>
          </a:xfrm>
        </p:spPr>
        <p:txBody>
          <a:bodyPr rtlCol="0"/>
          <a:lstStyle/>
          <a:p>
            <a:pPr rtl="0"/>
            <a:r>
              <a:rPr lang="it-IT" dirty="0"/>
              <a:t>FORME CLINICHE NON INVASIVE</a:t>
            </a:r>
          </a:p>
          <a:p>
            <a:pPr marL="171450" indent="-171450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Polmonite</a:t>
            </a:r>
          </a:p>
          <a:p>
            <a:pPr marL="171450" indent="-171450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Broncopolmonite</a:t>
            </a:r>
          </a:p>
          <a:p>
            <a:pPr marL="171450" indent="-171450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Otite media</a:t>
            </a:r>
          </a:p>
          <a:p>
            <a:pPr marL="171450" indent="-171450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Sinusite, mastoidite, artrite settica</a:t>
            </a:r>
          </a:p>
          <a:p>
            <a:pPr rtl="0"/>
            <a:r>
              <a:rPr lang="it-IT" dirty="0"/>
              <a:t>FORME CLINICHE INVASIVE</a:t>
            </a:r>
          </a:p>
          <a:p>
            <a:pPr marL="171450" indent="-171450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Meningite</a:t>
            </a:r>
          </a:p>
          <a:p>
            <a:pPr marL="171450" indent="-171450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Batteriemia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endParaRPr lang="it-IT" dirty="0"/>
          </a:p>
          <a:p>
            <a:pPr rtl="0"/>
            <a:endParaRPr lang="it-IT" dirty="0"/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4E4E7F24-C630-4725-9A82-851B64A60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25"/>
            <a:ext cx="3055429" cy="191201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1E36137-C60A-48AD-97A0-3C8EED3C299C}"/>
              </a:ext>
            </a:extLst>
          </p:cNvPr>
          <p:cNvSpPr txBox="1"/>
          <p:nvPr/>
        </p:nvSpPr>
        <p:spPr>
          <a:xfrm>
            <a:off x="99363" y="2053209"/>
            <a:ext cx="31563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dirty="0"/>
              <a:t>Lo </a:t>
            </a:r>
            <a:r>
              <a:rPr lang="it-IT" sz="1100" i="1" dirty="0" err="1"/>
              <a:t>Streptococcus</a:t>
            </a:r>
            <a:r>
              <a:rPr lang="it-IT" sz="1100" i="1" dirty="0"/>
              <a:t> </a:t>
            </a:r>
            <a:r>
              <a:rPr lang="it-IT" sz="1100" i="1" dirty="0" err="1"/>
              <a:t>Pneumoniae</a:t>
            </a:r>
            <a:r>
              <a:rPr lang="it-IT" sz="1100" i="1" dirty="0"/>
              <a:t> </a:t>
            </a:r>
            <a:r>
              <a:rPr lang="it-IT" sz="1100" dirty="0"/>
              <a:t>o </a:t>
            </a:r>
            <a:r>
              <a:rPr lang="it-IT" sz="1100" i="1" dirty="0"/>
              <a:t>pneumococco </a:t>
            </a:r>
            <a:r>
              <a:rPr lang="it-IT" sz="1100" dirty="0"/>
              <a:t>è un batterio responsabile di numerose infezioni. Si presenta con oltre 90 ceppi e si insidia nell’organismo anche a seguito di una «comune» influenza. La malattia pneumococcica invasiva e le infezioni da pneumococco sono tra le principali cause di mortalità nel mondo, con il più alto carico di malattie riscontrato nei bambini piccoli e negli anziani.</a:t>
            </a:r>
            <a:endParaRPr lang="it-IT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4733A19-D5C8-4C9F-A68A-21D19BA34530}"/>
              </a:ext>
            </a:extLst>
          </p:cNvPr>
          <p:cNvSpPr txBox="1"/>
          <p:nvPr/>
        </p:nvSpPr>
        <p:spPr>
          <a:xfrm>
            <a:off x="3590607" y="4736837"/>
            <a:ext cx="29789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Cardiopatie croniche;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Malattie polmonari croniche;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Diabete Mellito;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Epatopatie croniche, inclusa la cirrosi epatica e le epatopatie croniche evolutive da alcool;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Alcoolismo cronico;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Soggetti con perdite liquorali da traumi o intervento;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Presenza di impianto cocleare;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Emoglobinopatie quali anemia falciforme e talassemia;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Immunodeficienze congenite o acquisite;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Infezione da HIV;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Condizioni di asplenia anatomica o funzionale e pazienti candidati alla splenectomia;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Patologie onco-</a:t>
            </a:r>
            <a:r>
              <a:rPr lang="it-IT" sz="900" dirty="0" err="1"/>
              <a:t>ematalogiche</a:t>
            </a:r>
            <a:r>
              <a:rPr lang="it-IT" sz="900" dirty="0"/>
              <a:t> (leucemie, linfomi e mieloma multiplo);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Neoplasie diffuse;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Trapianto d’organo o di midollo;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Patologie richiedenti un trattamento immunosoppressivo a lungo termine;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Insufficienza renale/surrenalica cronica.</a:t>
            </a:r>
          </a:p>
        </p:txBody>
      </p:sp>
      <p:pic>
        <p:nvPicPr>
          <p:cNvPr id="37" name="Immagine 36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8AC649DC-2EB6-4703-AC56-21BEDAF070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0915" y="129540"/>
            <a:ext cx="3168973" cy="756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63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__typo">
      <a:dk1>
        <a:sysClr val="windowText" lastClr="000000"/>
      </a:dk1>
      <a:lt1>
        <a:sysClr val="window" lastClr="FFFFFF"/>
      </a:lt1>
      <a:dk2>
        <a:srgbClr val="017C8D"/>
      </a:dk2>
      <a:lt2>
        <a:srgbClr val="E7E6E6"/>
      </a:lt2>
      <a:accent1>
        <a:srgbClr val="017C8D"/>
      </a:accent1>
      <a:accent2>
        <a:srgbClr val="F6F5F1"/>
      </a:accent2>
      <a:accent3>
        <a:srgbClr val="FF7D41"/>
      </a:accent3>
      <a:accent4>
        <a:srgbClr val="AEABAB"/>
      </a:accent4>
      <a:accent5>
        <a:srgbClr val="009999"/>
      </a:accent5>
      <a:accent6>
        <a:srgbClr val="000000"/>
      </a:accent6>
      <a:hlink>
        <a:srgbClr val="009999"/>
      </a:hlink>
      <a:folHlink>
        <a:srgbClr val="E7E6E6"/>
      </a:folHlink>
    </a:clrScheme>
    <a:fontScheme name="__typo">
      <a:majorFont>
        <a:latin typeface="Century Gothic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849_TF11646208_Win32" id="{211CF7AC-4FB3-42F8-9113-D620C5FD7153}" vid="{F0591574-0177-449F-A648-03A07ECC1ED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Brochure per fitness</Template>
  <TotalTime>279</TotalTime>
  <Words>486</Words>
  <Application>Microsoft Office PowerPoint</Application>
  <PresentationFormat>Personalizzato</PresentationFormat>
  <Paragraphs>60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Gill Sans MT</vt:lpstr>
      <vt:lpstr>inherit</vt:lpstr>
      <vt:lpstr>var(--helix-core-type-preset-6-paragraph-font-family, inherit)</vt:lpstr>
      <vt:lpstr>Tema di Office</vt:lpstr>
      <vt:lpstr> QUANDO EFFETTUARE LA VACCINAZIONE ANTIPNEUMOCOCCICA</vt:lpstr>
      <vt:lpstr>PATOLOGIE PREDISPONENTI CHE AUMENTANOIL RISCHIO DI INFEZIONE PNEUMOCOCCICA SEVERA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fitness per tutti</dc:title>
  <dc:creator>ORIETTA ROSSI</dc:creator>
  <cp:lastModifiedBy>Luisa Di Loreto</cp:lastModifiedBy>
  <cp:revision>34</cp:revision>
  <cp:lastPrinted>2023-05-11T09:00:17Z</cp:lastPrinted>
  <dcterms:created xsi:type="dcterms:W3CDTF">2023-04-17T10:31:52Z</dcterms:created>
  <dcterms:modified xsi:type="dcterms:W3CDTF">2024-05-22T11:13:43Z</dcterms:modified>
</cp:coreProperties>
</file>