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0"/>
  </p:normalViewPr>
  <p:slideViewPr>
    <p:cSldViewPr snapToGrid="0">
      <p:cViewPr varScale="1">
        <p:scale>
          <a:sx n="105" d="100"/>
          <a:sy n="105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C4027-8507-48A8-811F-AE21DDEF1B0B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E1A24-0464-403D-B290-603659D6F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58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E1A24-0464-403D-B290-603659D6FE7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25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33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7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9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6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2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8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1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27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6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treccani.it/enciclopedia/conferenza-di-stoccolma_(Dizionario-di-Economia-e-Finanza)/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 PIANO AZIENDALE DELLA PREVENZIONE E IL PIANO AZIENDALE DELL’EQUITÀ NELL’OTTICA DELLA ONE HEALTH NELLA ASL RIETI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89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63E88A5D-7C89-398D-3E3E-1E6BDA234EB8}"/>
              </a:ext>
            </a:extLst>
          </p:cNvPr>
          <p:cNvSpPr txBox="1">
            <a:spLocks/>
          </p:cNvSpPr>
          <p:nvPr/>
        </p:nvSpPr>
        <p:spPr>
          <a:xfrm>
            <a:off x="2290725" y="4411133"/>
            <a:ext cx="7449461" cy="1837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I borghi italiani come modello di salute e benessere</a:t>
            </a:r>
          </a:p>
          <a:p>
            <a:pPr algn="l" fontAlgn="base"/>
            <a:r>
              <a:rPr lang="it-IT" sz="2000" dirty="0"/>
              <a:t>“Il rilancio dei borghi italiani parte dalla necessità di vivere nella natura e di conciliare sempre più famiglia e tempo libero con l’attività lavorativa di sempre”. </a:t>
            </a:r>
          </a:p>
          <a:p>
            <a:pPr algn="l" fontAlgn="base"/>
            <a:r>
              <a:rPr lang="it-IT" sz="2000" dirty="0"/>
              <a:t> </a:t>
            </a:r>
          </a:p>
          <a:p>
            <a:pPr algn="l" fontAlgn="base"/>
            <a:r>
              <a:rPr lang="it-IT" sz="2000" dirty="0"/>
              <a:t>Stefano Boeri – Architetto e Urbanista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3D151A-922B-CD47-AF41-66FC4AB6A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609600"/>
            <a:ext cx="8912717" cy="357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D8F18F-9E60-30A7-4F2B-952D6A7207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37" t="7067" r="36506" b="44321"/>
          <a:stretch/>
        </p:blipFill>
        <p:spPr bwMode="auto">
          <a:xfrm>
            <a:off x="1042937" y="640090"/>
            <a:ext cx="4685242" cy="3580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B8BEDF-0104-879C-3393-F6490BE782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1" t="7046" r="36200" b="41748"/>
          <a:stretch/>
        </p:blipFill>
        <p:spPr>
          <a:xfrm>
            <a:off x="6587069" y="606159"/>
            <a:ext cx="4462177" cy="35587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5D3F2F-1051-F0AF-49A1-04558F7A98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36" t="20812" r="5708" b="72510"/>
          <a:stretch/>
        </p:blipFill>
        <p:spPr bwMode="auto">
          <a:xfrm>
            <a:off x="1042937" y="4289259"/>
            <a:ext cx="3181492" cy="654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D841B2A-0CB7-D242-F564-591D46C443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86" t="6693" r="3794" b="59555"/>
          <a:stretch/>
        </p:blipFill>
        <p:spPr>
          <a:xfrm>
            <a:off x="5435600" y="4417644"/>
            <a:ext cx="5476467" cy="165080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14DD22-AD94-EAFE-F322-27192617FACC}"/>
              </a:ext>
            </a:extLst>
          </p:cNvPr>
          <p:cNvSpPr txBox="1"/>
          <p:nvPr/>
        </p:nvSpPr>
        <p:spPr>
          <a:xfrm flipH="1">
            <a:off x="1042937" y="4972367"/>
            <a:ext cx="4511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Riscontrato un t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 discordante, con 83 borghi in spopolamento sistematico e 12 borghi in crescita sistematica</a:t>
            </a:r>
          </a:p>
          <a:p>
            <a:r>
              <a:rPr lang="it-IT" i="1" dirty="0">
                <a:latin typeface="Calibri" panose="020F0502020204030204" pitchFamily="34" charset="0"/>
                <a:cs typeface="Times New Roman" panose="02020603050405020304" pitchFamily="18" charset="0"/>
              </a:rPr>
              <a:t>Dal 1951 al 2019 complessivamente – 185.000 residenti!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58816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EB59AE-721E-C561-4CA0-E4D847FB6C6D}"/>
              </a:ext>
            </a:extLst>
          </p:cNvPr>
          <p:cNvSpPr txBox="1"/>
          <p:nvPr/>
        </p:nvSpPr>
        <p:spPr>
          <a:xfrm>
            <a:off x="1363134" y="4062175"/>
            <a:ext cx="10312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it-IT" sz="2000" dirty="0"/>
              <a:t>Con il termine sostenibilità, utilizzato per la prima volta nel 1992 durante la prima </a:t>
            </a:r>
            <a:r>
              <a:rPr lang="it-IT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Conferenza ONU sull’ambiente</a:t>
            </a:r>
            <a:r>
              <a:rPr lang="it-IT" sz="2000" dirty="0"/>
              <a:t>, si intende la “condizione di un modello di sviluppo in grado di assicurare il soddisfacimento dei bisogni della generazione presente senza compromettere la possibilità delle generazioni future di realizzare i propri”. </a:t>
            </a:r>
          </a:p>
        </p:txBody>
      </p:sp>
      <p:pic>
        <p:nvPicPr>
          <p:cNvPr id="2" name="Picture 2" descr="Obiettivo Sostenibilità: a che punto siamo? - NATURA GIURIDICA">
            <a:extLst>
              <a:ext uri="{FF2B5EF4-FFF2-40B4-BE49-F238E27FC236}">
                <a16:creationId xmlns:a16="http://schemas.microsoft.com/office/drawing/2014/main" id="{373E8F8B-1A58-C10A-5291-27E192DF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45" y="649865"/>
            <a:ext cx="3412310" cy="34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o sviluppo sostenibile -">
            <a:extLst>
              <a:ext uri="{FF2B5EF4-FFF2-40B4-BE49-F238E27FC236}">
                <a16:creationId xmlns:a16="http://schemas.microsoft.com/office/drawing/2014/main" id="{76D87033-8958-87E3-93E3-690EC837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56" y="645902"/>
            <a:ext cx="2303684" cy="2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8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Picture 2" descr="In questa foto dei prodotti tipici del territorio umbro, tra cui pane, vino e pomodoro, che rappresentano un tratto distintivo dei borghi italiani">
            <a:extLst>
              <a:ext uri="{FF2B5EF4-FFF2-40B4-BE49-F238E27FC236}">
                <a16:creationId xmlns:a16="http://schemas.microsoft.com/office/drawing/2014/main" id="{633D8665-7498-2CC7-E081-31A65FF3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53" y="765796"/>
            <a:ext cx="3460243" cy="23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occe di Sostenibilità">
            <a:extLst>
              <a:ext uri="{FF2B5EF4-FFF2-40B4-BE49-F238E27FC236}">
                <a16:creationId xmlns:a16="http://schemas.microsoft.com/office/drawing/2014/main" id="{D7D3A866-4767-3558-B0C2-DE7B9FC20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1" b="-5637"/>
          <a:stretch/>
        </p:blipFill>
        <p:spPr bwMode="auto">
          <a:xfrm>
            <a:off x="6827744" y="909729"/>
            <a:ext cx="2945337" cy="22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ostenibilità ambientale e sociale">
            <a:extLst>
              <a:ext uri="{FF2B5EF4-FFF2-40B4-BE49-F238E27FC236}">
                <a16:creationId xmlns:a16="http://schemas.microsoft.com/office/drawing/2014/main" id="{5B3644AC-483E-10C1-7CB8-9714A925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53" y="3250443"/>
            <a:ext cx="3460243" cy="18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isultati immagini per equità e di uguaglianza">
            <a:extLst>
              <a:ext uri="{FF2B5EF4-FFF2-40B4-BE49-F238E27FC236}">
                <a16:creationId xmlns:a16="http://schemas.microsoft.com/office/drawing/2014/main" id="{0A8934A4-518C-5912-ACB1-93F2CEB9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14" y="3189980"/>
            <a:ext cx="3620510" cy="189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56AF24-254F-749D-6B4F-2D9EC352686C}"/>
              </a:ext>
            </a:extLst>
          </p:cNvPr>
          <p:cNvSpPr txBox="1"/>
          <p:nvPr/>
        </p:nvSpPr>
        <p:spPr>
          <a:xfrm>
            <a:off x="1743247" y="5223818"/>
            <a:ext cx="8939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it-IT" sz="2000" b="1" i="1" dirty="0">
                <a:latin typeface="+mj-lt"/>
                <a:ea typeface="+mj-ea"/>
                <a:cs typeface="+mj-cs"/>
              </a:rPr>
              <a:t>«Credo che avere la terra e non rovinarla sia la più bella forma d’arte che si possa desiderare”</a:t>
            </a:r>
          </a:p>
          <a:p>
            <a:pPr fontAlgn="base"/>
            <a:r>
              <a:rPr lang="it-IT" sz="2000" b="1" i="1" dirty="0">
                <a:latin typeface="+mj-lt"/>
                <a:ea typeface="+mj-ea"/>
                <a:cs typeface="+mj-cs"/>
              </a:rPr>
              <a:t>(Andy Warhol)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FF0A31F-8F81-5129-C9F0-7F5B101DD8E3}"/>
              </a:ext>
            </a:extLst>
          </p:cNvPr>
          <p:cNvCxnSpPr>
            <a:cxnSpLocks/>
          </p:cNvCxnSpPr>
          <p:nvPr/>
        </p:nvCxnSpPr>
        <p:spPr>
          <a:xfrm>
            <a:off x="6213154" y="483177"/>
            <a:ext cx="0" cy="474064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FC58DD1-3A82-69B0-076A-3BE51EF1F56E}"/>
              </a:ext>
            </a:extLst>
          </p:cNvPr>
          <p:cNvCxnSpPr>
            <a:cxnSpLocks/>
          </p:cNvCxnSpPr>
          <p:nvPr/>
        </p:nvCxnSpPr>
        <p:spPr>
          <a:xfrm flipV="1">
            <a:off x="1033729" y="3073751"/>
            <a:ext cx="9890235" cy="4122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58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4C4777-B176-987E-D5F9-59A499B6F952}"/>
              </a:ext>
            </a:extLst>
          </p:cNvPr>
          <p:cNvSpPr txBox="1"/>
          <p:nvPr/>
        </p:nvSpPr>
        <p:spPr>
          <a:xfrm>
            <a:off x="1289482" y="1175751"/>
            <a:ext cx="75349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000" b="1" dirty="0">
                <a:latin typeface="+mj-lt"/>
                <a:ea typeface="+mj-ea"/>
                <a:cs typeface="+mj-cs"/>
              </a:rPr>
              <a:t>AGENDA ONU 2030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000" b="1" dirty="0">
                <a:latin typeface="+mj-lt"/>
                <a:ea typeface="+mj-ea"/>
                <a:cs typeface="+mj-cs"/>
              </a:rPr>
              <a:t>Obiettivo 8: Incentivare una crescita economica duratura, inclusiva e sostenibile, un’occupazione piena e produttiva ed un lavoro dignitoso per tutti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it-IT" sz="2000" b="0" i="0" dirty="0">
              <a:solidFill>
                <a:srgbClr val="454545"/>
              </a:solidFill>
              <a:effectLst/>
              <a:latin typeface="FrutigerNeueW02-Regular"/>
            </a:endParaRPr>
          </a:p>
          <a:p>
            <a:pPr marL="444500" indent="-444500" algn="just">
              <a:lnSpc>
                <a:spcPct val="90000"/>
              </a:lnSpc>
              <a:spcBef>
                <a:spcPct val="0"/>
              </a:spcBef>
            </a:pPr>
            <a:r>
              <a:rPr lang="it-IT" sz="2000" b="0" i="0" dirty="0">
                <a:solidFill>
                  <a:srgbClr val="454545"/>
                </a:solidFill>
                <a:effectLst/>
                <a:latin typeface="FrutigerNeueW02-Regular"/>
              </a:rPr>
              <a:t>8.5 </a:t>
            </a:r>
            <a:r>
              <a:rPr lang="it-IT" sz="2000" dirty="0">
                <a:latin typeface="+mj-lt"/>
                <a:ea typeface="+mj-ea"/>
                <a:cs typeface="+mj-cs"/>
              </a:rPr>
              <a:t>Garantire entro il 2030 un’occupazione piena e produttiva e un lavoro dignitoso per donne e uomini, compresi i giovani e le persone con disabilità, e un’equa remunerazione per lavori di equo valore</a:t>
            </a:r>
          </a:p>
          <a:p>
            <a:pPr marL="444500" indent="-444500" algn="just">
              <a:lnSpc>
                <a:spcPct val="90000"/>
              </a:lnSpc>
              <a:spcBef>
                <a:spcPct val="0"/>
              </a:spcBef>
            </a:pPr>
            <a:endParaRPr lang="it-IT" sz="2000" dirty="0">
              <a:latin typeface="+mj-lt"/>
              <a:ea typeface="+mj-ea"/>
              <a:cs typeface="+mj-cs"/>
            </a:endParaRPr>
          </a:p>
          <a:p>
            <a:pPr marL="444500" indent="-444500" algn="just">
              <a:lnSpc>
                <a:spcPct val="90000"/>
              </a:lnSpc>
              <a:spcBef>
                <a:spcPct val="0"/>
              </a:spcBef>
            </a:pPr>
            <a:r>
              <a:rPr lang="it-IT" sz="2000" dirty="0">
                <a:solidFill>
                  <a:srgbClr val="454545"/>
                </a:solidFill>
                <a:latin typeface="FrutigerNeueW02-Regular"/>
              </a:rPr>
              <a:t>8.9 </a:t>
            </a:r>
            <a:r>
              <a:rPr lang="it-IT" sz="2000" dirty="0">
                <a:latin typeface="+mj-lt"/>
                <a:ea typeface="+mj-ea"/>
                <a:cs typeface="+mj-cs"/>
              </a:rPr>
              <a:t>Concepire e implementare entro il 2030 politiche per favorire un turismo sostenibile che crei lavoro e promuova la cultura e i prodotti locali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AAE91-8899-53E7-FBC0-BC437309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80" y="2306963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5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331FC96-1318-9878-AF1F-78AC0F5F3E34}"/>
              </a:ext>
            </a:extLst>
          </p:cNvPr>
          <p:cNvSpPr txBox="1">
            <a:spLocks/>
          </p:cNvSpPr>
          <p:nvPr/>
        </p:nvSpPr>
        <p:spPr>
          <a:xfrm>
            <a:off x="1292395" y="2766218"/>
            <a:ext cx="9845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it-IT" sz="3600" b="1" dirty="0"/>
              <a:t>“</a:t>
            </a:r>
            <a:r>
              <a:rPr lang="it-IT" sz="3600" b="1" i="1" dirty="0"/>
              <a:t>Ma quando vien la sera </a:t>
            </a:r>
          </a:p>
          <a:p>
            <a:pPr marL="177800" fontAlgn="base"/>
            <a:r>
              <a:rPr lang="it-IT" sz="3600" b="1" i="1" dirty="0"/>
              <a:t>e nostalgia mi prende, </a:t>
            </a:r>
          </a:p>
          <a:p>
            <a:pPr indent="177800" fontAlgn="base"/>
            <a:r>
              <a:rPr lang="it-IT" sz="3600" b="1" i="1" dirty="0"/>
              <a:t>io torno al borgo </a:t>
            </a:r>
          </a:p>
          <a:p>
            <a:pPr indent="177800" fontAlgn="base"/>
            <a:r>
              <a:rPr lang="it-IT" sz="3600" b="1" i="1" dirty="0"/>
              <a:t>e alla mia gente.“ </a:t>
            </a:r>
          </a:p>
          <a:p>
            <a:pPr algn="l" fontAlgn="base"/>
            <a:r>
              <a:rPr lang="it-IT" sz="3600" b="1" dirty="0"/>
              <a:t> </a:t>
            </a:r>
          </a:p>
          <a:p>
            <a:pPr fontAlgn="base"/>
            <a:r>
              <a:rPr lang="it-IT" sz="3200" dirty="0"/>
              <a:t>Michele Marzulli </a:t>
            </a:r>
          </a:p>
          <a:p>
            <a:pPr fontAlgn="base"/>
            <a:r>
              <a:rPr lang="it-IT" sz="3200" dirty="0"/>
              <a:t>poeta, pittore e scrittore italiano 1908 - 1991</a:t>
            </a:r>
          </a:p>
        </p:txBody>
      </p:sp>
    </p:spTree>
    <p:extLst>
      <p:ext uri="{BB962C8B-B14F-4D97-AF65-F5344CB8AC3E}">
        <p14:creationId xmlns:p14="http://schemas.microsoft.com/office/powerpoint/2010/main" val="3492859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196</Words>
  <Application>Microsoft Office PowerPoint</Application>
  <PresentationFormat>Widescreen</PresentationFormat>
  <Paragraphs>23</Paragraphs>
  <Slides>7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FrutigerNeueW02-Regular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Sanitaria Locale Rieti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Dalila Fontano</dc:creator>
  <cp:lastModifiedBy>Luisa Di Loreto</cp:lastModifiedBy>
  <cp:revision>11</cp:revision>
  <dcterms:created xsi:type="dcterms:W3CDTF">2023-06-13T09:59:03Z</dcterms:created>
  <dcterms:modified xsi:type="dcterms:W3CDTF">2023-06-21T08:29:51Z</dcterms:modified>
</cp:coreProperties>
</file>