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3" r:id="rId4"/>
    <p:sldId id="274" r:id="rId5"/>
    <p:sldId id="260" r:id="rId6"/>
    <p:sldId id="261" r:id="rId7"/>
    <p:sldId id="262" r:id="rId8"/>
    <p:sldId id="263" r:id="rId9"/>
    <p:sldId id="264" r:id="rId10"/>
    <p:sldId id="265" r:id="rId11"/>
    <p:sldId id="266" r:id="rId12"/>
    <p:sldId id="267" r:id="rId13"/>
    <p:sldId id="268" r:id="rId14"/>
    <p:sldId id="275" r:id="rId15"/>
    <p:sldId id="276" r:id="rId16"/>
    <p:sldId id="269" r:id="rId17"/>
    <p:sldId id="272" r:id="rId18"/>
    <p:sldId id="270" r:id="rId19"/>
    <p:sldId id="271" r:id="rId20"/>
  </p:sldIdLst>
  <p:sldSz cx="12192000" cy="6858000"/>
  <p:notesSz cx="6797675" cy="987425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381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autoAdjust="0"/>
  </p:normalViewPr>
  <p:slideViewPr>
    <p:cSldViewPr snapToGrid="0" showGuides="1">
      <p:cViewPr varScale="1">
        <p:scale>
          <a:sx n="106" d="100"/>
          <a:sy n="106" d="100"/>
        </p:scale>
        <p:origin x="84" y="222"/>
      </p:cViewPr>
      <p:guideLst>
        <p:guide orient="horz" pos="2183"/>
        <p:guide pos="3817"/>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a:t>
            </a:r>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6BA76E8C-DA34-4B34-8C8D-91FF5B86C943}" type="datetimeFigureOut">
              <a:rPr lang="it-IT" smtClean="0"/>
              <a:pPr/>
              <a:t>09/11/2022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02C245E-2D98-494F-BF6C-94D0BBAE2D14}" type="slidenum">
              <a:rPr lang="it-IT" smtClean="0"/>
              <a:pPr/>
              <a:t>‹N›</a:t>
            </a:fld>
            <a:endParaRPr lang="it-IT"/>
          </a:p>
        </p:txBody>
      </p:sp>
    </p:spTree>
    <p:extLst>
      <p:ext uri="{BB962C8B-B14F-4D97-AF65-F5344CB8AC3E}">
        <p14:creationId xmlns:p14="http://schemas.microsoft.com/office/powerpoint/2010/main" val="41669185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6BA76E8C-DA34-4B34-8C8D-91FF5B86C943}" type="datetimeFigureOut">
              <a:rPr lang="it-IT" smtClean="0"/>
              <a:pPr/>
              <a:t>09/11/2022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02C245E-2D98-494F-BF6C-94D0BBAE2D14}" type="slidenum">
              <a:rPr lang="it-IT" smtClean="0"/>
              <a:pPr/>
              <a:t>‹N›</a:t>
            </a:fld>
            <a:endParaRPr lang="it-IT"/>
          </a:p>
        </p:txBody>
      </p:sp>
    </p:spTree>
    <p:extLst>
      <p:ext uri="{BB962C8B-B14F-4D97-AF65-F5344CB8AC3E}">
        <p14:creationId xmlns:p14="http://schemas.microsoft.com/office/powerpoint/2010/main" val="876967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6BA76E8C-DA34-4B34-8C8D-91FF5B86C943}" type="datetimeFigureOut">
              <a:rPr lang="it-IT" smtClean="0"/>
              <a:pPr/>
              <a:t>09/11/2022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02C245E-2D98-494F-BF6C-94D0BBAE2D14}" type="slidenum">
              <a:rPr lang="it-IT" smtClean="0"/>
              <a:pPr/>
              <a:t>‹N›</a:t>
            </a:fld>
            <a:endParaRPr lang="it-IT"/>
          </a:p>
        </p:txBody>
      </p:sp>
    </p:spTree>
    <p:extLst>
      <p:ext uri="{BB962C8B-B14F-4D97-AF65-F5344CB8AC3E}">
        <p14:creationId xmlns:p14="http://schemas.microsoft.com/office/powerpoint/2010/main" val="39757206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6BA76E8C-DA34-4B34-8C8D-91FF5B86C943}" type="datetimeFigureOut">
              <a:rPr lang="it-IT" smtClean="0"/>
              <a:pPr/>
              <a:t>09/11/2022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02C245E-2D98-494F-BF6C-94D0BBAE2D14}" type="slidenum">
              <a:rPr lang="it-IT" smtClean="0"/>
              <a:pPr/>
              <a:t>‹N›</a:t>
            </a:fld>
            <a:endParaRPr lang="it-IT"/>
          </a:p>
        </p:txBody>
      </p:sp>
    </p:spTree>
    <p:extLst>
      <p:ext uri="{BB962C8B-B14F-4D97-AF65-F5344CB8AC3E}">
        <p14:creationId xmlns:p14="http://schemas.microsoft.com/office/powerpoint/2010/main" val="37900263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a:t>
            </a:r>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Segnaposto data 3"/>
          <p:cNvSpPr>
            <a:spLocks noGrp="1"/>
          </p:cNvSpPr>
          <p:nvPr>
            <p:ph type="dt" sz="half" idx="10"/>
          </p:nvPr>
        </p:nvSpPr>
        <p:spPr/>
        <p:txBody>
          <a:bodyPr/>
          <a:lstStyle/>
          <a:p>
            <a:fld id="{6BA76E8C-DA34-4B34-8C8D-91FF5B86C943}" type="datetimeFigureOut">
              <a:rPr lang="it-IT" smtClean="0"/>
              <a:pPr/>
              <a:t>09/11/2022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02C245E-2D98-494F-BF6C-94D0BBAE2D14}" type="slidenum">
              <a:rPr lang="it-IT" smtClean="0"/>
              <a:pPr/>
              <a:t>‹N›</a:t>
            </a:fld>
            <a:endParaRPr lang="it-IT"/>
          </a:p>
        </p:txBody>
      </p:sp>
    </p:spTree>
    <p:extLst>
      <p:ext uri="{BB962C8B-B14F-4D97-AF65-F5344CB8AC3E}">
        <p14:creationId xmlns:p14="http://schemas.microsoft.com/office/powerpoint/2010/main" val="9814366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838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172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6BA76E8C-DA34-4B34-8C8D-91FF5B86C943}" type="datetimeFigureOut">
              <a:rPr lang="it-IT" smtClean="0"/>
              <a:pPr/>
              <a:t>09/11/2022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02C245E-2D98-494F-BF6C-94D0BBAE2D14}" type="slidenum">
              <a:rPr lang="it-IT" smtClean="0"/>
              <a:pPr/>
              <a:t>‹N›</a:t>
            </a:fld>
            <a:endParaRPr lang="it-IT"/>
          </a:p>
        </p:txBody>
      </p:sp>
    </p:spTree>
    <p:extLst>
      <p:ext uri="{BB962C8B-B14F-4D97-AF65-F5344CB8AC3E}">
        <p14:creationId xmlns:p14="http://schemas.microsoft.com/office/powerpoint/2010/main" val="41141371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a:t>Fare clic per modificare lo stile del titolo</a:t>
            </a:r>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6BA76E8C-DA34-4B34-8C8D-91FF5B86C943}" type="datetimeFigureOut">
              <a:rPr lang="it-IT" smtClean="0"/>
              <a:pPr/>
              <a:t>09/11/2022</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202C245E-2D98-494F-BF6C-94D0BBAE2D14}" type="slidenum">
              <a:rPr lang="it-IT" smtClean="0"/>
              <a:pPr/>
              <a:t>‹N›</a:t>
            </a:fld>
            <a:endParaRPr lang="it-IT"/>
          </a:p>
        </p:txBody>
      </p:sp>
    </p:spTree>
    <p:extLst>
      <p:ext uri="{BB962C8B-B14F-4D97-AF65-F5344CB8AC3E}">
        <p14:creationId xmlns:p14="http://schemas.microsoft.com/office/powerpoint/2010/main" val="18309648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6BA76E8C-DA34-4B34-8C8D-91FF5B86C943}" type="datetimeFigureOut">
              <a:rPr lang="it-IT" smtClean="0"/>
              <a:pPr/>
              <a:t>09/11/2022</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202C245E-2D98-494F-BF6C-94D0BBAE2D14}" type="slidenum">
              <a:rPr lang="it-IT" smtClean="0"/>
              <a:pPr/>
              <a:t>‹N›</a:t>
            </a:fld>
            <a:endParaRPr lang="it-IT"/>
          </a:p>
        </p:txBody>
      </p:sp>
    </p:spTree>
    <p:extLst>
      <p:ext uri="{BB962C8B-B14F-4D97-AF65-F5344CB8AC3E}">
        <p14:creationId xmlns:p14="http://schemas.microsoft.com/office/powerpoint/2010/main" val="31137339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6BA76E8C-DA34-4B34-8C8D-91FF5B86C943}" type="datetimeFigureOut">
              <a:rPr lang="it-IT" smtClean="0"/>
              <a:pPr/>
              <a:t>09/11/2022</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202C245E-2D98-494F-BF6C-94D0BBAE2D14}" type="slidenum">
              <a:rPr lang="it-IT" smtClean="0"/>
              <a:pPr/>
              <a:t>‹N›</a:t>
            </a:fld>
            <a:endParaRPr lang="it-IT"/>
          </a:p>
        </p:txBody>
      </p:sp>
    </p:spTree>
    <p:extLst>
      <p:ext uri="{BB962C8B-B14F-4D97-AF65-F5344CB8AC3E}">
        <p14:creationId xmlns:p14="http://schemas.microsoft.com/office/powerpoint/2010/main" val="1001273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p:cNvSpPr>
            <a:spLocks noGrp="1"/>
          </p:cNvSpPr>
          <p:nvPr>
            <p:ph type="dt" sz="half" idx="10"/>
          </p:nvPr>
        </p:nvSpPr>
        <p:spPr/>
        <p:txBody>
          <a:bodyPr/>
          <a:lstStyle/>
          <a:p>
            <a:fld id="{6BA76E8C-DA34-4B34-8C8D-91FF5B86C943}" type="datetimeFigureOut">
              <a:rPr lang="it-IT" smtClean="0"/>
              <a:pPr/>
              <a:t>09/11/2022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02C245E-2D98-494F-BF6C-94D0BBAE2D14}" type="slidenum">
              <a:rPr lang="it-IT" smtClean="0"/>
              <a:pPr/>
              <a:t>‹N›</a:t>
            </a:fld>
            <a:endParaRPr lang="it-IT"/>
          </a:p>
        </p:txBody>
      </p:sp>
    </p:spTree>
    <p:extLst>
      <p:ext uri="{BB962C8B-B14F-4D97-AF65-F5344CB8AC3E}">
        <p14:creationId xmlns:p14="http://schemas.microsoft.com/office/powerpoint/2010/main" val="33247084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p:cNvSpPr>
            <a:spLocks noGrp="1"/>
          </p:cNvSpPr>
          <p:nvPr>
            <p:ph type="dt" sz="half" idx="10"/>
          </p:nvPr>
        </p:nvSpPr>
        <p:spPr/>
        <p:txBody>
          <a:bodyPr/>
          <a:lstStyle/>
          <a:p>
            <a:fld id="{6BA76E8C-DA34-4B34-8C8D-91FF5B86C943}" type="datetimeFigureOut">
              <a:rPr lang="it-IT" smtClean="0"/>
              <a:pPr/>
              <a:t>09/11/2022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02C245E-2D98-494F-BF6C-94D0BBAE2D14}" type="slidenum">
              <a:rPr lang="it-IT" smtClean="0"/>
              <a:pPr/>
              <a:t>‹N›</a:t>
            </a:fld>
            <a:endParaRPr lang="it-IT"/>
          </a:p>
        </p:txBody>
      </p:sp>
    </p:spTree>
    <p:extLst>
      <p:ext uri="{BB962C8B-B14F-4D97-AF65-F5344CB8AC3E}">
        <p14:creationId xmlns:p14="http://schemas.microsoft.com/office/powerpoint/2010/main" val="14584578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A76E8C-DA34-4B34-8C8D-91FF5B86C943}" type="datetimeFigureOut">
              <a:rPr lang="it-IT" smtClean="0"/>
              <a:pPr/>
              <a:t>09/11/2022</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2C245E-2D98-494F-BF6C-94D0BBAE2D14}" type="slidenum">
              <a:rPr lang="it-IT" smtClean="0"/>
              <a:pPr/>
              <a:t>‹N›</a:t>
            </a:fld>
            <a:endParaRPr lang="it-IT"/>
          </a:p>
        </p:txBody>
      </p:sp>
    </p:spTree>
    <p:extLst>
      <p:ext uri="{BB962C8B-B14F-4D97-AF65-F5344CB8AC3E}">
        <p14:creationId xmlns:p14="http://schemas.microsoft.com/office/powerpoint/2010/main" val="19224689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1371600" y="1029771"/>
            <a:ext cx="9750829" cy="1055053"/>
          </a:xfrm>
        </p:spPr>
        <p:txBody>
          <a:bodyPr>
            <a:normAutofit fontScale="55000" lnSpcReduction="20000"/>
          </a:bodyPr>
          <a:lstStyle/>
          <a:p>
            <a:endParaRPr lang="it-IT" dirty="0"/>
          </a:p>
          <a:p>
            <a:r>
              <a:rPr lang="it-IT" dirty="0"/>
              <a:t> </a:t>
            </a:r>
            <a:r>
              <a:rPr lang="it-IT" sz="4500" b="1" dirty="0">
                <a:solidFill>
                  <a:schemeClr val="accent1">
                    <a:lumMod val="75000"/>
                  </a:schemeClr>
                </a:solidFill>
              </a:rPr>
              <a:t>STRUTTURE SANITARIE E SOCIO-ASSISTENZIALI IN ERA PANDEMICA </a:t>
            </a:r>
            <a:endParaRPr lang="it-IT" sz="4500" dirty="0">
              <a:solidFill>
                <a:schemeClr val="accent1">
                  <a:lumMod val="75000"/>
                </a:schemeClr>
              </a:solidFill>
            </a:endParaRPr>
          </a:p>
          <a:p>
            <a:r>
              <a:rPr lang="it-IT" sz="4500" b="1" dirty="0">
                <a:solidFill>
                  <a:schemeClr val="accent1">
                    <a:lumMod val="75000"/>
                  </a:schemeClr>
                </a:solidFill>
              </a:rPr>
              <a:t>NELLA PROVINCIA DI RIETI </a:t>
            </a:r>
            <a:endParaRPr lang="it-IT" sz="4500" b="1" dirty="0">
              <a:ln w="0"/>
              <a:solidFill>
                <a:schemeClr val="accent1">
                  <a:lumMod val="75000"/>
                </a:schemeClr>
              </a:solidFill>
              <a:effectLst>
                <a:reflection blurRad="6350" stA="53000" endA="300" endPos="35500" dir="5400000" sy="-90000" algn="bl" rotWithShape="0"/>
              </a:effectLst>
            </a:endParaRPr>
          </a:p>
        </p:txBody>
      </p:sp>
      <p:pic>
        <p:nvPicPr>
          <p:cNvPr id="4" name="Immagin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50334" y="315189"/>
            <a:ext cx="1660017" cy="456505"/>
          </a:xfrm>
          <a:prstGeom prst="rect">
            <a:avLst/>
          </a:prstGeom>
        </p:spPr>
      </p:pic>
      <p:pic>
        <p:nvPicPr>
          <p:cNvPr id="5" name="Immagine 4"/>
          <p:cNvPicPr/>
          <p:nvPr/>
        </p:nvPicPr>
        <p:blipFill>
          <a:blip r:embed="rId3" cstate="print">
            <a:lum/>
            <a:alphaModFix/>
          </a:blip>
          <a:srcRect/>
          <a:stretch>
            <a:fillRect/>
          </a:stretch>
        </p:blipFill>
        <p:spPr>
          <a:xfrm>
            <a:off x="199621" y="229404"/>
            <a:ext cx="1617980" cy="542290"/>
          </a:xfrm>
          <a:prstGeom prst="rect">
            <a:avLst/>
          </a:prstGeom>
          <a:noFill/>
          <a:ln>
            <a:noFill/>
            <a:prstDash/>
          </a:ln>
        </p:spPr>
      </p:pic>
      <p:sp>
        <p:nvSpPr>
          <p:cNvPr id="6" name="Rettangolo 5"/>
          <p:cNvSpPr/>
          <p:nvPr/>
        </p:nvSpPr>
        <p:spPr>
          <a:xfrm>
            <a:off x="3048000" y="315189"/>
            <a:ext cx="6096000" cy="1200329"/>
          </a:xfrm>
          <a:prstGeom prst="rect">
            <a:avLst/>
          </a:prstGeom>
        </p:spPr>
        <p:txBody>
          <a:bodyPr>
            <a:spAutoFit/>
          </a:bodyPr>
          <a:lstStyle/>
          <a:p>
            <a:pPr algn="ctr"/>
            <a:r>
              <a:rPr lang="it-IT" sz="3600" i="1" dirty="0">
                <a:solidFill>
                  <a:srgbClr val="990033"/>
                </a:solidFill>
              </a:rPr>
              <a:t>Azienda Sanitaria Locale di Rieti</a:t>
            </a:r>
            <a:r>
              <a:rPr lang="it-IT" sz="3600" dirty="0">
                <a:solidFill>
                  <a:srgbClr val="990033"/>
                </a:solidFill>
              </a:rPr>
              <a:t/>
            </a:r>
            <a:br>
              <a:rPr lang="it-IT" sz="3600" dirty="0">
                <a:solidFill>
                  <a:srgbClr val="990033"/>
                </a:solidFill>
              </a:rPr>
            </a:br>
            <a:endParaRPr lang="it-IT" sz="3600" dirty="0">
              <a:solidFill>
                <a:srgbClr val="990033"/>
              </a:solidFill>
            </a:endParaRPr>
          </a:p>
        </p:txBody>
      </p:sp>
      <p:sp>
        <p:nvSpPr>
          <p:cNvPr id="7" name="Rettangolo 6"/>
          <p:cNvSpPr/>
          <p:nvPr/>
        </p:nvSpPr>
        <p:spPr>
          <a:xfrm>
            <a:off x="9794142" y="6094231"/>
            <a:ext cx="184731" cy="375552"/>
          </a:xfrm>
          <a:prstGeom prst="rect">
            <a:avLst/>
          </a:prstGeom>
        </p:spPr>
        <p:txBody>
          <a:bodyPr wrap="none">
            <a:spAutoFit/>
          </a:bodyPr>
          <a:lstStyle/>
          <a:p>
            <a:pPr>
              <a:lnSpc>
                <a:spcPct val="107000"/>
              </a:lnSpc>
              <a:spcAft>
                <a:spcPts val="800"/>
              </a:spcAft>
            </a:pPr>
            <a:endParaRPr lang="it-IT" dirty="0">
              <a:latin typeface="Calibri" panose="020F0502020204030204" pitchFamily="34" charset="0"/>
              <a:ea typeface="Calibri" panose="020F0502020204030204" pitchFamily="34" charset="0"/>
              <a:cs typeface="Times New Roman" panose="02020603050405020304" pitchFamily="18" charset="0"/>
            </a:endParaRPr>
          </a:p>
        </p:txBody>
      </p:sp>
      <p:sp>
        <p:nvSpPr>
          <p:cNvPr id="10" name="Rettangolo 9"/>
          <p:cNvSpPr/>
          <p:nvPr/>
        </p:nvSpPr>
        <p:spPr>
          <a:xfrm>
            <a:off x="8146473" y="5795782"/>
            <a:ext cx="4187089" cy="261610"/>
          </a:xfrm>
          <a:prstGeom prst="rect">
            <a:avLst/>
          </a:prstGeom>
        </p:spPr>
        <p:txBody>
          <a:bodyPr wrap="square">
            <a:spAutoFit/>
          </a:bodyPr>
          <a:lstStyle/>
          <a:p>
            <a:pPr>
              <a:spcAft>
                <a:spcPts val="800"/>
              </a:spcAft>
            </a:pPr>
            <a:r>
              <a:rPr lang="it-IT" sz="1100" dirty="0">
                <a:latin typeface="Calibri" panose="020F0502020204030204" pitchFamily="34" charset="0"/>
                <a:ea typeface="Calibri" panose="020F0502020204030204" pitchFamily="34" charset="0"/>
                <a:cs typeface="Times New Roman" panose="02020603050405020304" pitchFamily="18" charset="0"/>
              </a:rPr>
              <a:t> </a:t>
            </a:r>
            <a:endParaRPr lang="it-IT" sz="1400" i="1" dirty="0">
              <a:solidFill>
                <a:srgbClr val="990033"/>
              </a:solidFill>
              <a:latin typeface="Calibri" panose="020F0502020204030204" pitchFamily="34" charset="0"/>
              <a:ea typeface="Calibri" panose="020F0502020204030204" pitchFamily="34" charset="0"/>
              <a:cs typeface="Times New Roman" panose="02020603050405020304" pitchFamily="18" charset="0"/>
            </a:endParaRPr>
          </a:p>
        </p:txBody>
      </p:sp>
      <p:pic>
        <p:nvPicPr>
          <p:cNvPr id="8" name="Immagine 7"/>
          <p:cNvPicPr>
            <a:picLocks noChangeAspect="1"/>
          </p:cNvPicPr>
          <p:nvPr/>
        </p:nvPicPr>
        <p:blipFill>
          <a:blip r:embed="rId4"/>
          <a:stretch>
            <a:fillRect/>
          </a:stretch>
        </p:blipFill>
        <p:spPr>
          <a:xfrm>
            <a:off x="4242721" y="3607052"/>
            <a:ext cx="3633531" cy="1914310"/>
          </a:xfrm>
          <a:prstGeom prst="rect">
            <a:avLst/>
          </a:prstGeom>
        </p:spPr>
      </p:pic>
      <p:sp>
        <p:nvSpPr>
          <p:cNvPr id="9" name="Rettangolo 8"/>
          <p:cNvSpPr/>
          <p:nvPr/>
        </p:nvSpPr>
        <p:spPr>
          <a:xfrm>
            <a:off x="2169131" y="2099835"/>
            <a:ext cx="7780712" cy="584775"/>
          </a:xfrm>
          <a:prstGeom prst="rect">
            <a:avLst/>
          </a:prstGeom>
        </p:spPr>
        <p:txBody>
          <a:bodyPr wrap="square">
            <a:spAutoFit/>
          </a:bodyPr>
          <a:lstStyle/>
          <a:p>
            <a:pPr lvl="0" algn="ctr"/>
            <a:r>
              <a:rPr lang="it-IT" sz="1600" i="1" dirty="0">
                <a:solidFill>
                  <a:srgbClr val="990033"/>
                </a:solidFill>
                <a:latin typeface="Calibri" panose="020F0502020204030204" pitchFamily="34" charset="0"/>
                <a:ea typeface="Calibri" panose="020F0502020204030204" pitchFamily="34" charset="0"/>
                <a:cs typeface="Arial" panose="020B0604020202020204" pitchFamily="34" charset="0"/>
              </a:rPr>
              <a:t>Responsabili Scientifici:</a:t>
            </a:r>
          </a:p>
          <a:p>
            <a:pPr lvl="0" algn="ctr"/>
            <a:r>
              <a:rPr lang="it-IT" sz="1600" i="1" dirty="0">
                <a:solidFill>
                  <a:srgbClr val="990033"/>
                </a:solidFill>
                <a:latin typeface="Calibri" panose="020F0502020204030204" pitchFamily="34" charset="0"/>
                <a:ea typeface="Calibri" panose="020F0502020204030204" pitchFamily="34" charset="0"/>
                <a:cs typeface="Arial" panose="020B0604020202020204" pitchFamily="34" charset="0"/>
              </a:rPr>
              <a:t>Dott. Gianluca Fovi De Ruggiero - Dott.ssa Danila Dalla Vecchia - Dott.ssa Federica Mari</a:t>
            </a:r>
          </a:p>
        </p:txBody>
      </p:sp>
      <p:sp>
        <p:nvSpPr>
          <p:cNvPr id="11" name="Rettangolo 10"/>
          <p:cNvSpPr/>
          <p:nvPr/>
        </p:nvSpPr>
        <p:spPr>
          <a:xfrm>
            <a:off x="5026429" y="5795782"/>
            <a:ext cx="6096000" cy="584775"/>
          </a:xfrm>
          <a:prstGeom prst="rect">
            <a:avLst/>
          </a:prstGeom>
        </p:spPr>
        <p:txBody>
          <a:bodyPr>
            <a:spAutoFit/>
          </a:bodyPr>
          <a:lstStyle/>
          <a:p>
            <a:endParaRPr lang="it-IT" sz="1400" dirty="0">
              <a:solidFill>
                <a:srgbClr val="000000"/>
              </a:solidFill>
              <a:latin typeface="Times New Roman" panose="02020603050405020304" pitchFamily="18" charset="0"/>
            </a:endParaRPr>
          </a:p>
          <a:p>
            <a:r>
              <a:rPr lang="it-IT" sz="1400" dirty="0">
                <a:solidFill>
                  <a:srgbClr val="000000"/>
                </a:solidFill>
                <a:latin typeface="Times New Roman" panose="02020603050405020304" pitchFamily="18" charset="0"/>
              </a:rPr>
              <a:t> </a:t>
            </a:r>
            <a:r>
              <a:rPr lang="it-IT" b="1" dirty="0">
                <a:solidFill>
                  <a:srgbClr val="990033"/>
                </a:solidFill>
                <a:latin typeface="Times New Roman" panose="02020603050405020304" pitchFamily="18" charset="0"/>
              </a:rPr>
              <a:t>24 OTTOBRE 2022 </a:t>
            </a:r>
            <a:endParaRPr lang="it-IT" dirty="0">
              <a:solidFill>
                <a:srgbClr val="990033"/>
              </a:solidFill>
            </a:endParaRPr>
          </a:p>
        </p:txBody>
      </p:sp>
      <p:sp>
        <p:nvSpPr>
          <p:cNvPr id="14" name="Rettangolo 13"/>
          <p:cNvSpPr/>
          <p:nvPr/>
        </p:nvSpPr>
        <p:spPr>
          <a:xfrm>
            <a:off x="3114502" y="2717080"/>
            <a:ext cx="6096000" cy="615553"/>
          </a:xfrm>
          <a:prstGeom prst="rect">
            <a:avLst/>
          </a:prstGeom>
        </p:spPr>
        <p:txBody>
          <a:bodyPr>
            <a:spAutoFit/>
          </a:bodyPr>
          <a:lstStyle/>
          <a:p>
            <a:endParaRPr lang="it-IT" sz="1200" dirty="0">
              <a:solidFill>
                <a:srgbClr val="000000"/>
              </a:solidFill>
              <a:latin typeface="Times New Roman" panose="02020603050405020304" pitchFamily="18" charset="0"/>
            </a:endParaRPr>
          </a:p>
          <a:p>
            <a:pPr algn="ctr"/>
            <a:r>
              <a:rPr lang="it-IT" sz="1200" dirty="0">
                <a:solidFill>
                  <a:srgbClr val="000000"/>
                </a:solidFill>
                <a:latin typeface="Times New Roman" panose="02020603050405020304" pitchFamily="18" charset="0"/>
              </a:rPr>
              <a:t> </a:t>
            </a:r>
            <a:r>
              <a:rPr lang="it-IT" sz="1100" b="1" dirty="0">
                <a:solidFill>
                  <a:schemeClr val="accent1">
                    <a:lumMod val="75000"/>
                  </a:schemeClr>
                </a:solidFill>
                <a:latin typeface="Times New Roman" panose="02020603050405020304" pitchFamily="18" charset="0"/>
              </a:rPr>
              <a:t>ASL Rieti - Blocco 2 – Via del Terminillo, n. 42 </a:t>
            </a:r>
            <a:endParaRPr lang="it-IT" sz="1100" dirty="0">
              <a:solidFill>
                <a:schemeClr val="accent1">
                  <a:lumMod val="75000"/>
                </a:schemeClr>
              </a:solidFill>
              <a:latin typeface="Times New Roman" panose="02020603050405020304" pitchFamily="18" charset="0"/>
            </a:endParaRPr>
          </a:p>
          <a:p>
            <a:pPr algn="ctr"/>
            <a:r>
              <a:rPr lang="it-IT" sz="1000" b="1" dirty="0">
                <a:solidFill>
                  <a:schemeClr val="accent1">
                    <a:lumMod val="75000"/>
                  </a:schemeClr>
                </a:solidFill>
                <a:latin typeface="Times New Roman" panose="02020603050405020304" pitchFamily="18" charset="0"/>
              </a:rPr>
              <a:t>AULA MAGNA AZIENDALE </a:t>
            </a:r>
            <a:endParaRPr lang="it-IT" dirty="0">
              <a:solidFill>
                <a:schemeClr val="accent1">
                  <a:lumMod val="75000"/>
                </a:schemeClr>
              </a:solidFill>
            </a:endParaRPr>
          </a:p>
        </p:txBody>
      </p:sp>
    </p:spTree>
    <p:extLst>
      <p:ext uri="{BB962C8B-B14F-4D97-AF65-F5344CB8AC3E}">
        <p14:creationId xmlns:p14="http://schemas.microsoft.com/office/powerpoint/2010/main" val="39842770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640080"/>
            <a:ext cx="10683240" cy="748146"/>
          </a:xfrm>
        </p:spPr>
        <p:txBody>
          <a:bodyPr>
            <a:normAutofit/>
          </a:bodyPr>
          <a:lstStyle/>
          <a:p>
            <a:pPr lvl="0" algn="ctr">
              <a:spcBef>
                <a:spcPts val="1000"/>
              </a:spcBef>
            </a:pPr>
            <a:r>
              <a:rPr lang="it-IT" dirty="0"/>
              <a:t>NATURA DEGLI ACCORDI CONTRATTUALI	</a:t>
            </a:r>
          </a:p>
        </p:txBody>
      </p:sp>
      <p:sp>
        <p:nvSpPr>
          <p:cNvPr id="3" name="Segnaposto contenuto 2"/>
          <p:cNvSpPr>
            <a:spLocks noGrp="1"/>
          </p:cNvSpPr>
          <p:nvPr>
            <p:ph idx="1"/>
          </p:nvPr>
        </p:nvSpPr>
        <p:spPr/>
        <p:txBody>
          <a:bodyPr>
            <a:normAutofit/>
          </a:bodyPr>
          <a:lstStyle/>
          <a:p>
            <a:pPr>
              <a:buNone/>
            </a:pPr>
            <a:r>
              <a:rPr lang="it-IT" b="1" dirty="0"/>
              <a:t>	</a:t>
            </a:r>
          </a:p>
          <a:p>
            <a:pPr>
              <a:buNone/>
            </a:pPr>
            <a:endParaRPr lang="it-IT" b="1" dirty="0"/>
          </a:p>
          <a:p>
            <a:pPr algn="just">
              <a:buNone/>
            </a:pPr>
            <a:r>
              <a:rPr lang="it-IT" b="1" dirty="0"/>
              <a:t>	Difficilmente possono esser considerati contratti di diritto privato così come, in riferimento ai soggetti privati, li definisce il legislatore, in quanto hanno una disciplina pubblicistica e sono integralmente condizionati dal pubblico interesse.</a:t>
            </a:r>
            <a:r>
              <a:rPr lang="it-IT" dirty="0"/>
              <a:t> </a:t>
            </a:r>
          </a:p>
        </p:txBody>
      </p:sp>
      <p:pic>
        <p:nvPicPr>
          <p:cNvPr id="4" name="Immagine 3"/>
          <p:cNvPicPr/>
          <p:nvPr/>
        </p:nvPicPr>
        <p:blipFill>
          <a:blip r:embed="rId2" cstate="print">
            <a:lum/>
            <a:alphaModFix/>
          </a:blip>
          <a:srcRect/>
          <a:stretch>
            <a:fillRect/>
          </a:stretch>
        </p:blipFill>
        <p:spPr>
          <a:xfrm>
            <a:off x="199621" y="229404"/>
            <a:ext cx="1617980" cy="542290"/>
          </a:xfrm>
          <a:prstGeom prst="rect">
            <a:avLst/>
          </a:prstGeom>
          <a:noFill/>
          <a:ln>
            <a:noFill/>
            <a:prstDash/>
          </a:ln>
        </p:spPr>
      </p:pic>
      <p:pic>
        <p:nvPicPr>
          <p:cNvPr id="5" name="Immagin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183091" y="229404"/>
            <a:ext cx="1660017" cy="456505"/>
          </a:xfrm>
          <a:prstGeom prst="rect">
            <a:avLst/>
          </a:prstGeom>
        </p:spPr>
      </p:pic>
    </p:spTree>
    <p:extLst>
      <p:ext uri="{BB962C8B-B14F-4D97-AF65-F5344CB8AC3E}">
        <p14:creationId xmlns:p14="http://schemas.microsoft.com/office/powerpoint/2010/main" val="21794165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640080"/>
            <a:ext cx="10683240" cy="748146"/>
          </a:xfrm>
        </p:spPr>
        <p:txBody>
          <a:bodyPr>
            <a:normAutofit/>
          </a:bodyPr>
          <a:lstStyle/>
          <a:p>
            <a:pPr lvl="0" algn="ctr">
              <a:spcBef>
                <a:spcPts val="1000"/>
              </a:spcBef>
            </a:pPr>
            <a:r>
              <a:rPr lang="it-IT" dirty="0"/>
              <a:t>DEFINIZIONE DEI CONTENUTI	</a:t>
            </a:r>
          </a:p>
        </p:txBody>
      </p:sp>
      <p:sp>
        <p:nvSpPr>
          <p:cNvPr id="3" name="Segnaposto contenuto 2"/>
          <p:cNvSpPr>
            <a:spLocks noGrp="1"/>
          </p:cNvSpPr>
          <p:nvPr>
            <p:ph idx="1"/>
          </p:nvPr>
        </p:nvSpPr>
        <p:spPr/>
        <p:txBody>
          <a:bodyPr>
            <a:normAutofit fontScale="62500" lnSpcReduction="20000"/>
          </a:bodyPr>
          <a:lstStyle/>
          <a:p>
            <a:pPr>
              <a:buNone/>
            </a:pPr>
            <a:r>
              <a:rPr lang="it-IT" b="1" dirty="0"/>
              <a:t>	</a:t>
            </a:r>
          </a:p>
          <a:p>
            <a:pPr>
              <a:buNone/>
            </a:pPr>
            <a:endParaRPr lang="it-IT" b="1" dirty="0"/>
          </a:p>
          <a:p>
            <a:pPr>
              <a:buNone/>
            </a:pPr>
            <a:r>
              <a:rPr lang="it-IT" dirty="0"/>
              <a:t>	L’art. 8 </a:t>
            </a:r>
            <a:r>
              <a:rPr lang="it-IT" dirty="0" err="1"/>
              <a:t>quinquies</a:t>
            </a:r>
            <a:r>
              <a:rPr lang="it-IT" dirty="0"/>
              <a:t> d.lgs. 502/92 prevede al primo comma che le Regioni siano chiamate a definire l’ambito di applicazione degli accordi contrattuali nonché ad individuare i soggetti interessati, con specifico riferimento ai seguenti aspetti: </a:t>
            </a:r>
          </a:p>
          <a:p>
            <a:pPr>
              <a:buNone/>
            </a:pPr>
            <a:r>
              <a:rPr lang="it-IT" dirty="0"/>
              <a:t>• individuazione delle responsabilità riservate alla regione e di quelle attribuite alle AUSL nella definizione degli accordi contrattuali e nella verifica del loro rispetto; </a:t>
            </a:r>
          </a:p>
          <a:p>
            <a:pPr>
              <a:buNone/>
            </a:pPr>
            <a:r>
              <a:rPr lang="it-IT" dirty="0"/>
              <a:t>• indirizzi per la formulazione dei programmi di attività delle strutture interessate, con l'indicazione delle funzioni e delle attività da potenziare e da depotenziare, secondo le linee della programmazione regionale e nel rispetto delle priorità indicate dal PSN; </a:t>
            </a:r>
          </a:p>
          <a:p>
            <a:pPr>
              <a:buNone/>
            </a:pPr>
            <a:r>
              <a:rPr lang="it-IT" dirty="0"/>
              <a:t>• determinazione del piano delle attività relative alle alte specialità e alla rete dei servizi di emergenza; </a:t>
            </a:r>
          </a:p>
          <a:p>
            <a:pPr>
              <a:buNone/>
            </a:pPr>
            <a:r>
              <a:rPr lang="it-IT" dirty="0"/>
              <a:t>• criteri per la determinazione della remunerazione delle strutture ove queste abbiano erogato volumi di prestazioni eccedenti il programma preventivo concordato.</a:t>
            </a:r>
          </a:p>
          <a:p>
            <a:pPr>
              <a:buNone/>
            </a:pPr>
            <a:r>
              <a:rPr lang="it-IT" dirty="0"/>
              <a:t> </a:t>
            </a:r>
          </a:p>
          <a:p>
            <a:pPr>
              <a:buNone/>
            </a:pPr>
            <a:r>
              <a:rPr lang="it-IT" dirty="0"/>
              <a:t>	Per gli accordi contrattuali, le Regioni definiscono le modalità di carattere generale secondo quanto stabilito dalla legge statale e poi stipulano gli accordi stessi sempre seguendo tali modalità.</a:t>
            </a:r>
          </a:p>
          <a:p>
            <a:pPr>
              <a:buNone/>
            </a:pPr>
            <a:endParaRPr lang="it-IT" dirty="0"/>
          </a:p>
        </p:txBody>
      </p:sp>
      <p:pic>
        <p:nvPicPr>
          <p:cNvPr id="4" name="Immagine 3"/>
          <p:cNvPicPr/>
          <p:nvPr/>
        </p:nvPicPr>
        <p:blipFill>
          <a:blip r:embed="rId2" cstate="print">
            <a:lum/>
            <a:alphaModFix/>
          </a:blip>
          <a:srcRect/>
          <a:stretch>
            <a:fillRect/>
          </a:stretch>
        </p:blipFill>
        <p:spPr>
          <a:xfrm>
            <a:off x="199621" y="229404"/>
            <a:ext cx="1617980" cy="542290"/>
          </a:xfrm>
          <a:prstGeom prst="rect">
            <a:avLst/>
          </a:prstGeom>
          <a:noFill/>
          <a:ln>
            <a:noFill/>
            <a:prstDash/>
          </a:ln>
        </p:spPr>
      </p:pic>
      <p:pic>
        <p:nvPicPr>
          <p:cNvPr id="5" name="Immagin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183091" y="229404"/>
            <a:ext cx="1660017" cy="456505"/>
          </a:xfrm>
          <a:prstGeom prst="rect">
            <a:avLst/>
          </a:prstGeom>
        </p:spPr>
      </p:pic>
    </p:spTree>
    <p:extLst>
      <p:ext uri="{BB962C8B-B14F-4D97-AF65-F5344CB8AC3E}">
        <p14:creationId xmlns:p14="http://schemas.microsoft.com/office/powerpoint/2010/main" val="21794165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640080"/>
            <a:ext cx="10683240" cy="748146"/>
          </a:xfrm>
        </p:spPr>
        <p:txBody>
          <a:bodyPr>
            <a:normAutofit/>
          </a:bodyPr>
          <a:lstStyle/>
          <a:p>
            <a:pPr lvl="0" algn="ctr">
              <a:spcBef>
                <a:spcPts val="1000"/>
              </a:spcBef>
            </a:pPr>
            <a:r>
              <a:rPr lang="it-IT" dirty="0"/>
              <a:t>IN </a:t>
            </a:r>
            <a:r>
              <a:rPr lang="it-IT" dirty="0" err="1"/>
              <a:t>SOSTANZA…</a:t>
            </a:r>
            <a:r>
              <a:rPr lang="it-IT" dirty="0"/>
              <a:t>	</a:t>
            </a:r>
          </a:p>
        </p:txBody>
      </p:sp>
      <p:sp>
        <p:nvSpPr>
          <p:cNvPr id="3" name="Segnaposto contenuto 2"/>
          <p:cNvSpPr>
            <a:spLocks noGrp="1"/>
          </p:cNvSpPr>
          <p:nvPr>
            <p:ph idx="1"/>
          </p:nvPr>
        </p:nvSpPr>
        <p:spPr/>
        <p:txBody>
          <a:bodyPr>
            <a:normAutofit fontScale="70000" lnSpcReduction="20000"/>
          </a:bodyPr>
          <a:lstStyle/>
          <a:p>
            <a:pPr>
              <a:buNone/>
            </a:pPr>
            <a:r>
              <a:rPr lang="it-IT" b="1" dirty="0"/>
              <a:t>	</a:t>
            </a:r>
            <a:r>
              <a:rPr lang="it-IT" dirty="0"/>
              <a:t> Si tratta di accordi preventivi di lunga durata (generalmente triennale) che hanno ad oggetto volume e tipologia delle prestazioni negoziate, remunerati secondo un importo complessivo di spesa definito nell’ambito di piani annuali preventivi concordati annualmente fra Regione e ASL.</a:t>
            </a:r>
          </a:p>
          <a:p>
            <a:r>
              <a:rPr lang="it-IT" dirty="0"/>
              <a:t>Nei primi anni duemila, gli accordi prevedevano, ad esempio, un tetto di spesa programmato che comportava l’automatica riduzione delle tariffe unitarie dei ricoveri in caso di superamento del tetto di spesa complessivo (la c.d. regressione tariffaria adottata da alcune regioni).</a:t>
            </a:r>
          </a:p>
          <a:p>
            <a:r>
              <a:rPr lang="it-IT" dirty="0"/>
              <a:t>Nell’anno 2008, il primo DCA della Regione Lazio che contiene modello contrattuale;</a:t>
            </a:r>
          </a:p>
          <a:p>
            <a:r>
              <a:rPr lang="it-IT" dirty="0"/>
              <a:t>Nel 2022, si tratta di atti compositi (con corposi allegati ed elaborate autocertificazioni che li perfezionano ex DGR Lazio n. 645 del 4/08/2022), gestiti, sia in fase di creazione che di somministrazione e sottoscrizione, attraverso modalità informatiche/informatizzate, disponibili per la Regione Lazio su un’apposita sezione del Sistema Pagamenti.</a:t>
            </a:r>
          </a:p>
          <a:p>
            <a:pPr algn="just"/>
            <a:r>
              <a:rPr lang="it-IT" b="1" dirty="0"/>
              <a:t>N.B. Nel corso degli anni è emersa, sempre più, la necessità di assicurare che le strutture sanitarie private che erogano prestazioni con onere a carico del SSR posseggano, oltre ai requisiti tecnologici, strutturali ed organizzativi ulteriori per l’accreditamento, anche requisiti minimi di affidabilità e onorabilità in ordine ad una corretta gestione nel rapporto con la pubblica amministrazione anche al fine di elevare </a:t>
            </a:r>
            <a:r>
              <a:rPr lang="it-IT" b="1" i="1" dirty="0"/>
              <a:t>standard di qualità e trasparenza;</a:t>
            </a:r>
            <a:r>
              <a:rPr lang="it-IT" b="1" dirty="0"/>
              <a:t> </a:t>
            </a:r>
          </a:p>
          <a:p>
            <a:pPr>
              <a:buNone/>
            </a:pPr>
            <a:endParaRPr lang="it-IT" dirty="0"/>
          </a:p>
        </p:txBody>
      </p:sp>
      <p:pic>
        <p:nvPicPr>
          <p:cNvPr id="4" name="Immagine 3"/>
          <p:cNvPicPr/>
          <p:nvPr/>
        </p:nvPicPr>
        <p:blipFill>
          <a:blip r:embed="rId2" cstate="print">
            <a:lum/>
            <a:alphaModFix/>
          </a:blip>
          <a:srcRect/>
          <a:stretch>
            <a:fillRect/>
          </a:stretch>
        </p:blipFill>
        <p:spPr>
          <a:xfrm>
            <a:off x="199621" y="229404"/>
            <a:ext cx="1617980" cy="542290"/>
          </a:xfrm>
          <a:prstGeom prst="rect">
            <a:avLst/>
          </a:prstGeom>
          <a:noFill/>
          <a:ln>
            <a:noFill/>
            <a:prstDash/>
          </a:ln>
        </p:spPr>
      </p:pic>
      <p:pic>
        <p:nvPicPr>
          <p:cNvPr id="5" name="Immagin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183091" y="229404"/>
            <a:ext cx="1660017" cy="456505"/>
          </a:xfrm>
          <a:prstGeom prst="rect">
            <a:avLst/>
          </a:prstGeom>
        </p:spPr>
      </p:pic>
    </p:spTree>
    <p:extLst>
      <p:ext uri="{BB962C8B-B14F-4D97-AF65-F5344CB8AC3E}">
        <p14:creationId xmlns:p14="http://schemas.microsoft.com/office/powerpoint/2010/main" val="21794165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640080"/>
            <a:ext cx="10683240" cy="748146"/>
          </a:xfrm>
        </p:spPr>
        <p:txBody>
          <a:bodyPr>
            <a:normAutofit/>
          </a:bodyPr>
          <a:lstStyle/>
          <a:p>
            <a:pPr lvl="0" algn="ctr">
              <a:spcBef>
                <a:spcPts val="1000"/>
              </a:spcBef>
            </a:pPr>
            <a:r>
              <a:rPr lang="it-IT" dirty="0"/>
              <a:t>LA REMUNERAZIONE	</a:t>
            </a:r>
          </a:p>
        </p:txBody>
      </p:sp>
      <p:sp>
        <p:nvSpPr>
          <p:cNvPr id="3" name="Segnaposto contenuto 2"/>
          <p:cNvSpPr>
            <a:spLocks noGrp="1"/>
          </p:cNvSpPr>
          <p:nvPr>
            <p:ph idx="1"/>
          </p:nvPr>
        </p:nvSpPr>
        <p:spPr/>
        <p:txBody>
          <a:bodyPr>
            <a:normAutofit fontScale="55000" lnSpcReduction="20000"/>
          </a:bodyPr>
          <a:lstStyle/>
          <a:p>
            <a:pPr>
              <a:buNone/>
            </a:pPr>
            <a:r>
              <a:rPr lang="it-IT" b="1" dirty="0"/>
              <a:t>	</a:t>
            </a:r>
          </a:p>
          <a:p>
            <a:pPr>
              <a:buNone/>
            </a:pPr>
            <a:endParaRPr lang="it-IT" b="1" dirty="0"/>
          </a:p>
          <a:p>
            <a:r>
              <a:rPr lang="it-IT" dirty="0"/>
              <a:t>Le strutture che erogano assistenza ospedaliera e ambulatoriale a carico del Servizio sanitario nazionale sono finanziate secondo un ammontare globale predefinito indicato negli accordi contrattuali e determinato in base alle funzioni assistenziali ed alle attività svolte nell'ambito e per conto della rete dei servizi di riferimento.</a:t>
            </a:r>
          </a:p>
          <a:p>
            <a:r>
              <a:rPr lang="it-IT" dirty="0"/>
              <a:t>Ai sensi del secondo comma dell’art. </a:t>
            </a:r>
            <a:r>
              <a:rPr lang="it-IT" b="1" dirty="0"/>
              <a:t>8 </a:t>
            </a:r>
            <a:r>
              <a:rPr lang="it-IT" b="1" dirty="0" err="1"/>
              <a:t>sexies</a:t>
            </a:r>
            <a:r>
              <a:rPr lang="it-IT" dirty="0"/>
              <a:t>, le Regioni definiscono le funzioni assistenziali nell'ambito delle attività che rispondono a precise caratteristiche generali. Le funzioni assistenziali previste dal presente comma sono remunerate in base al costo standard di produzione del programma di assistenza. I criteri generali per la definizione delle funzioni assistenziali e la determinazione della loro remunerazione massima sono poi stabiliti con apposito decreto del Ministro della sanità, sentita l'Agenzia per i servizi sanitari regionali e comunque d'intesa con la Conferenza permanente Stato-Regioni, sulla base di standard organizzativi e di costi unitari predefiniti dei fattori produttivi, tenendo conto, quando appropriato, del volume dell'attività svolta.</a:t>
            </a:r>
          </a:p>
          <a:p>
            <a:r>
              <a:rPr lang="it-IT" u="sng" dirty="0"/>
              <a:t>La remunerazione delle attività assistenziali diverse da quelle di cui al comma secondo è invece determinata in base a tariffe predefinite per prestazioni.</a:t>
            </a:r>
            <a:r>
              <a:rPr lang="it-IT" dirty="0"/>
              <a:t>  </a:t>
            </a:r>
          </a:p>
          <a:p>
            <a:pPr algn="just">
              <a:buNone/>
            </a:pPr>
            <a:r>
              <a:rPr lang="it-IT" b="1" dirty="0"/>
              <a:t>N.B. l’art. 8 </a:t>
            </a:r>
            <a:r>
              <a:rPr lang="it-IT" b="1" i="1" dirty="0" err="1"/>
              <a:t>quater</a:t>
            </a:r>
            <a:r>
              <a:rPr lang="it-IT" b="1" i="1" dirty="0"/>
              <a:t>, comma 2, prevede che “la qualità di soggetto accreditato non costituisce vincolo per le aziende e gli enti del servizio sanitario nazionale a corrispondere la remunerazione delle prestazioni erogate, al di fuori degli accordi contrattuali di cui al suddetto art. 8 </a:t>
            </a:r>
            <a:r>
              <a:rPr lang="it-IT" b="1" i="1" dirty="0" err="1"/>
              <a:t>quinquies</a:t>
            </a:r>
            <a:r>
              <a:rPr lang="it-IT" b="1" i="1" dirty="0"/>
              <a:t>”;</a:t>
            </a:r>
            <a:endParaRPr lang="it-IT" b="1" dirty="0"/>
          </a:p>
          <a:p>
            <a:pPr>
              <a:buNone/>
            </a:pPr>
            <a:endParaRPr lang="it-IT" dirty="0"/>
          </a:p>
        </p:txBody>
      </p:sp>
      <p:pic>
        <p:nvPicPr>
          <p:cNvPr id="4" name="Immagine 3"/>
          <p:cNvPicPr/>
          <p:nvPr/>
        </p:nvPicPr>
        <p:blipFill>
          <a:blip r:embed="rId2" cstate="print">
            <a:lum/>
            <a:alphaModFix/>
          </a:blip>
          <a:srcRect/>
          <a:stretch>
            <a:fillRect/>
          </a:stretch>
        </p:blipFill>
        <p:spPr>
          <a:xfrm>
            <a:off x="199621" y="229404"/>
            <a:ext cx="1617980" cy="542290"/>
          </a:xfrm>
          <a:prstGeom prst="rect">
            <a:avLst/>
          </a:prstGeom>
          <a:noFill/>
          <a:ln>
            <a:noFill/>
            <a:prstDash/>
          </a:ln>
        </p:spPr>
      </p:pic>
      <p:pic>
        <p:nvPicPr>
          <p:cNvPr id="5" name="Immagin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183091" y="229404"/>
            <a:ext cx="1660017" cy="456505"/>
          </a:xfrm>
          <a:prstGeom prst="rect">
            <a:avLst/>
          </a:prstGeom>
        </p:spPr>
      </p:pic>
    </p:spTree>
    <p:extLst>
      <p:ext uri="{BB962C8B-B14F-4D97-AF65-F5344CB8AC3E}">
        <p14:creationId xmlns:p14="http://schemas.microsoft.com/office/powerpoint/2010/main" val="21794165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640080"/>
            <a:ext cx="10683240" cy="748146"/>
          </a:xfrm>
        </p:spPr>
        <p:txBody>
          <a:bodyPr>
            <a:normAutofit/>
          </a:bodyPr>
          <a:lstStyle/>
          <a:p>
            <a:pPr lvl="0" algn="ctr">
              <a:spcBef>
                <a:spcPts val="1000"/>
              </a:spcBef>
            </a:pPr>
            <a:r>
              <a:rPr lang="it-IT" dirty="0"/>
              <a:t>IN </a:t>
            </a:r>
            <a:r>
              <a:rPr lang="it-IT" dirty="0" err="1"/>
              <a:t>SOSTANZA…</a:t>
            </a:r>
            <a:r>
              <a:rPr lang="it-IT" dirty="0"/>
              <a:t>	</a:t>
            </a:r>
          </a:p>
        </p:txBody>
      </p:sp>
      <p:sp>
        <p:nvSpPr>
          <p:cNvPr id="3" name="Segnaposto contenuto 2"/>
          <p:cNvSpPr>
            <a:spLocks noGrp="1"/>
          </p:cNvSpPr>
          <p:nvPr>
            <p:ph idx="1"/>
          </p:nvPr>
        </p:nvSpPr>
        <p:spPr/>
        <p:txBody>
          <a:bodyPr>
            <a:normAutofit fontScale="40000" lnSpcReduction="20000"/>
          </a:bodyPr>
          <a:lstStyle/>
          <a:p>
            <a:pPr algn="ctr">
              <a:lnSpc>
                <a:spcPct val="115000"/>
              </a:lnSpc>
              <a:spcBef>
                <a:spcPts val="600"/>
              </a:spcBef>
              <a:spcAft>
                <a:spcPts val="600"/>
              </a:spcAft>
              <a:tabLst>
                <a:tab pos="270510" algn="l"/>
              </a:tabLst>
            </a:pPr>
            <a:r>
              <a:rPr lang="it-IT" b="1" dirty="0"/>
              <a:t>	</a:t>
            </a:r>
            <a:r>
              <a:rPr lang="it-IT" dirty="0"/>
              <a:t> </a:t>
            </a:r>
            <a:r>
              <a:rPr lang="it-IT" sz="1800" b="1" dirty="0">
                <a:effectLst/>
                <a:latin typeface="Times New Roman" panose="02020603050405020304" pitchFamily="18" charset="0"/>
                <a:ea typeface="Times New Roman" panose="02020603050405020304" pitchFamily="18" charset="0"/>
              </a:rPr>
              <a:t>Art. 7 – Corrispettivo, Tariffe e Regole di remunerazione</a:t>
            </a:r>
            <a:endParaRPr lang="it-IT" sz="1800" dirty="0">
              <a:effectLst/>
              <a:latin typeface="Times New Roman" panose="02020603050405020304" pitchFamily="18" charset="0"/>
              <a:ea typeface="Times New Roman" panose="02020603050405020304" pitchFamily="18" charset="0"/>
            </a:endParaRPr>
          </a:p>
          <a:p>
            <a:pPr algn="just">
              <a:lnSpc>
                <a:spcPct val="115000"/>
              </a:lnSpc>
              <a:spcBef>
                <a:spcPts val="600"/>
              </a:spcBef>
              <a:spcAft>
                <a:spcPts val="600"/>
              </a:spcAft>
              <a:tabLst>
                <a:tab pos="270510" algn="l"/>
              </a:tabLst>
            </a:pPr>
            <a:r>
              <a:rPr lang="it-IT" sz="1800" b="1" dirty="0">
                <a:effectLst/>
                <a:latin typeface="Times New Roman" panose="02020603050405020304" pitchFamily="18" charset="0"/>
                <a:ea typeface="Times New Roman" panose="02020603050405020304" pitchFamily="18" charset="0"/>
              </a:rPr>
              <a:t>1.</a:t>
            </a:r>
            <a:r>
              <a:rPr lang="it-IT" sz="1800" dirty="0">
                <a:effectLst/>
                <a:latin typeface="Times New Roman" panose="02020603050405020304" pitchFamily="18" charset="0"/>
                <a:ea typeface="Times New Roman" panose="02020603050405020304" pitchFamily="18" charset="0"/>
              </a:rPr>
              <a:t> L’importo indicato nel presente accordo/contratto deve intendersi quale limite massimo invalicabile pattuito a titolo di remunerazione per le prestazioni sanitarie con onere a carico del SSR, erogate correttamente e coerentemente con la configurazione di accreditamento.</a:t>
            </a:r>
          </a:p>
          <a:p>
            <a:pPr algn="just">
              <a:lnSpc>
                <a:spcPct val="115000"/>
              </a:lnSpc>
              <a:spcBef>
                <a:spcPts val="600"/>
              </a:spcBef>
              <a:spcAft>
                <a:spcPts val="600"/>
              </a:spcAft>
              <a:tabLst>
                <a:tab pos="270510" algn="l"/>
              </a:tabLst>
            </a:pPr>
            <a:r>
              <a:rPr lang="it-IT" sz="1800" b="1" dirty="0">
                <a:effectLst/>
                <a:latin typeface="Times New Roman" panose="02020603050405020304" pitchFamily="18" charset="0"/>
                <a:ea typeface="Times New Roman" panose="02020603050405020304" pitchFamily="18" charset="0"/>
              </a:rPr>
              <a:t>2.</a:t>
            </a:r>
            <a:r>
              <a:rPr lang="it-IT" sz="1800" dirty="0">
                <a:effectLst/>
                <a:latin typeface="Times New Roman" panose="02020603050405020304" pitchFamily="18" charset="0"/>
                <a:ea typeface="Times New Roman" panose="02020603050405020304" pitchFamily="18" charset="0"/>
              </a:rPr>
              <a:t> L’importo complessivo è stato individuato tenendo presente: l’apporto richiesto alle strutture per l’ottenimento del volume programmato di prestazioni LEA in favore dei terzi beneficiari, nel rispetto del DPCM 29/11/2001 come modificato dal DPCM 12/01/2017 nelle parti applicabili; le risorse economico-finanziarie a disposizione della Parte pubblica; i vincoli di bilancio e del Piano di rientro; le prestazioni specificamente richieste alla struttura contraente in coerenza con il titolo di accreditamento che possiede e che viene concretamente utilizzato a mezzo del presente accordo/contratto.</a:t>
            </a:r>
          </a:p>
          <a:p>
            <a:pPr algn="just">
              <a:lnSpc>
                <a:spcPct val="115000"/>
              </a:lnSpc>
              <a:spcBef>
                <a:spcPts val="600"/>
              </a:spcBef>
              <a:spcAft>
                <a:spcPts val="600"/>
              </a:spcAft>
              <a:tabLst>
                <a:tab pos="270510" algn="l"/>
              </a:tabLst>
            </a:pPr>
            <a:r>
              <a:rPr lang="it-IT" sz="1800" b="1" dirty="0">
                <a:effectLst/>
                <a:latin typeface="Times New Roman" panose="02020603050405020304" pitchFamily="18" charset="0"/>
                <a:ea typeface="Times New Roman" panose="02020603050405020304" pitchFamily="18" charset="0"/>
              </a:rPr>
              <a:t>3.</a:t>
            </a:r>
            <a:r>
              <a:rPr lang="it-IT" sz="1800" dirty="0">
                <a:effectLst/>
                <a:latin typeface="Times New Roman" panose="02020603050405020304" pitchFamily="18" charset="0"/>
                <a:ea typeface="Times New Roman" panose="02020603050405020304" pitchFamily="18" charset="0"/>
              </a:rPr>
              <a:t> L’importo complessivo per l’anno 2019 riconosciuto alla struttura ai sensi del presente accordo/contratto è di € _____________ (</a:t>
            </a:r>
            <a:r>
              <a:rPr lang="it-IT" sz="1800" i="1" dirty="0">
                <a:effectLst/>
                <a:latin typeface="Times New Roman" panose="02020603050405020304" pitchFamily="18" charset="0"/>
                <a:ea typeface="Times New Roman" panose="02020603050405020304" pitchFamily="18" charset="0"/>
              </a:rPr>
              <a:t>budget</a:t>
            </a:r>
            <a:r>
              <a:rPr lang="it-IT" sz="1800" dirty="0">
                <a:effectLst/>
                <a:latin typeface="Times New Roman" panose="02020603050405020304" pitchFamily="18" charset="0"/>
                <a:ea typeface="Times New Roman" panose="02020603050405020304" pitchFamily="18" charset="0"/>
              </a:rPr>
              <a:t>), tetto massimo non superabile (da intendersi per ciascuna tipologia assistenziale di cui al successivo art. 9), entro il quale sono considerate riconoscibili e remunerabili esclusivamente le prestazioni erogate in conformità con la configurazione di accreditamento e con la normativa vigente. I tetti di spesa assegnati rappresentando un limite invalicabile e si intendono comprensivi di IVA, ove applicabile. </a:t>
            </a:r>
          </a:p>
          <a:p>
            <a:pPr algn="just">
              <a:lnSpc>
                <a:spcPct val="115000"/>
              </a:lnSpc>
              <a:spcBef>
                <a:spcPts val="600"/>
              </a:spcBef>
              <a:spcAft>
                <a:spcPts val="600"/>
              </a:spcAft>
              <a:tabLst>
                <a:tab pos="270510" algn="l"/>
              </a:tabLst>
            </a:pPr>
            <a:r>
              <a:rPr lang="it-IT" sz="1800" b="1" dirty="0">
                <a:effectLst/>
                <a:latin typeface="Times New Roman" panose="02020603050405020304" pitchFamily="18" charset="0"/>
                <a:ea typeface="Times New Roman" panose="02020603050405020304" pitchFamily="18" charset="0"/>
              </a:rPr>
              <a:t>4. </a:t>
            </a:r>
            <a:r>
              <a:rPr lang="it-IT" sz="1800" dirty="0">
                <a:effectLst/>
                <a:latin typeface="Times New Roman" panose="02020603050405020304" pitchFamily="18" charset="0"/>
                <a:ea typeface="Times New Roman" panose="02020603050405020304" pitchFamily="18" charset="0"/>
              </a:rPr>
              <a:t>Al fine di garantire l'attività di programmazione della spesa sanitaria ed evitare debiti fuori bilancio, l'assegnazione dei tetti di spesa quali limiti invalicabili rappresenta espressa manifestazione di volontà da parte della Regione di non riconoscere in favore delle strutture accreditate alcuna </a:t>
            </a:r>
            <a:r>
              <a:rPr lang="it-IT" sz="1800" i="1" dirty="0" err="1">
                <a:effectLst/>
                <a:latin typeface="Times New Roman" panose="02020603050405020304" pitchFamily="18" charset="0"/>
                <a:ea typeface="Times New Roman" panose="02020603050405020304" pitchFamily="18" charset="0"/>
              </a:rPr>
              <a:t>utilitas</a:t>
            </a:r>
            <a:r>
              <a:rPr lang="it-IT" sz="1800" dirty="0">
                <a:effectLst/>
                <a:latin typeface="Times New Roman" panose="02020603050405020304" pitchFamily="18" charset="0"/>
                <a:ea typeface="Times New Roman" panose="02020603050405020304" pitchFamily="18" charset="0"/>
              </a:rPr>
              <a:t> nell'erogazione delle prestazioni extra budget. Per  le prestazioni erogate in eccesso rispetto al livello massimo di finanziamento, parte integrante del presente contratto, pertanto, nessun importo potrà essere riconosciuto alla Società/ente morale erogante, nemmeno a titolo di indennizzo </a:t>
            </a:r>
            <a:r>
              <a:rPr lang="it-IT" sz="1800" i="1" dirty="0">
                <a:effectLst/>
                <a:latin typeface="Times New Roman" panose="02020603050405020304" pitchFamily="18" charset="0"/>
                <a:ea typeface="Times New Roman" panose="02020603050405020304" pitchFamily="18" charset="0"/>
              </a:rPr>
              <a:t>ex</a:t>
            </a:r>
            <a:r>
              <a:rPr lang="it-IT" sz="1800" dirty="0">
                <a:effectLst/>
                <a:latin typeface="Times New Roman" panose="02020603050405020304" pitchFamily="18" charset="0"/>
                <a:ea typeface="Times New Roman" panose="02020603050405020304" pitchFamily="18" charset="0"/>
              </a:rPr>
              <a:t> art. 2041 c.c. La Struttura, in ossequio ai principi di correttezza, buona fede e leale collaborazione nell'esecuzione del contratto, si impegna ad erogare le prestazioni nel rispetto della configurazione di accreditamento, nei limiti dei tetti di spesa assegnati ed in modo congruo e appropriato, in ossequio alla normativa vigente.</a:t>
            </a:r>
          </a:p>
          <a:p>
            <a:pPr algn="just">
              <a:lnSpc>
                <a:spcPct val="115000"/>
              </a:lnSpc>
              <a:spcBef>
                <a:spcPts val="600"/>
              </a:spcBef>
              <a:spcAft>
                <a:spcPts val="600"/>
              </a:spcAft>
              <a:tabLst>
                <a:tab pos="270510" algn="l"/>
              </a:tabLst>
            </a:pPr>
            <a:r>
              <a:rPr lang="it-IT" sz="1800" b="1" dirty="0">
                <a:effectLst/>
                <a:latin typeface="Times New Roman" panose="02020603050405020304" pitchFamily="18" charset="0"/>
                <a:ea typeface="Times New Roman" panose="02020603050405020304" pitchFamily="18" charset="0"/>
              </a:rPr>
              <a:t>5.</a:t>
            </a:r>
            <a:r>
              <a:rPr lang="it-IT" sz="1800" dirty="0">
                <a:effectLst/>
                <a:latin typeface="Times New Roman" panose="02020603050405020304" pitchFamily="18" charset="0"/>
                <a:ea typeface="Times New Roman" panose="02020603050405020304" pitchFamily="18" charset="0"/>
              </a:rPr>
              <a:t> Il </a:t>
            </a:r>
            <a:r>
              <a:rPr lang="it-IT" sz="1800" i="1" dirty="0">
                <a:effectLst/>
                <a:latin typeface="Times New Roman" panose="02020603050405020304" pitchFamily="18" charset="0"/>
                <a:ea typeface="Times New Roman" panose="02020603050405020304" pitchFamily="18" charset="0"/>
              </a:rPr>
              <a:t>budget </a:t>
            </a:r>
            <a:r>
              <a:rPr lang="it-IT" sz="1800" dirty="0">
                <a:effectLst/>
                <a:latin typeface="Times New Roman" panose="02020603050405020304" pitchFamily="18" charset="0"/>
                <a:ea typeface="Times New Roman" panose="02020603050405020304" pitchFamily="18" charset="0"/>
              </a:rPr>
              <a:t>rimane invariato per tutto l’anno, fatta salva l’applicazione di leggi e/o regolamenti nazionali di natura vincolante che dovessero intervenire, anche nel corso della durata dell’accordo/contratto, nonché le ipotesi di cui agli articoli 1430 e 1431 del Codice Civile. Non costituiscono eccezione né la modifica delle tariffe in corso d’anno ai sensi di quanto previsto al successivo comma 6, né l’apertura del nomenclatore tariffario.</a:t>
            </a:r>
          </a:p>
          <a:p>
            <a:pPr algn="just">
              <a:lnSpc>
                <a:spcPct val="115000"/>
              </a:lnSpc>
              <a:spcBef>
                <a:spcPts val="600"/>
              </a:spcBef>
              <a:spcAft>
                <a:spcPts val="600"/>
              </a:spcAft>
              <a:tabLst>
                <a:tab pos="270510" algn="l"/>
              </a:tabLst>
            </a:pPr>
            <a:r>
              <a:rPr lang="it-IT" sz="1800" b="1" dirty="0">
                <a:effectLst/>
                <a:latin typeface="Times New Roman" panose="02020603050405020304" pitchFamily="18" charset="0"/>
                <a:ea typeface="Times New Roman" panose="02020603050405020304" pitchFamily="18" charset="0"/>
              </a:rPr>
              <a:t>6.</a:t>
            </a:r>
            <a:r>
              <a:rPr lang="it-IT" sz="1800" dirty="0">
                <a:effectLst/>
                <a:latin typeface="Times New Roman" panose="02020603050405020304" pitchFamily="18" charset="0"/>
                <a:ea typeface="Times New Roman" panose="02020603050405020304" pitchFamily="18" charset="0"/>
              </a:rPr>
              <a:t> Il prezzo unitario delle singole prestazioni di cui la struttura ha potestà di erogazione in base al presente accordo/contratto è quello fissato dalle tariffe regionali vigenti </a:t>
            </a:r>
            <a:r>
              <a:rPr lang="it-IT" sz="1800" i="1" dirty="0">
                <a:effectLst/>
                <a:latin typeface="Times New Roman" panose="02020603050405020304" pitchFamily="18" charset="0"/>
                <a:ea typeface="Times New Roman" panose="02020603050405020304" pitchFamily="18" charset="0"/>
              </a:rPr>
              <a:t>ratione temporis</a:t>
            </a:r>
            <a:r>
              <a:rPr lang="it-IT" sz="1800" dirty="0">
                <a:effectLst/>
                <a:latin typeface="Times New Roman" panose="02020603050405020304" pitchFamily="18" charset="0"/>
                <a:ea typeface="Times New Roman" panose="02020603050405020304" pitchFamily="18" charset="0"/>
              </a:rPr>
              <a:t> al momento della sottoscrizione dell’accordo/contratto e, comunque, in via residuale, dalle tariffe nazionali vigenti. Qualunque tariffa superiore a quanto previsto come massima dalla normativa nazionale deve comunque ritenersi nulla. Le prestazioni richieste sono esclusivamente quelle consentite dalla configurazione di accreditamento e le tariffe devono ritenersi a tutti gli effetti remunerazione omnicomprensiva delle prestazioni. Relativamente ai rimborsi previsti per la somministrazione di farmaci rendicontati nel “File F”, si rinvia a quanto disposto dal DCA n. U00095 del 08 marzo 2019, che si intende parte integrante del presente contratto.</a:t>
            </a:r>
          </a:p>
          <a:p>
            <a:pPr algn="just">
              <a:lnSpc>
                <a:spcPct val="115000"/>
              </a:lnSpc>
              <a:spcBef>
                <a:spcPts val="600"/>
              </a:spcBef>
              <a:spcAft>
                <a:spcPts val="600"/>
              </a:spcAft>
              <a:tabLst>
                <a:tab pos="270510" algn="l"/>
              </a:tabLst>
            </a:pPr>
            <a:r>
              <a:rPr lang="it-IT" sz="1800" b="1" dirty="0">
                <a:effectLst/>
                <a:latin typeface="Times New Roman" panose="02020603050405020304" pitchFamily="18" charset="0"/>
                <a:ea typeface="Times New Roman" panose="02020603050405020304" pitchFamily="18" charset="0"/>
              </a:rPr>
              <a:t>7.</a:t>
            </a:r>
            <a:r>
              <a:rPr lang="it-IT" sz="1800" dirty="0">
                <a:effectLst/>
                <a:latin typeface="Times New Roman" panose="02020603050405020304" pitchFamily="18" charset="0"/>
                <a:ea typeface="Times New Roman" panose="02020603050405020304" pitchFamily="18" charset="0"/>
              </a:rPr>
              <a:t> Il </a:t>
            </a:r>
            <a:r>
              <a:rPr lang="it-IT" sz="1800" i="1" dirty="0">
                <a:effectLst/>
                <a:latin typeface="Times New Roman" panose="02020603050405020304" pitchFamily="18" charset="0"/>
                <a:ea typeface="Times New Roman" panose="02020603050405020304" pitchFamily="18" charset="0"/>
              </a:rPr>
              <a:t>budget </a:t>
            </a:r>
            <a:r>
              <a:rPr lang="it-IT" sz="1800" dirty="0">
                <a:effectLst/>
                <a:latin typeface="Times New Roman" panose="02020603050405020304" pitchFamily="18" charset="0"/>
                <a:ea typeface="Times New Roman" panose="02020603050405020304" pitchFamily="18" charset="0"/>
              </a:rPr>
              <a:t>complessivo rimane invariato, come copertura massima di spesa a carico del bilancio pubblico derivante dal presente accordo/contratto, anche nel caso in cui, per qualsiasi ragione, la tariffa delle singole prestazioni dovesse registrare aumenti e/o variazioni o dovesse aumentare il pannello di prestazioni erogabili. Sarà, in tal caso, cura della struttura graduare la quantità e la tipologia delle prestazioni erogate in modo compatibile con il rispetto del tetto massimo di spesa fissato contrattualmente nel rispetto della configurazione di accreditamento e in ottemperanza a quanto previsto dall’art. 8 </a:t>
            </a:r>
            <a:r>
              <a:rPr lang="it-IT" sz="1800" i="1" dirty="0">
                <a:effectLst/>
                <a:latin typeface="Times New Roman" panose="02020603050405020304" pitchFamily="18" charset="0"/>
                <a:ea typeface="Times New Roman" panose="02020603050405020304" pitchFamily="18" charset="0"/>
              </a:rPr>
              <a:t>quinquies</a:t>
            </a:r>
            <a:r>
              <a:rPr lang="it-IT" sz="1800" dirty="0">
                <a:effectLst/>
                <a:latin typeface="Times New Roman" panose="02020603050405020304" pitchFamily="18" charset="0"/>
                <a:ea typeface="Times New Roman" panose="02020603050405020304" pitchFamily="18" charset="0"/>
              </a:rPr>
              <a:t>, comma 2, lett. e </a:t>
            </a:r>
            <a:r>
              <a:rPr lang="it-IT" sz="1800" i="1" dirty="0">
                <a:effectLst/>
                <a:latin typeface="Times New Roman" panose="02020603050405020304" pitchFamily="18" charset="0"/>
                <a:ea typeface="Times New Roman" panose="02020603050405020304" pitchFamily="18" charset="0"/>
              </a:rPr>
              <a:t>bis</a:t>
            </a:r>
            <a:r>
              <a:rPr lang="it-IT" sz="1800" dirty="0">
                <a:effectLst/>
                <a:latin typeface="Times New Roman" panose="02020603050405020304" pitchFamily="18" charset="0"/>
                <a:ea typeface="Times New Roman" panose="02020603050405020304" pitchFamily="18" charset="0"/>
              </a:rPr>
              <a:t>) del D. Lgs. n. 502/1992 e </a:t>
            </a:r>
            <a:r>
              <a:rPr lang="it-IT" sz="1800" dirty="0" err="1">
                <a:effectLst/>
                <a:latin typeface="Times New Roman" panose="02020603050405020304" pitchFamily="18" charset="0"/>
                <a:ea typeface="Times New Roman" panose="02020603050405020304" pitchFamily="18" charset="0"/>
              </a:rPr>
              <a:t>s.m.i.</a:t>
            </a:r>
            <a:r>
              <a:rPr lang="it-IT" sz="1800" dirty="0">
                <a:effectLst/>
                <a:latin typeface="Times New Roman" panose="02020603050405020304" pitchFamily="18" charset="0"/>
                <a:ea typeface="Times New Roman" panose="02020603050405020304" pitchFamily="18" charset="0"/>
              </a:rPr>
              <a:t>, che qui deve intendersi richiamato.</a:t>
            </a:r>
          </a:p>
          <a:p>
            <a:pPr algn="just">
              <a:lnSpc>
                <a:spcPct val="115000"/>
              </a:lnSpc>
              <a:spcBef>
                <a:spcPts val="600"/>
              </a:spcBef>
              <a:spcAft>
                <a:spcPts val="600"/>
              </a:spcAft>
            </a:pPr>
            <a:r>
              <a:rPr lang="it-IT" sz="1800" b="1" dirty="0">
                <a:effectLst/>
                <a:latin typeface="Times New Roman" panose="02020603050405020304" pitchFamily="18" charset="0"/>
                <a:ea typeface="Times New Roman" panose="02020603050405020304" pitchFamily="18" charset="0"/>
              </a:rPr>
              <a:t>8.</a:t>
            </a:r>
            <a:r>
              <a:rPr lang="it-IT" sz="1800" dirty="0">
                <a:effectLst/>
                <a:latin typeface="Times New Roman" panose="02020603050405020304" pitchFamily="18" charset="0"/>
                <a:ea typeface="Times New Roman" panose="02020603050405020304" pitchFamily="18" charset="0"/>
              </a:rPr>
              <a:t> Qualora la stipula dell’accordo/contratto intervenga ad anno solare già iniziato, il </a:t>
            </a:r>
            <a:r>
              <a:rPr lang="it-IT" sz="1800" i="1" dirty="0">
                <a:effectLst/>
                <a:latin typeface="Times New Roman" panose="02020603050405020304" pitchFamily="18" charset="0"/>
                <a:ea typeface="Times New Roman" panose="02020603050405020304" pitchFamily="18" charset="0"/>
              </a:rPr>
              <a:t>budget</a:t>
            </a:r>
            <a:r>
              <a:rPr lang="it-IT" sz="1800" dirty="0">
                <a:effectLst/>
                <a:latin typeface="Times New Roman" panose="02020603050405020304" pitchFamily="18" charset="0"/>
                <a:ea typeface="Times New Roman" panose="02020603050405020304" pitchFamily="18" charset="0"/>
              </a:rPr>
              <a:t> annuale, di cui al presente accordo/contratto, ovvero del successivo addendum al contratto, riassorbe comunque le prestazioni sanitarie già erogate dalla struttura sulla base del provvedimento regionale di assegnazione del budget provvisorio.</a:t>
            </a:r>
          </a:p>
          <a:p>
            <a:pPr algn="just">
              <a:lnSpc>
                <a:spcPct val="115000"/>
              </a:lnSpc>
              <a:spcBef>
                <a:spcPts val="600"/>
              </a:spcBef>
              <a:spcAft>
                <a:spcPts val="600"/>
              </a:spcAft>
              <a:tabLst>
                <a:tab pos="270510" algn="l"/>
              </a:tabLst>
            </a:pPr>
            <a:r>
              <a:rPr lang="it-IT" sz="1800" b="1" dirty="0">
                <a:effectLst/>
                <a:latin typeface="Times New Roman" panose="02020603050405020304" pitchFamily="18" charset="0"/>
                <a:ea typeface="Times New Roman" panose="02020603050405020304" pitchFamily="18" charset="0"/>
              </a:rPr>
              <a:t>9.</a:t>
            </a:r>
            <a:r>
              <a:rPr lang="it-IT" sz="1800" dirty="0">
                <a:effectLst/>
                <a:latin typeface="Times New Roman" panose="02020603050405020304" pitchFamily="18" charset="0"/>
                <a:ea typeface="Times New Roman" panose="02020603050405020304" pitchFamily="18" charset="0"/>
              </a:rPr>
              <a:t> Per tutto ciò che concerne la definizione dei livelli massimi di finanziamento delle prestazioni di assistenza ospedaliera, territoriale e specialistica ambulatoriale, nonché i criteri di assegnazione delle risorse e le regole di remunerazione per gli anni 2019-2021, si rinvia ai DCA n. 73/2019, n. 139/2019, n. 149/2019, n. 151/2019  e agli altri decreti in corso di determinazione, i cui contenuti formeranno parte integrante del presente contratto.</a:t>
            </a:r>
          </a:p>
          <a:p>
            <a:pPr>
              <a:buNone/>
            </a:pPr>
            <a:endParaRPr lang="it-IT" dirty="0"/>
          </a:p>
        </p:txBody>
      </p:sp>
      <p:pic>
        <p:nvPicPr>
          <p:cNvPr id="4" name="Immagine 3"/>
          <p:cNvPicPr/>
          <p:nvPr/>
        </p:nvPicPr>
        <p:blipFill>
          <a:blip r:embed="rId2" cstate="print">
            <a:lum/>
            <a:alphaModFix/>
          </a:blip>
          <a:srcRect/>
          <a:stretch>
            <a:fillRect/>
          </a:stretch>
        </p:blipFill>
        <p:spPr>
          <a:xfrm>
            <a:off x="199621" y="229404"/>
            <a:ext cx="1617980" cy="542290"/>
          </a:xfrm>
          <a:prstGeom prst="rect">
            <a:avLst/>
          </a:prstGeom>
          <a:noFill/>
          <a:ln>
            <a:noFill/>
            <a:prstDash/>
          </a:ln>
        </p:spPr>
      </p:pic>
      <p:pic>
        <p:nvPicPr>
          <p:cNvPr id="5" name="Immagin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183091" y="229404"/>
            <a:ext cx="1660017" cy="456505"/>
          </a:xfrm>
          <a:prstGeom prst="rect">
            <a:avLst/>
          </a:prstGeom>
        </p:spPr>
      </p:pic>
    </p:spTree>
    <p:extLst>
      <p:ext uri="{BB962C8B-B14F-4D97-AF65-F5344CB8AC3E}">
        <p14:creationId xmlns:p14="http://schemas.microsoft.com/office/powerpoint/2010/main" val="42798330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640080"/>
            <a:ext cx="10683240" cy="748146"/>
          </a:xfrm>
        </p:spPr>
        <p:txBody>
          <a:bodyPr>
            <a:normAutofit/>
          </a:bodyPr>
          <a:lstStyle/>
          <a:p>
            <a:pPr lvl="0" algn="ctr">
              <a:spcBef>
                <a:spcPts val="1000"/>
              </a:spcBef>
            </a:pPr>
            <a:r>
              <a:rPr lang="it-IT" dirty="0"/>
              <a:t>IN </a:t>
            </a:r>
            <a:r>
              <a:rPr lang="it-IT" dirty="0" err="1"/>
              <a:t>SOSTANZA…</a:t>
            </a:r>
            <a:r>
              <a:rPr lang="it-IT" dirty="0"/>
              <a:t>	</a:t>
            </a:r>
          </a:p>
        </p:txBody>
      </p:sp>
      <p:sp>
        <p:nvSpPr>
          <p:cNvPr id="3" name="Segnaposto contenuto 2"/>
          <p:cNvSpPr>
            <a:spLocks noGrp="1"/>
          </p:cNvSpPr>
          <p:nvPr>
            <p:ph idx="1"/>
          </p:nvPr>
        </p:nvSpPr>
        <p:spPr/>
        <p:txBody>
          <a:bodyPr>
            <a:normAutofit fontScale="40000" lnSpcReduction="20000"/>
          </a:bodyPr>
          <a:lstStyle/>
          <a:p>
            <a:pPr algn="ctr">
              <a:lnSpc>
                <a:spcPct val="115000"/>
              </a:lnSpc>
              <a:spcBef>
                <a:spcPts val="600"/>
              </a:spcBef>
              <a:spcAft>
                <a:spcPts val="600"/>
              </a:spcAft>
              <a:tabLst>
                <a:tab pos="270510" algn="l"/>
              </a:tabLst>
            </a:pPr>
            <a:r>
              <a:rPr lang="it-IT" b="1" dirty="0"/>
              <a:t>	</a:t>
            </a:r>
            <a:r>
              <a:rPr lang="it-IT" dirty="0"/>
              <a:t> </a:t>
            </a:r>
            <a:r>
              <a:rPr lang="it-IT" sz="1800" b="1" dirty="0">
                <a:effectLst/>
                <a:latin typeface="Times New Roman" panose="02020603050405020304" pitchFamily="18" charset="0"/>
                <a:ea typeface="Times New Roman" panose="02020603050405020304" pitchFamily="18" charset="0"/>
              </a:rPr>
              <a:t>Art. 12 - Modalità di fatturazione, liquidazione e termini per il pagamento della remunerazione </a:t>
            </a:r>
            <a:endParaRPr lang="it-IT" sz="1800" dirty="0">
              <a:effectLst/>
              <a:latin typeface="Times New Roman" panose="02020603050405020304" pitchFamily="18" charset="0"/>
              <a:ea typeface="Times New Roman" panose="02020603050405020304" pitchFamily="18" charset="0"/>
            </a:endParaRPr>
          </a:p>
          <a:p>
            <a:pPr algn="ctr">
              <a:lnSpc>
                <a:spcPct val="115000"/>
              </a:lnSpc>
              <a:spcBef>
                <a:spcPts val="600"/>
              </a:spcBef>
              <a:spcAft>
                <a:spcPts val="600"/>
              </a:spcAft>
              <a:tabLst>
                <a:tab pos="270510" algn="l"/>
              </a:tabLst>
            </a:pPr>
            <a:endParaRPr lang="it-IT" sz="1800" dirty="0">
              <a:effectLst/>
              <a:latin typeface="Times New Roman" panose="02020603050405020304" pitchFamily="18" charset="0"/>
              <a:ea typeface="Times New Roman" panose="02020603050405020304" pitchFamily="18" charset="0"/>
            </a:endParaRPr>
          </a:p>
          <a:p>
            <a:pPr algn="just">
              <a:lnSpc>
                <a:spcPct val="115000"/>
              </a:lnSpc>
              <a:spcBef>
                <a:spcPts val="600"/>
              </a:spcBef>
              <a:spcAft>
                <a:spcPts val="600"/>
              </a:spcAft>
              <a:tabLst>
                <a:tab pos="90170" algn="l"/>
                <a:tab pos="180340" algn="l"/>
              </a:tabLst>
            </a:pPr>
            <a:r>
              <a:rPr lang="it-IT" sz="1800" b="1" i="0" dirty="0">
                <a:effectLst/>
                <a:latin typeface="Times New Roman" panose="02020603050405020304" pitchFamily="18" charset="0"/>
              </a:rPr>
              <a:t>3.</a:t>
            </a:r>
            <a:r>
              <a:rPr lang="it-IT" sz="1800" b="0" i="0" dirty="0">
                <a:effectLst/>
                <a:latin typeface="Times New Roman" panose="02020603050405020304" pitchFamily="18" charset="0"/>
              </a:rPr>
              <a:t> La liquidazione e/o l’avvenuto saldo non pregiudicano, in alcun modo, la ripetizione di somme che, sulla base dei controlli effettuati sulle prestazioni sanitarie erogate, risultassero non dovute, in tutto o in parte, mediante trattenuta sulle prime fatture utili, ovvero in conformità ad un piano di rateizzazione stabilito dall’ASL di riferimento, sulla base delle Linee Guida regionali.</a:t>
            </a:r>
            <a:endParaRPr lang="it-IT" sz="1800" b="1" i="1" dirty="0">
              <a:effectLst/>
              <a:latin typeface="Times New Roman" panose="02020603050405020304" pitchFamily="18" charset="0"/>
            </a:endParaRPr>
          </a:p>
          <a:p>
            <a:pPr algn="just">
              <a:lnSpc>
                <a:spcPct val="115000"/>
              </a:lnSpc>
              <a:spcBef>
                <a:spcPts val="600"/>
              </a:spcBef>
              <a:spcAft>
                <a:spcPts val="600"/>
              </a:spcAft>
            </a:pPr>
            <a:r>
              <a:rPr lang="it-IT" sz="1800" b="1" dirty="0">
                <a:effectLst/>
                <a:latin typeface="Times New Roman" panose="02020603050405020304" pitchFamily="18" charset="0"/>
                <a:ea typeface="Times New Roman" panose="02020603050405020304" pitchFamily="18" charset="0"/>
              </a:rPr>
              <a:t>4.</a:t>
            </a:r>
            <a:r>
              <a:rPr lang="it-IT" sz="1800" dirty="0">
                <a:effectLst/>
                <a:latin typeface="Times New Roman" panose="02020603050405020304" pitchFamily="18" charset="0"/>
                <a:ea typeface="Times New Roman" panose="02020603050405020304" pitchFamily="18" charset="0"/>
              </a:rPr>
              <a:t> I controlli da effettuare, da parte della ASL, ai fini della liquidazione includono i seguenti accertamenti:</a:t>
            </a:r>
          </a:p>
          <a:p>
            <a:pPr algn="just">
              <a:lnSpc>
                <a:spcPct val="115000"/>
              </a:lnSpc>
              <a:spcBef>
                <a:spcPts val="600"/>
              </a:spcBef>
              <a:spcAft>
                <a:spcPts val="600"/>
              </a:spcAft>
            </a:pPr>
            <a:r>
              <a:rPr lang="it-IT" sz="1800" dirty="0">
                <a:effectLst/>
                <a:latin typeface="Times New Roman" panose="02020603050405020304" pitchFamily="18" charset="0"/>
                <a:ea typeface="Times New Roman" panose="02020603050405020304" pitchFamily="18" charset="0"/>
              </a:rPr>
              <a:t>a) che la prestazione sia stata effettivamente resa;</a:t>
            </a:r>
          </a:p>
          <a:p>
            <a:pPr algn="just">
              <a:lnSpc>
                <a:spcPct val="115000"/>
              </a:lnSpc>
              <a:spcBef>
                <a:spcPts val="600"/>
              </a:spcBef>
              <a:spcAft>
                <a:spcPts val="600"/>
              </a:spcAft>
            </a:pPr>
            <a:r>
              <a:rPr lang="it-IT" sz="1800" dirty="0">
                <a:effectLst/>
                <a:latin typeface="Times New Roman" panose="02020603050405020304" pitchFamily="18" charset="0"/>
                <a:ea typeface="Times New Roman" panose="02020603050405020304" pitchFamily="18" charset="0"/>
              </a:rPr>
              <a:t>b) che la prestazione resa rientri, per tipologia, quantità e caratteristiche, tra quelle oggetto del presente accordo/contratto e che sia coerente e conforme alla configurazione di accreditamento; </a:t>
            </a:r>
          </a:p>
          <a:p>
            <a:pPr algn="just">
              <a:lnSpc>
                <a:spcPct val="115000"/>
              </a:lnSpc>
              <a:spcBef>
                <a:spcPts val="600"/>
              </a:spcBef>
              <a:spcAft>
                <a:spcPts val="600"/>
              </a:spcAft>
            </a:pPr>
            <a:r>
              <a:rPr lang="it-IT" sz="1800" dirty="0">
                <a:effectLst/>
                <a:latin typeface="Times New Roman" panose="02020603050405020304" pitchFamily="18" charset="0"/>
                <a:ea typeface="Times New Roman" panose="02020603050405020304" pitchFamily="18" charset="0"/>
              </a:rPr>
              <a:t>c) che la prestazione sia stata resa in modo congruo e appropriato, secondo le modalità e la tempistica prevista dalla normativa vigente in materia.</a:t>
            </a:r>
          </a:p>
          <a:p>
            <a:pPr algn="just">
              <a:lnSpc>
                <a:spcPct val="115000"/>
              </a:lnSpc>
              <a:spcBef>
                <a:spcPts val="600"/>
              </a:spcBef>
              <a:spcAft>
                <a:spcPts val="600"/>
              </a:spcAft>
            </a:pPr>
            <a:r>
              <a:rPr lang="it-IT" sz="1800" b="1" dirty="0">
                <a:effectLst/>
                <a:latin typeface="Times New Roman" panose="02020603050405020304" pitchFamily="18" charset="0"/>
                <a:ea typeface="Times New Roman" panose="02020603050405020304" pitchFamily="18" charset="0"/>
              </a:rPr>
              <a:t>5.</a:t>
            </a:r>
            <a:r>
              <a:rPr lang="it-IT" sz="1800" dirty="0">
                <a:effectLst/>
                <a:latin typeface="Times New Roman" panose="02020603050405020304" pitchFamily="18" charset="0"/>
                <a:ea typeface="Times New Roman" panose="02020603050405020304" pitchFamily="18" charset="0"/>
              </a:rPr>
              <a:t> La ASL deve, inoltre, verificare che:</a:t>
            </a:r>
          </a:p>
          <a:p>
            <a:pPr algn="just">
              <a:lnSpc>
                <a:spcPct val="115000"/>
              </a:lnSpc>
              <a:spcBef>
                <a:spcPts val="600"/>
              </a:spcBef>
              <a:spcAft>
                <a:spcPts val="600"/>
              </a:spcAft>
            </a:pPr>
            <a:r>
              <a:rPr lang="it-IT" sz="1800" dirty="0">
                <a:effectLst/>
                <a:latin typeface="Times New Roman" panose="02020603050405020304" pitchFamily="18" charset="0"/>
                <a:ea typeface="Times New Roman" panose="02020603050405020304" pitchFamily="18" charset="0"/>
              </a:rPr>
              <a:t>d) gli importi unitari indicati in fattura per le prestazioni erogate siano conformi alle tariffe regionali e/o nazionali applicabili, come richiamate nel presente accordo/contratto;</a:t>
            </a:r>
          </a:p>
          <a:p>
            <a:pPr algn="just">
              <a:lnSpc>
                <a:spcPct val="115000"/>
              </a:lnSpc>
              <a:spcBef>
                <a:spcPts val="600"/>
              </a:spcBef>
              <a:spcAft>
                <a:spcPts val="600"/>
              </a:spcAft>
            </a:pPr>
            <a:r>
              <a:rPr lang="it-IT" sz="1800" dirty="0">
                <a:effectLst/>
                <a:latin typeface="Times New Roman" panose="02020603050405020304" pitchFamily="18" charset="0"/>
                <a:ea typeface="Times New Roman" panose="02020603050405020304" pitchFamily="18" charset="0"/>
              </a:rPr>
              <a:t>e) l’importo richiesto non superi il </a:t>
            </a:r>
            <a:r>
              <a:rPr lang="it-IT" sz="1800" i="1" dirty="0">
                <a:effectLst/>
                <a:latin typeface="Times New Roman" panose="02020603050405020304" pitchFamily="18" charset="0"/>
                <a:ea typeface="Times New Roman" panose="02020603050405020304" pitchFamily="18" charset="0"/>
              </a:rPr>
              <a:t>budget </a:t>
            </a:r>
            <a:r>
              <a:rPr lang="it-IT" sz="1800" dirty="0">
                <a:effectLst/>
                <a:latin typeface="Times New Roman" panose="02020603050405020304" pitchFamily="18" charset="0"/>
                <a:ea typeface="Times New Roman" panose="02020603050405020304" pitchFamily="18" charset="0"/>
              </a:rPr>
              <a:t>massimo complessivo di cui al presente accordo/contratto e per cui vi è copertura di spesa a carico del bilancio pubblico, come previsto al precedente articolo 7;</a:t>
            </a:r>
          </a:p>
          <a:p>
            <a:pPr algn="just">
              <a:lnSpc>
                <a:spcPct val="115000"/>
              </a:lnSpc>
              <a:spcBef>
                <a:spcPts val="600"/>
              </a:spcBef>
              <a:spcAft>
                <a:spcPts val="600"/>
              </a:spcAft>
            </a:pPr>
            <a:r>
              <a:rPr lang="it-IT" sz="1800" dirty="0">
                <a:effectLst/>
                <a:latin typeface="Times New Roman" panose="02020603050405020304" pitchFamily="18" charset="0"/>
                <a:ea typeface="Times New Roman" panose="02020603050405020304" pitchFamily="18" charset="0"/>
              </a:rPr>
              <a:t>f) la regolarità amministrativo-contabile delle fatture stesse in base alla normativa vigente;</a:t>
            </a:r>
          </a:p>
          <a:p>
            <a:pPr algn="just">
              <a:lnSpc>
                <a:spcPct val="115000"/>
              </a:lnSpc>
              <a:spcBef>
                <a:spcPts val="600"/>
              </a:spcBef>
              <a:spcAft>
                <a:spcPts val="600"/>
              </a:spcAft>
            </a:pPr>
            <a:r>
              <a:rPr lang="it-IT" sz="1800" dirty="0">
                <a:effectLst/>
                <a:latin typeface="Times New Roman" panose="02020603050405020304" pitchFamily="18" charset="0"/>
                <a:ea typeface="Times New Roman" panose="02020603050405020304" pitchFamily="18" charset="0"/>
              </a:rPr>
              <a:t>g) venga effettuato il controllo della posizione della struttura, secondo quanto disposto dal D.M. 24 ottobre 2007 e dall’art. 48-</a:t>
            </a:r>
            <a:r>
              <a:rPr lang="it-IT" sz="1800" i="1" dirty="0">
                <a:effectLst/>
                <a:latin typeface="Times New Roman" panose="02020603050405020304" pitchFamily="18" charset="0"/>
                <a:ea typeface="Times New Roman" panose="02020603050405020304" pitchFamily="18" charset="0"/>
              </a:rPr>
              <a:t>bis</a:t>
            </a:r>
            <a:r>
              <a:rPr lang="it-IT" sz="1800" dirty="0">
                <a:effectLst/>
                <a:latin typeface="Times New Roman" panose="02020603050405020304" pitchFamily="18" charset="0"/>
                <a:ea typeface="Times New Roman" panose="02020603050405020304" pitchFamily="18" charset="0"/>
              </a:rPr>
              <a:t> del DPR 602/73.</a:t>
            </a:r>
          </a:p>
          <a:p>
            <a:pPr algn="just">
              <a:lnSpc>
                <a:spcPct val="115000"/>
              </a:lnSpc>
              <a:spcBef>
                <a:spcPts val="600"/>
              </a:spcBef>
              <a:spcAft>
                <a:spcPts val="600"/>
              </a:spcAft>
            </a:pPr>
            <a:r>
              <a:rPr lang="it-IT" sz="1800" b="1" dirty="0">
                <a:effectLst/>
                <a:latin typeface="Times New Roman" panose="02020603050405020304" pitchFamily="18" charset="0"/>
                <a:ea typeface="Times New Roman" panose="02020603050405020304" pitchFamily="18" charset="0"/>
              </a:rPr>
              <a:t>6.</a:t>
            </a:r>
            <a:r>
              <a:rPr lang="it-IT" sz="1800" dirty="0">
                <a:effectLst/>
                <a:latin typeface="Times New Roman" panose="02020603050405020304" pitchFamily="18" charset="0"/>
                <a:ea typeface="Times New Roman" panose="02020603050405020304" pitchFamily="18" charset="0"/>
              </a:rPr>
              <a:t> All’esito del procedimento di controllo sulle prestazioni sanitarie ai sensi dell’art. 8 </a:t>
            </a:r>
            <a:r>
              <a:rPr lang="it-IT" sz="1800" i="1" dirty="0" err="1">
                <a:effectLst/>
                <a:latin typeface="Times New Roman" panose="02020603050405020304" pitchFamily="18" charset="0"/>
                <a:ea typeface="Times New Roman" panose="02020603050405020304" pitchFamily="18" charset="0"/>
              </a:rPr>
              <a:t>octies</a:t>
            </a:r>
            <a:r>
              <a:rPr lang="it-IT" sz="1800" dirty="0">
                <a:effectLst/>
                <a:latin typeface="Times New Roman" panose="02020603050405020304" pitchFamily="18" charset="0"/>
                <a:ea typeface="Times New Roman" panose="02020603050405020304" pitchFamily="18" charset="0"/>
              </a:rPr>
              <a:t> del D. Lgs. 502/1992 e </a:t>
            </a:r>
            <a:r>
              <a:rPr lang="it-IT" sz="1800" dirty="0" err="1">
                <a:effectLst/>
                <a:latin typeface="Times New Roman" panose="02020603050405020304" pitchFamily="18" charset="0"/>
                <a:ea typeface="Times New Roman" panose="02020603050405020304" pitchFamily="18" charset="0"/>
              </a:rPr>
              <a:t>s.m.i.</a:t>
            </a:r>
            <a:r>
              <a:rPr lang="it-IT" sz="1800" dirty="0">
                <a:effectLst/>
                <a:latin typeface="Times New Roman" panose="02020603050405020304" pitchFamily="18" charset="0"/>
                <a:ea typeface="Times New Roman" panose="02020603050405020304" pitchFamily="18" charset="0"/>
              </a:rPr>
              <a:t>, qualora, effettuate le verifiche, emerga un saldo negativo o un importo da recuperare, la Regione comunica i predetti valori con nota provvedimentale alla struttura e alla ASL di competenza. La ASL, relativamente agli importi derivanti dai valori concordati, dai valori non concordati e dalle sanzioni amministrative, procede secondo i tempi e con le modalità definite nel regolamento allegato al presente accordo/contratto e parte integrante dello stesso. </a:t>
            </a:r>
          </a:p>
          <a:p>
            <a:r>
              <a:rPr lang="it-IT" sz="1800" b="1" dirty="0">
                <a:effectLst/>
                <a:latin typeface="Times New Roman" panose="02020603050405020304" pitchFamily="18" charset="0"/>
                <a:ea typeface="Times New Roman" panose="02020603050405020304" pitchFamily="18" charset="0"/>
              </a:rPr>
              <a:t>7.</a:t>
            </a:r>
            <a:r>
              <a:rPr lang="it-IT" sz="1800" dirty="0">
                <a:effectLst/>
                <a:latin typeface="Times New Roman" panose="02020603050405020304" pitchFamily="18" charset="0"/>
                <a:ea typeface="Times New Roman" panose="02020603050405020304" pitchFamily="18" charset="0"/>
              </a:rPr>
              <a:t> E’ preciso dovere della struttura, in caso di discordanza sull’esito dei controlli, adoperarsi per consentire la conclusione del procedimento, evitando così dilazioni temporali; in caso contrario</a:t>
            </a:r>
            <a:endParaRPr lang="it-IT" dirty="0"/>
          </a:p>
        </p:txBody>
      </p:sp>
      <p:pic>
        <p:nvPicPr>
          <p:cNvPr id="4" name="Immagine 3"/>
          <p:cNvPicPr/>
          <p:nvPr/>
        </p:nvPicPr>
        <p:blipFill>
          <a:blip r:embed="rId2" cstate="print">
            <a:lum/>
            <a:alphaModFix/>
          </a:blip>
          <a:srcRect/>
          <a:stretch>
            <a:fillRect/>
          </a:stretch>
        </p:blipFill>
        <p:spPr>
          <a:xfrm>
            <a:off x="199621" y="229404"/>
            <a:ext cx="1617980" cy="542290"/>
          </a:xfrm>
          <a:prstGeom prst="rect">
            <a:avLst/>
          </a:prstGeom>
          <a:noFill/>
          <a:ln>
            <a:noFill/>
            <a:prstDash/>
          </a:ln>
        </p:spPr>
      </p:pic>
      <p:pic>
        <p:nvPicPr>
          <p:cNvPr id="5" name="Immagin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183091" y="229404"/>
            <a:ext cx="1660017" cy="456505"/>
          </a:xfrm>
          <a:prstGeom prst="rect">
            <a:avLst/>
          </a:prstGeom>
        </p:spPr>
      </p:pic>
    </p:spTree>
    <p:extLst>
      <p:ext uri="{BB962C8B-B14F-4D97-AF65-F5344CB8AC3E}">
        <p14:creationId xmlns:p14="http://schemas.microsoft.com/office/powerpoint/2010/main" val="11761945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640080"/>
            <a:ext cx="10683240" cy="748146"/>
          </a:xfrm>
        </p:spPr>
        <p:txBody>
          <a:bodyPr>
            <a:normAutofit/>
          </a:bodyPr>
          <a:lstStyle/>
          <a:p>
            <a:pPr lvl="0" algn="ctr">
              <a:spcBef>
                <a:spcPts val="1000"/>
              </a:spcBef>
            </a:pPr>
            <a:r>
              <a:rPr lang="it-IT" dirty="0"/>
              <a:t>I 3 MODELLI	</a:t>
            </a:r>
          </a:p>
        </p:txBody>
      </p:sp>
      <p:sp>
        <p:nvSpPr>
          <p:cNvPr id="3" name="Segnaposto contenuto 2"/>
          <p:cNvSpPr>
            <a:spLocks noGrp="1"/>
          </p:cNvSpPr>
          <p:nvPr>
            <p:ph idx="1"/>
          </p:nvPr>
        </p:nvSpPr>
        <p:spPr/>
        <p:txBody>
          <a:bodyPr>
            <a:normAutofit fontScale="77500" lnSpcReduction="20000"/>
          </a:bodyPr>
          <a:lstStyle/>
          <a:p>
            <a:pPr>
              <a:buNone/>
            </a:pPr>
            <a:r>
              <a:rPr lang="it-IT" b="1" dirty="0"/>
              <a:t>	</a:t>
            </a:r>
          </a:p>
          <a:p>
            <a:pPr lvl="0" algn="just">
              <a:buNone/>
            </a:pPr>
            <a:r>
              <a:rPr lang="it-IT" dirty="0"/>
              <a:t>	1) ASL terzo pagante: le ASL remunerano ex post i produttori in ragione delle prestazioni rese per effetto delle scelte individualmente operate dai pazienti per cui si dice che il denaro segue i pazienti;</a:t>
            </a:r>
          </a:p>
          <a:p>
            <a:pPr lvl="0" algn="just">
              <a:buNone/>
            </a:pPr>
            <a:r>
              <a:rPr lang="it-IT" dirty="0"/>
              <a:t>	2) ASL Sponsor: descrive il funzionamento di quei SSR in cui compito delle ASL è definire accordi  e stipulare contratti con alcuni dei produttori presenti nel proprio ambito di riferimento, selezionati in base a valutazioni comparative dei costi e della qualità delle prestazioni offerte;</a:t>
            </a:r>
          </a:p>
          <a:p>
            <a:pPr lvl="0" algn="just">
              <a:buNone/>
            </a:pPr>
            <a:r>
              <a:rPr lang="it-IT" dirty="0"/>
              <a:t>	3) ASL Programmatore: caratterizzato da piani preventivi di attività, elaborati congiuntamente tra produttori e finanziatori, tenendo conto anche della capacità di produzione diretta delle ASL, valorizzati globalmente in base alle tariffe regionali.</a:t>
            </a:r>
          </a:p>
          <a:p>
            <a:pPr algn="just"/>
            <a:r>
              <a:rPr lang="it-IT" dirty="0"/>
              <a:t>In ciascuno di questi modelli ha assunto un ruolo cruciale l’uso del sistema di remunerazione che ha costituito la vera novità delle politiche sanitarie degli anni Novanta.</a:t>
            </a:r>
          </a:p>
          <a:p>
            <a:pPr>
              <a:buNone/>
            </a:pPr>
            <a:endParaRPr lang="it-IT" dirty="0"/>
          </a:p>
        </p:txBody>
      </p:sp>
      <p:pic>
        <p:nvPicPr>
          <p:cNvPr id="4" name="Immagine 3"/>
          <p:cNvPicPr/>
          <p:nvPr/>
        </p:nvPicPr>
        <p:blipFill>
          <a:blip r:embed="rId2" cstate="print">
            <a:lum/>
            <a:alphaModFix/>
          </a:blip>
          <a:srcRect/>
          <a:stretch>
            <a:fillRect/>
          </a:stretch>
        </p:blipFill>
        <p:spPr>
          <a:xfrm>
            <a:off x="199621" y="229404"/>
            <a:ext cx="1617980" cy="542290"/>
          </a:xfrm>
          <a:prstGeom prst="rect">
            <a:avLst/>
          </a:prstGeom>
          <a:noFill/>
          <a:ln>
            <a:noFill/>
            <a:prstDash/>
          </a:ln>
        </p:spPr>
      </p:pic>
      <p:pic>
        <p:nvPicPr>
          <p:cNvPr id="5" name="Immagin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183091" y="229404"/>
            <a:ext cx="1660017" cy="456505"/>
          </a:xfrm>
          <a:prstGeom prst="rect">
            <a:avLst/>
          </a:prstGeom>
        </p:spPr>
      </p:pic>
    </p:spTree>
    <p:extLst>
      <p:ext uri="{BB962C8B-B14F-4D97-AF65-F5344CB8AC3E}">
        <p14:creationId xmlns:p14="http://schemas.microsoft.com/office/powerpoint/2010/main" val="21794165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640079"/>
            <a:ext cx="10683240" cy="1297363"/>
          </a:xfrm>
        </p:spPr>
        <p:txBody>
          <a:bodyPr>
            <a:normAutofit fontScale="90000"/>
          </a:bodyPr>
          <a:lstStyle/>
          <a:p>
            <a:pPr lvl="0" algn="ctr">
              <a:spcBef>
                <a:spcPts val="1000"/>
              </a:spcBef>
            </a:pPr>
            <a:r>
              <a:rPr lang="it-IT" b="1" dirty="0"/>
              <a:t>CRITERI DI RIFERIMENTO PER CONTRATTI IN EPOCA COVID	</a:t>
            </a:r>
          </a:p>
        </p:txBody>
      </p:sp>
      <p:sp>
        <p:nvSpPr>
          <p:cNvPr id="3" name="Segnaposto contenuto 2"/>
          <p:cNvSpPr>
            <a:spLocks noGrp="1"/>
          </p:cNvSpPr>
          <p:nvPr>
            <p:ph idx="1"/>
          </p:nvPr>
        </p:nvSpPr>
        <p:spPr/>
        <p:txBody>
          <a:bodyPr>
            <a:normAutofit fontScale="55000" lnSpcReduction="20000"/>
          </a:bodyPr>
          <a:lstStyle/>
          <a:p>
            <a:pPr>
              <a:buNone/>
            </a:pPr>
            <a:r>
              <a:rPr lang="it-IT" b="1" dirty="0"/>
              <a:t>	</a:t>
            </a:r>
          </a:p>
          <a:p>
            <a:pPr lvl="0" algn="just">
              <a:buNone/>
            </a:pPr>
            <a:r>
              <a:rPr lang="it-IT" dirty="0"/>
              <a:t>	1) fatturazione al 90% per tutti i setting assistenziali, nel primo mese di emergenza pandemica e scelta tra fatturazione delle reali prestazioni e fatturazione in acconto per i mesi successivi fino al 31.03.2022, a seconda delle condizioni di erogazione. In particolare:</a:t>
            </a:r>
          </a:p>
          <a:p>
            <a:pPr algn="just">
              <a:buNone/>
            </a:pPr>
            <a:r>
              <a:rPr lang="it-IT" sz="2700" dirty="0"/>
              <a:t> - fatturazione in acconto COVID, nella misura del 90% di 1/12 del budget provvisorio/definitivo 2021;</a:t>
            </a:r>
          </a:p>
          <a:p>
            <a:pPr algn="just">
              <a:buNone/>
            </a:pPr>
            <a:r>
              <a:rPr lang="it-IT" sz="2700" dirty="0"/>
              <a:t> - fatturazione entro un valore massimo del 95% di 1/12 del budget provvisorio/definitivo 2021 per le prestazioni effettivamente erogate di valore superiore al 95%;</a:t>
            </a:r>
          </a:p>
          <a:p>
            <a:pPr algn="just">
              <a:buNone/>
            </a:pPr>
            <a:r>
              <a:rPr lang="it-IT" sz="2700" dirty="0"/>
              <a:t> - fatturazione delle prestazioni effettivamente erogate, qualora di valore inferiore all’acconto del 95% di cui sopra.</a:t>
            </a:r>
          </a:p>
          <a:p>
            <a:pPr algn="just">
              <a:buNone/>
            </a:pPr>
            <a:r>
              <a:rPr lang="it-IT" sz="2700" dirty="0"/>
              <a:t>A seconda delle opzioni adottate di mese in mese dalle singole strutture, è stato possibile emettere ordinativi e monitorare i tetti di spesa entro il valore provvisorio del finanziamento definito da Regione Lazio, garantendo la pronta liquidazione (acconto COVID) o la liquidazione in acconto (95%), con successiva definizione della produzione complessiva e calcolo del relativo conguaglio (emissione nota di credito o fattura a saldo)</a:t>
            </a:r>
            <a:r>
              <a:rPr lang="it-IT" dirty="0"/>
              <a:t>;</a:t>
            </a:r>
          </a:p>
          <a:p>
            <a:pPr lvl="0" algn="just">
              <a:buNone/>
            </a:pPr>
            <a:r>
              <a:rPr lang="it-IT" dirty="0"/>
              <a:t>	2) garanzia della </a:t>
            </a:r>
            <a:r>
              <a:rPr lang="it-IT" dirty="0" err="1"/>
              <a:t>teleriabilitazione</a:t>
            </a:r>
            <a:r>
              <a:rPr lang="it-IT" dirty="0"/>
              <a:t> per le attività ambulatoriali;</a:t>
            </a:r>
          </a:p>
          <a:p>
            <a:pPr lvl="0" algn="just">
              <a:buNone/>
            </a:pPr>
            <a:r>
              <a:rPr lang="it-IT" dirty="0"/>
              <a:t>	3) verifica delle prestazioni effettivamente erogate;</a:t>
            </a:r>
          </a:p>
          <a:p>
            <a:pPr lvl="0" algn="just">
              <a:buNone/>
            </a:pPr>
            <a:r>
              <a:rPr lang="it-IT" dirty="0"/>
              <a:t>	4) sospensione delle attività termali;</a:t>
            </a:r>
          </a:p>
          <a:p>
            <a:pPr lvl="0" algn="just">
              <a:buNone/>
            </a:pPr>
            <a:r>
              <a:rPr lang="it-IT" dirty="0"/>
              <a:t>	N. B. Verifica del rispetto delle misure di contenimento della diffusione del virus e specifica modalità di contrattualizzazione ex DGR Lazio n. 689/2020.</a:t>
            </a:r>
          </a:p>
          <a:p>
            <a:pPr>
              <a:buNone/>
            </a:pPr>
            <a:endParaRPr lang="it-IT" dirty="0"/>
          </a:p>
        </p:txBody>
      </p:sp>
      <p:pic>
        <p:nvPicPr>
          <p:cNvPr id="4" name="Immagine 3"/>
          <p:cNvPicPr/>
          <p:nvPr/>
        </p:nvPicPr>
        <p:blipFill>
          <a:blip r:embed="rId2" cstate="print">
            <a:lum/>
            <a:alphaModFix/>
          </a:blip>
          <a:srcRect/>
          <a:stretch>
            <a:fillRect/>
          </a:stretch>
        </p:blipFill>
        <p:spPr>
          <a:xfrm>
            <a:off x="199621" y="229404"/>
            <a:ext cx="1617980" cy="542290"/>
          </a:xfrm>
          <a:prstGeom prst="rect">
            <a:avLst/>
          </a:prstGeom>
          <a:noFill/>
          <a:ln>
            <a:noFill/>
            <a:prstDash/>
          </a:ln>
        </p:spPr>
      </p:pic>
      <p:pic>
        <p:nvPicPr>
          <p:cNvPr id="5" name="Immagin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183091" y="229404"/>
            <a:ext cx="1660017" cy="456505"/>
          </a:xfrm>
          <a:prstGeom prst="rect">
            <a:avLst/>
          </a:prstGeom>
        </p:spPr>
      </p:pic>
    </p:spTree>
    <p:extLst>
      <p:ext uri="{BB962C8B-B14F-4D97-AF65-F5344CB8AC3E}">
        <p14:creationId xmlns:p14="http://schemas.microsoft.com/office/powerpoint/2010/main" val="21794165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640080"/>
            <a:ext cx="10683240" cy="1007566"/>
          </a:xfrm>
        </p:spPr>
        <p:txBody>
          <a:bodyPr>
            <a:normAutofit fontScale="90000"/>
          </a:bodyPr>
          <a:lstStyle/>
          <a:p>
            <a:pPr algn="ctr">
              <a:spcBef>
                <a:spcPts val="1000"/>
              </a:spcBef>
            </a:pPr>
            <a:r>
              <a:rPr lang="it-IT" sz="1800" dirty="0"/>
              <a:t/>
            </a:r>
            <a:br>
              <a:rPr lang="it-IT" sz="1800" dirty="0"/>
            </a:br>
            <a:r>
              <a:rPr lang="it-IT" sz="1800" dirty="0"/>
              <a:t/>
            </a:r>
            <a:br>
              <a:rPr lang="it-IT" sz="1800" dirty="0"/>
            </a:br>
            <a:r>
              <a:rPr lang="it-IT" sz="2000" b="1" dirty="0"/>
              <a:t>DGR LAZIO N. 642 DEL 26.07.2022 “Definizione dei livelli massimi di finanziamento e dei criteri di remunerazione per le prestazioni di assistenza sanitaria e sociosanitaria erogate da strutture private accreditate: triennio 2022 – 2024”</a:t>
            </a:r>
            <a:r>
              <a:rPr lang="it-IT" sz="1800" b="1" dirty="0"/>
              <a:t/>
            </a:r>
            <a:br>
              <a:rPr lang="it-IT" sz="1800" b="1" dirty="0"/>
            </a:br>
            <a:r>
              <a:rPr lang="it-IT" dirty="0"/>
              <a:t> 	</a:t>
            </a:r>
          </a:p>
        </p:txBody>
      </p:sp>
      <p:sp>
        <p:nvSpPr>
          <p:cNvPr id="3" name="Segnaposto contenuto 2"/>
          <p:cNvSpPr>
            <a:spLocks noGrp="1"/>
          </p:cNvSpPr>
          <p:nvPr>
            <p:ph idx="1"/>
          </p:nvPr>
        </p:nvSpPr>
        <p:spPr/>
        <p:txBody>
          <a:bodyPr>
            <a:normAutofit fontScale="62500" lnSpcReduction="20000"/>
          </a:bodyPr>
          <a:lstStyle/>
          <a:p>
            <a:r>
              <a:rPr lang="it-IT" dirty="0"/>
              <a:t>che il livello massimo di finanziamento per </a:t>
            </a:r>
            <a:r>
              <a:rPr lang="it-IT" b="1" dirty="0"/>
              <a:t>l’assistenza territoriale (</a:t>
            </a:r>
            <a:r>
              <a:rPr lang="it-IT" b="1" dirty="0" err="1"/>
              <a:t>Rsa</a:t>
            </a:r>
            <a:r>
              <a:rPr lang="it-IT" b="1" dirty="0"/>
              <a:t>, </a:t>
            </a:r>
            <a:r>
              <a:rPr lang="it-IT" b="1" dirty="0" err="1"/>
              <a:t>Adi</a:t>
            </a:r>
            <a:r>
              <a:rPr lang="it-IT" b="1" dirty="0"/>
              <a:t>, </a:t>
            </a:r>
            <a:r>
              <a:rPr lang="it-IT" b="1" dirty="0" err="1"/>
              <a:t>Hospice</a:t>
            </a:r>
            <a:r>
              <a:rPr lang="it-IT" b="1" dirty="0"/>
              <a:t>, Psichiatria e Riabilitazione territoriale) per l’anno 2023 per la ASL di Rieti è pari a € 785.159.000,00 e per l’anno 2024 è pari a € 808.714.000,00;</a:t>
            </a:r>
          </a:p>
          <a:p>
            <a:r>
              <a:rPr lang="it-IT" dirty="0"/>
              <a:t>che il livello massimo di finanziamento per l’assistenza territoriale per gli anni 2023 e 2024 comprende, tra l’altro:</a:t>
            </a:r>
          </a:p>
          <a:p>
            <a:r>
              <a:rPr lang="it-IT" dirty="0"/>
              <a:t>a. il potenziamento dell’offerta sanitaria ed il riequilibrio sul territorio regionale;</a:t>
            </a:r>
          </a:p>
          <a:p>
            <a:r>
              <a:rPr lang="it-IT" dirty="0"/>
              <a:t>b. il finanziamento dovuto a percorsi di riorganizzazione o rimodulazione delle strutture private accreditate;</a:t>
            </a:r>
          </a:p>
          <a:p>
            <a:r>
              <a:rPr lang="it-IT" dirty="0"/>
              <a:t>c. le risorse necessarie per l’eventuale assegnazione e/o modifica del livello massimo di finanziamento nel caso di pronunce favorevoli a determinate strutture, all’esito di contenziosi;</a:t>
            </a:r>
          </a:p>
          <a:p>
            <a:r>
              <a:rPr lang="it-IT" dirty="0"/>
              <a:t>d. il finanziamento per l’ampliamento del numero di posti/trattamenti delle strutture private accreditate o per le strutture per le quali è stato rilasciato il titolo di accreditamento </a:t>
            </a:r>
            <a:r>
              <a:rPr lang="it-IT" i="1" dirty="0"/>
              <a:t>ex novo;</a:t>
            </a:r>
          </a:p>
          <a:p>
            <a:r>
              <a:rPr lang="it-IT" dirty="0"/>
              <a:t>che i livelli massimi di finanziamento per gli anni 2023 – 2024 saranno fissati tenendo conto di quelli assegnati per l’anno 2022, riproporzionati ove necessario su base annua, per le strutture private accreditate che erogano a carico del Servizio Sanitario Regionale assistenza ospedaliera, specialistica ambulatoriale e territoriale, con salvezza di rideterminazioni specifiche ovvero derivanti dalla necessità di garantire l’equilibrio economico del SSR;</a:t>
            </a:r>
          </a:p>
        </p:txBody>
      </p:sp>
      <p:pic>
        <p:nvPicPr>
          <p:cNvPr id="4" name="Immagine 3"/>
          <p:cNvPicPr/>
          <p:nvPr/>
        </p:nvPicPr>
        <p:blipFill>
          <a:blip r:embed="rId2" cstate="print">
            <a:lum/>
            <a:alphaModFix/>
          </a:blip>
          <a:srcRect/>
          <a:stretch>
            <a:fillRect/>
          </a:stretch>
        </p:blipFill>
        <p:spPr>
          <a:xfrm>
            <a:off x="199621" y="229404"/>
            <a:ext cx="1617980" cy="542290"/>
          </a:xfrm>
          <a:prstGeom prst="rect">
            <a:avLst/>
          </a:prstGeom>
          <a:noFill/>
          <a:ln>
            <a:noFill/>
            <a:prstDash/>
          </a:ln>
        </p:spPr>
      </p:pic>
      <p:pic>
        <p:nvPicPr>
          <p:cNvPr id="5" name="Immagin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183091" y="229404"/>
            <a:ext cx="1660017" cy="456505"/>
          </a:xfrm>
          <a:prstGeom prst="rect">
            <a:avLst/>
          </a:prstGeom>
        </p:spPr>
      </p:pic>
    </p:spTree>
    <p:extLst>
      <p:ext uri="{BB962C8B-B14F-4D97-AF65-F5344CB8AC3E}">
        <p14:creationId xmlns:p14="http://schemas.microsoft.com/office/powerpoint/2010/main" val="21794165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640079"/>
            <a:ext cx="10683240" cy="1162841"/>
          </a:xfrm>
        </p:spPr>
        <p:txBody>
          <a:bodyPr>
            <a:normAutofit/>
          </a:bodyPr>
          <a:lstStyle/>
          <a:p>
            <a:pPr lvl="0" algn="ctr">
              <a:spcBef>
                <a:spcPts val="1000"/>
              </a:spcBef>
            </a:pPr>
            <a:r>
              <a:rPr lang="it-IT" sz="1800" b="1" dirty="0"/>
              <a:t>DGR LAZIO N. 642 DEL 26.07.2022 “Definizione dei livelli massimi di finanziamento e dei criteri di remunerazione per le prestazioni di assistenza sanitaria e sociosanitaria erogate da strutture private accreditate: triennio 2022 – 2024”</a:t>
            </a:r>
            <a:endParaRPr lang="it-IT" sz="1800" dirty="0"/>
          </a:p>
        </p:txBody>
      </p:sp>
      <p:sp>
        <p:nvSpPr>
          <p:cNvPr id="3" name="Segnaposto contenuto 2"/>
          <p:cNvSpPr>
            <a:spLocks noGrp="1"/>
          </p:cNvSpPr>
          <p:nvPr>
            <p:ph idx="1"/>
          </p:nvPr>
        </p:nvSpPr>
        <p:spPr/>
        <p:txBody>
          <a:bodyPr>
            <a:normAutofit fontScale="55000" lnSpcReduction="20000"/>
          </a:bodyPr>
          <a:lstStyle/>
          <a:p>
            <a:pPr>
              <a:buNone/>
            </a:pPr>
            <a:r>
              <a:rPr lang="it-IT" b="1" dirty="0"/>
              <a:t>	</a:t>
            </a:r>
          </a:p>
          <a:p>
            <a:r>
              <a:rPr lang="it-IT" dirty="0"/>
              <a:t>che il livello massimo di finanziamento per </a:t>
            </a:r>
            <a:r>
              <a:rPr lang="it-IT" b="1" dirty="0"/>
              <a:t>l’assistenza specialistica per l’anno 2023 è pari </a:t>
            </a:r>
            <a:r>
              <a:rPr lang="it-IT" dirty="0"/>
              <a:t>a </a:t>
            </a:r>
            <a:r>
              <a:rPr lang="it-IT" b="1" dirty="0"/>
              <a:t>€ 521.711.000 e per l’anno 2024 è pari a € 531.053,00;</a:t>
            </a:r>
          </a:p>
          <a:p>
            <a:r>
              <a:rPr lang="it-IT" b="1" dirty="0"/>
              <a:t>che il livello massimo di finanziamento per l’assistenza specialistica per gli anni 2023 e 2024 </a:t>
            </a:r>
            <a:r>
              <a:rPr lang="it-IT" dirty="0"/>
              <a:t>ricomprende, tra l’altro:</a:t>
            </a:r>
          </a:p>
          <a:p>
            <a:r>
              <a:rPr lang="it-IT" dirty="0"/>
              <a:t>a. il finanziamento per le prestazioni di dialisi e radioterapia;</a:t>
            </a:r>
          </a:p>
          <a:p>
            <a:r>
              <a:rPr lang="it-IT" dirty="0"/>
              <a:t>b. il finanziamento per le prestazioni di assistenza specialistica e di diagnostica erogate nei pronto soccorso regionali per accessi non seguiti da ricovero;</a:t>
            </a:r>
          </a:p>
          <a:p>
            <a:r>
              <a:rPr lang="it-IT" dirty="0"/>
              <a:t>c. il finanziamento per le strutture già accreditate per le quali è stato rilasciato il titolo di accreditamento di ulteriori branche o per le strutture per le quali è stato rilasciato il titolo</a:t>
            </a:r>
          </a:p>
          <a:p>
            <a:r>
              <a:rPr lang="it-IT" dirty="0"/>
              <a:t>di accreditamento </a:t>
            </a:r>
            <a:r>
              <a:rPr lang="it-IT" i="1" dirty="0"/>
              <a:t>ex novo, volto anche al potenziamento dell’offerta delle c.d. </a:t>
            </a:r>
            <a:r>
              <a:rPr lang="it-IT" dirty="0"/>
              <a:t>“prestazioni critiche”;</a:t>
            </a:r>
          </a:p>
          <a:p>
            <a:r>
              <a:rPr lang="it-IT" dirty="0"/>
              <a:t>d. le risorse necessarie per l’eventuale assegnazione e/o modifica del livello massimo di finanziamento nel caso di pronunce favorevoli a determinate strutture, all’esito di contenziosi;</a:t>
            </a:r>
          </a:p>
          <a:p>
            <a:r>
              <a:rPr lang="it-IT" dirty="0"/>
              <a:t>e. il finanziamento per la riconduzione nell’alveo di quanto disposto dal </a:t>
            </a:r>
            <a:r>
              <a:rPr lang="it-IT" dirty="0" err="1"/>
              <a:t>D.Lgs.</a:t>
            </a:r>
            <a:r>
              <a:rPr lang="it-IT" dirty="0"/>
              <a:t> n. 502/1992 e </a:t>
            </a:r>
            <a:r>
              <a:rPr lang="it-IT" dirty="0" err="1"/>
              <a:t>s.m.i.</a:t>
            </a:r>
            <a:r>
              <a:rPr lang="it-IT" dirty="0"/>
              <a:t> degli eventuali rapporti c.d. “</a:t>
            </a:r>
            <a:r>
              <a:rPr lang="it-IT" i="1" dirty="0"/>
              <a:t>extra </a:t>
            </a:r>
            <a:r>
              <a:rPr lang="it-IT" i="1" dirty="0" err="1"/>
              <a:t>ordinem</a:t>
            </a:r>
            <a:r>
              <a:rPr lang="it-IT" i="1" dirty="0"/>
              <a:t>”;</a:t>
            </a:r>
          </a:p>
          <a:p>
            <a:r>
              <a:rPr lang="it-IT" dirty="0"/>
              <a:t>f. il finanziamento per l’eventuale potenziamento e copertura delle prestazioni sanitarie necessarie alla popolazione, anche al fine di ridurre le liste d’attesa e la mobilità passiva;</a:t>
            </a:r>
          </a:p>
        </p:txBody>
      </p:sp>
      <p:pic>
        <p:nvPicPr>
          <p:cNvPr id="4" name="Immagine 3"/>
          <p:cNvPicPr/>
          <p:nvPr/>
        </p:nvPicPr>
        <p:blipFill>
          <a:blip r:embed="rId2" cstate="print">
            <a:lum/>
            <a:alphaModFix/>
          </a:blip>
          <a:srcRect/>
          <a:stretch>
            <a:fillRect/>
          </a:stretch>
        </p:blipFill>
        <p:spPr>
          <a:xfrm>
            <a:off x="199621" y="229404"/>
            <a:ext cx="1617980" cy="542290"/>
          </a:xfrm>
          <a:prstGeom prst="rect">
            <a:avLst/>
          </a:prstGeom>
          <a:noFill/>
          <a:ln>
            <a:noFill/>
            <a:prstDash/>
          </a:ln>
        </p:spPr>
      </p:pic>
      <p:pic>
        <p:nvPicPr>
          <p:cNvPr id="5" name="Immagin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183091" y="229404"/>
            <a:ext cx="1660017" cy="456505"/>
          </a:xfrm>
          <a:prstGeom prst="rect">
            <a:avLst/>
          </a:prstGeom>
        </p:spPr>
      </p:pic>
    </p:spTree>
    <p:extLst>
      <p:ext uri="{BB962C8B-B14F-4D97-AF65-F5344CB8AC3E}">
        <p14:creationId xmlns:p14="http://schemas.microsoft.com/office/powerpoint/2010/main" val="21794165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93630" y="640079"/>
            <a:ext cx="10727810" cy="964433"/>
          </a:xfrm>
        </p:spPr>
        <p:txBody>
          <a:bodyPr>
            <a:normAutofit fontScale="90000"/>
          </a:bodyPr>
          <a:lstStyle/>
          <a:p>
            <a:pPr lvl="0" algn="ctr">
              <a:spcBef>
                <a:spcPts val="1000"/>
              </a:spcBef>
            </a:pPr>
            <a:r>
              <a:rPr lang="it-IT" dirty="0"/>
              <a:t>IL FINANZIAMENTO DELLE STRUTTURE SOCIOSANITARIE	</a:t>
            </a:r>
          </a:p>
        </p:txBody>
      </p:sp>
      <p:sp>
        <p:nvSpPr>
          <p:cNvPr id="3" name="Segnaposto contenuto 2"/>
          <p:cNvSpPr>
            <a:spLocks noGrp="1"/>
          </p:cNvSpPr>
          <p:nvPr>
            <p:ph idx="1"/>
          </p:nvPr>
        </p:nvSpPr>
        <p:spPr>
          <a:xfrm>
            <a:off x="838200" y="1825625"/>
            <a:ext cx="10515600" cy="4557068"/>
          </a:xfrm>
        </p:spPr>
        <p:txBody>
          <a:bodyPr>
            <a:normAutofit/>
          </a:bodyPr>
          <a:lstStyle/>
          <a:p>
            <a:endParaRPr lang="it-IT" dirty="0"/>
          </a:p>
          <a:p>
            <a:pPr algn="ctr">
              <a:buNone/>
            </a:pPr>
            <a:r>
              <a:rPr lang="it-IT" dirty="0">
                <a:solidFill>
                  <a:srgbClr val="FF0000"/>
                </a:solidFill>
              </a:rPr>
              <a:t>IL SISTEMA DELLE 3 “A”</a:t>
            </a:r>
          </a:p>
          <a:p>
            <a:pPr algn="ctr">
              <a:buNone/>
            </a:pPr>
            <a:r>
              <a:rPr lang="it-IT" dirty="0"/>
              <a:t>ART. 8 TER “Autorizzazione alla realizzazione e all’esercizio di attività sanitarie e sociosanitarie”</a:t>
            </a:r>
          </a:p>
          <a:p>
            <a:pPr algn="ctr">
              <a:buNone/>
            </a:pPr>
            <a:r>
              <a:rPr lang="it-IT" dirty="0"/>
              <a:t>ART. 8 QUATER “Accreditamento istituzionale”</a:t>
            </a:r>
          </a:p>
          <a:p>
            <a:pPr algn="ctr">
              <a:buNone/>
            </a:pPr>
            <a:r>
              <a:rPr lang="it-IT" dirty="0"/>
              <a:t>ART. 8 QUINQUIES “Accordi contrattuali”</a:t>
            </a:r>
          </a:p>
          <a:p>
            <a:pPr algn="ctr">
              <a:buNone/>
            </a:pPr>
            <a:endParaRPr lang="it-IT" dirty="0"/>
          </a:p>
          <a:p>
            <a:pPr algn="ctr">
              <a:buNone/>
            </a:pPr>
            <a:r>
              <a:rPr lang="it-IT" dirty="0"/>
              <a:t>D. LGS. 502 del 30.12.1992 “Riordino della disciplina in materia sanitaria, a norma dell'articolo 1 della legge 23 ottobre 1992, n. 421”</a:t>
            </a:r>
          </a:p>
          <a:p>
            <a:pPr algn="ctr">
              <a:buNone/>
            </a:pPr>
            <a:endParaRPr lang="it-IT" dirty="0"/>
          </a:p>
        </p:txBody>
      </p:sp>
      <p:pic>
        <p:nvPicPr>
          <p:cNvPr id="4" name="Immagine 3"/>
          <p:cNvPicPr/>
          <p:nvPr/>
        </p:nvPicPr>
        <p:blipFill>
          <a:blip r:embed="rId2" cstate="print">
            <a:lum/>
            <a:alphaModFix/>
          </a:blip>
          <a:srcRect/>
          <a:stretch>
            <a:fillRect/>
          </a:stretch>
        </p:blipFill>
        <p:spPr>
          <a:xfrm>
            <a:off x="199621" y="229404"/>
            <a:ext cx="1617980" cy="542290"/>
          </a:xfrm>
          <a:prstGeom prst="rect">
            <a:avLst/>
          </a:prstGeom>
          <a:noFill/>
          <a:ln>
            <a:noFill/>
            <a:prstDash/>
          </a:ln>
        </p:spPr>
      </p:pic>
      <p:pic>
        <p:nvPicPr>
          <p:cNvPr id="5" name="Immagin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183091" y="229404"/>
            <a:ext cx="1660017" cy="456505"/>
          </a:xfrm>
          <a:prstGeom prst="rect">
            <a:avLst/>
          </a:prstGeom>
        </p:spPr>
      </p:pic>
      <p:sp>
        <p:nvSpPr>
          <p:cNvPr id="9" name="CasellaDiTesto 8"/>
          <p:cNvSpPr txBox="1"/>
          <p:nvPr/>
        </p:nvSpPr>
        <p:spPr>
          <a:xfrm>
            <a:off x="8845867" y="6020554"/>
            <a:ext cx="2571307" cy="261610"/>
          </a:xfrm>
          <a:prstGeom prst="rect">
            <a:avLst/>
          </a:prstGeom>
          <a:noFill/>
        </p:spPr>
        <p:txBody>
          <a:bodyPr wrap="square" rtlCol="0">
            <a:spAutoFit/>
          </a:bodyPr>
          <a:lstStyle/>
          <a:p>
            <a:r>
              <a:rPr lang="it-IT" sz="1100" dirty="0">
                <a:solidFill>
                  <a:srgbClr val="C00000"/>
                </a:solidFill>
              </a:rPr>
              <a:t>Relatore: Raffaella Frattali</a:t>
            </a:r>
          </a:p>
        </p:txBody>
      </p:sp>
    </p:spTree>
    <p:extLst>
      <p:ext uri="{BB962C8B-B14F-4D97-AF65-F5344CB8AC3E}">
        <p14:creationId xmlns:p14="http://schemas.microsoft.com/office/powerpoint/2010/main" val="21794165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93630" y="640079"/>
            <a:ext cx="10727810" cy="964433"/>
          </a:xfrm>
        </p:spPr>
        <p:txBody>
          <a:bodyPr>
            <a:normAutofit fontScale="90000"/>
          </a:bodyPr>
          <a:lstStyle/>
          <a:p>
            <a:pPr lvl="0" algn="ctr">
              <a:spcBef>
                <a:spcPts val="1000"/>
              </a:spcBef>
            </a:pPr>
            <a:r>
              <a:rPr lang="it-IT" dirty="0"/>
              <a:t/>
            </a:r>
            <a:br>
              <a:rPr lang="it-IT" dirty="0"/>
            </a:br>
            <a:r>
              <a:rPr lang="it-IT" dirty="0"/>
              <a:t>GLI EROGATORI PRIVATI ACCREDITATI NELLA ASL </a:t>
            </a:r>
            <a:r>
              <a:rPr lang="it-IT" dirty="0" err="1"/>
              <a:t>DI</a:t>
            </a:r>
            <a:r>
              <a:rPr lang="it-IT" dirty="0"/>
              <a:t> RIETI</a:t>
            </a:r>
          </a:p>
        </p:txBody>
      </p:sp>
      <p:sp>
        <p:nvSpPr>
          <p:cNvPr id="3" name="Segnaposto contenuto 2"/>
          <p:cNvSpPr>
            <a:spLocks noGrp="1"/>
          </p:cNvSpPr>
          <p:nvPr>
            <p:ph idx="1"/>
          </p:nvPr>
        </p:nvSpPr>
        <p:spPr>
          <a:xfrm>
            <a:off x="838200" y="1825625"/>
            <a:ext cx="10515600" cy="4557068"/>
          </a:xfrm>
        </p:spPr>
        <p:txBody>
          <a:bodyPr>
            <a:normAutofit fontScale="70000" lnSpcReduction="20000"/>
          </a:bodyPr>
          <a:lstStyle/>
          <a:p>
            <a:endParaRPr lang="it-IT" dirty="0"/>
          </a:p>
          <a:p>
            <a:pPr algn="ctr">
              <a:buNone/>
            </a:pPr>
            <a:r>
              <a:rPr lang="it-IT" dirty="0">
                <a:solidFill>
                  <a:srgbClr val="FF0000"/>
                </a:solidFill>
              </a:rPr>
              <a:t>21 EROGATORI </a:t>
            </a:r>
            <a:r>
              <a:rPr lang="it-IT" dirty="0" err="1">
                <a:solidFill>
                  <a:srgbClr val="FF0000"/>
                </a:solidFill>
              </a:rPr>
              <a:t>DI</a:t>
            </a:r>
            <a:r>
              <a:rPr lang="it-IT" dirty="0">
                <a:solidFill>
                  <a:srgbClr val="FF0000"/>
                </a:solidFill>
              </a:rPr>
              <a:t> PRESTAZIONI SOCIO-SANITARIE, dislocati sul territorio:</a:t>
            </a:r>
          </a:p>
          <a:p>
            <a:pPr algn="just"/>
            <a:r>
              <a:rPr lang="it-IT" dirty="0"/>
              <a:t>8 di Assistenza Specialistica Ambulatoriale (6 laboratori analisi+2 di altra specialistica) (art. 15);</a:t>
            </a:r>
          </a:p>
          <a:p>
            <a:pPr algn="just"/>
            <a:r>
              <a:rPr lang="it-IT" dirty="0"/>
              <a:t>5 </a:t>
            </a:r>
            <a:r>
              <a:rPr lang="it-IT" dirty="0" err="1"/>
              <a:t>R.S.A.</a:t>
            </a:r>
            <a:r>
              <a:rPr lang="it-IT" dirty="0"/>
              <a:t> rivolte a persone non autosufficienti, anche anziane (art. 30);</a:t>
            </a:r>
          </a:p>
          <a:p>
            <a:pPr algn="just"/>
            <a:r>
              <a:rPr lang="it-IT" dirty="0"/>
              <a:t>4 centri di riabilitazione rivolta a soggetti affetti da disabilità fisica, psichica e sensoriale (artt. 27, 32 e 34);</a:t>
            </a:r>
          </a:p>
          <a:p>
            <a:pPr algn="just"/>
            <a:r>
              <a:rPr lang="it-IT" dirty="0"/>
              <a:t>1 </a:t>
            </a:r>
            <a:r>
              <a:rPr lang="it-IT" dirty="0" err="1"/>
              <a:t>S.R.T.R.</a:t>
            </a:r>
            <a:r>
              <a:rPr lang="it-IT" dirty="0"/>
              <a:t> di Assistenza Psichiatrica (art. 33);</a:t>
            </a:r>
          </a:p>
          <a:p>
            <a:pPr algn="just"/>
            <a:r>
              <a:rPr lang="it-IT" dirty="0"/>
              <a:t>2 erogatori di Assistenza Domiciliare Integrata (art. 22);</a:t>
            </a:r>
          </a:p>
          <a:p>
            <a:pPr algn="just"/>
            <a:r>
              <a:rPr lang="it-IT" dirty="0"/>
              <a:t>1 stabilimento termale (art. 20).</a:t>
            </a:r>
          </a:p>
          <a:p>
            <a:pPr algn="just">
              <a:buNone/>
            </a:pPr>
            <a:endParaRPr lang="it-IT" dirty="0"/>
          </a:p>
          <a:p>
            <a:pPr algn="just">
              <a:buNone/>
            </a:pPr>
            <a:endParaRPr lang="it-IT" dirty="0"/>
          </a:p>
          <a:p>
            <a:pPr algn="ctr">
              <a:buNone/>
            </a:pPr>
            <a:endParaRPr lang="it-IT" dirty="0"/>
          </a:p>
          <a:p>
            <a:pPr algn="ctr">
              <a:buNone/>
            </a:pPr>
            <a:r>
              <a:rPr lang="it-IT" dirty="0" err="1"/>
              <a:t>D.P.C.M.</a:t>
            </a:r>
            <a:r>
              <a:rPr lang="it-IT" dirty="0"/>
              <a:t> 17 GENNAIO 2017 “Definizione e aggiornamento dei LEA, di cui all’art. 1 comma 7 del D. LGS. 502 del 30.12.1992”</a:t>
            </a:r>
          </a:p>
          <a:p>
            <a:pPr algn="ctr">
              <a:buNone/>
            </a:pPr>
            <a:endParaRPr lang="it-IT" dirty="0"/>
          </a:p>
        </p:txBody>
      </p:sp>
      <p:pic>
        <p:nvPicPr>
          <p:cNvPr id="4" name="Immagine 3"/>
          <p:cNvPicPr/>
          <p:nvPr/>
        </p:nvPicPr>
        <p:blipFill>
          <a:blip r:embed="rId2" cstate="print">
            <a:lum/>
            <a:alphaModFix/>
          </a:blip>
          <a:srcRect/>
          <a:stretch>
            <a:fillRect/>
          </a:stretch>
        </p:blipFill>
        <p:spPr>
          <a:xfrm>
            <a:off x="199621" y="229404"/>
            <a:ext cx="1617980" cy="542290"/>
          </a:xfrm>
          <a:prstGeom prst="rect">
            <a:avLst/>
          </a:prstGeom>
          <a:noFill/>
          <a:ln>
            <a:noFill/>
            <a:prstDash/>
          </a:ln>
        </p:spPr>
      </p:pic>
      <p:pic>
        <p:nvPicPr>
          <p:cNvPr id="5" name="Immagin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183091" y="229404"/>
            <a:ext cx="1660017" cy="456505"/>
          </a:xfrm>
          <a:prstGeom prst="rect">
            <a:avLst/>
          </a:prstGeom>
        </p:spPr>
      </p:pic>
    </p:spTree>
    <p:extLst>
      <p:ext uri="{BB962C8B-B14F-4D97-AF65-F5344CB8AC3E}">
        <p14:creationId xmlns:p14="http://schemas.microsoft.com/office/powerpoint/2010/main" val="21794165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93630" y="640079"/>
            <a:ext cx="10727810" cy="964433"/>
          </a:xfrm>
        </p:spPr>
        <p:txBody>
          <a:bodyPr>
            <a:normAutofit fontScale="90000"/>
          </a:bodyPr>
          <a:lstStyle/>
          <a:p>
            <a:pPr lvl="0" algn="ctr">
              <a:spcBef>
                <a:spcPts val="1000"/>
              </a:spcBef>
            </a:pPr>
            <a:r>
              <a:rPr lang="it-IT" dirty="0"/>
              <a:t/>
            </a:r>
            <a:br>
              <a:rPr lang="it-IT" dirty="0"/>
            </a:br>
            <a:r>
              <a:rPr lang="it-IT" dirty="0"/>
              <a:t>GLI EROGATORI PRIVATI ACCREDITATI NELLA ASL </a:t>
            </a:r>
            <a:r>
              <a:rPr lang="it-IT" dirty="0" err="1"/>
              <a:t>DI</a:t>
            </a:r>
            <a:r>
              <a:rPr lang="it-IT" dirty="0"/>
              <a:t> RIETI</a:t>
            </a:r>
          </a:p>
        </p:txBody>
      </p:sp>
      <p:sp>
        <p:nvSpPr>
          <p:cNvPr id="3" name="Segnaposto contenuto 2"/>
          <p:cNvSpPr>
            <a:spLocks noGrp="1"/>
          </p:cNvSpPr>
          <p:nvPr>
            <p:ph idx="1"/>
          </p:nvPr>
        </p:nvSpPr>
        <p:spPr>
          <a:xfrm>
            <a:off x="838200" y="1825625"/>
            <a:ext cx="10515600" cy="4557068"/>
          </a:xfrm>
        </p:spPr>
        <p:txBody>
          <a:bodyPr>
            <a:normAutofit fontScale="62500" lnSpcReduction="20000"/>
          </a:bodyPr>
          <a:lstStyle/>
          <a:p>
            <a:endParaRPr lang="it-IT" dirty="0"/>
          </a:p>
          <a:p>
            <a:pPr algn="ctr">
              <a:buNone/>
            </a:pPr>
            <a:r>
              <a:rPr lang="it-IT" dirty="0">
                <a:solidFill>
                  <a:srgbClr val="FF0000"/>
                </a:solidFill>
              </a:rPr>
              <a:t>21 EROGATORI </a:t>
            </a:r>
            <a:r>
              <a:rPr lang="it-IT" dirty="0" err="1">
                <a:solidFill>
                  <a:srgbClr val="FF0000"/>
                </a:solidFill>
              </a:rPr>
              <a:t>DI</a:t>
            </a:r>
            <a:r>
              <a:rPr lang="it-IT" dirty="0">
                <a:solidFill>
                  <a:srgbClr val="FF0000"/>
                </a:solidFill>
              </a:rPr>
              <a:t> PRESTAZIONI SOCIO-SANITARIE, dislocati sul territorio:</a:t>
            </a:r>
          </a:p>
          <a:p>
            <a:pPr algn="just"/>
            <a:r>
              <a:rPr lang="it-IT" dirty="0"/>
              <a:t>8 di Assistenza Specialistica Ambulatoriale (6 laboratori analisi+2 di altra specialistica) (art. 15);</a:t>
            </a:r>
          </a:p>
          <a:p>
            <a:pPr algn="just"/>
            <a:r>
              <a:rPr lang="it-IT" dirty="0"/>
              <a:t>5 </a:t>
            </a:r>
            <a:r>
              <a:rPr lang="it-IT" dirty="0" err="1"/>
              <a:t>R.S.A.</a:t>
            </a:r>
            <a:r>
              <a:rPr lang="it-IT" dirty="0"/>
              <a:t> rivolte a persone non autosufficienti, anche anziane (n. 260 posti residenza di cui n. </a:t>
            </a:r>
            <a:r>
              <a:rPr lang="it-IT" dirty="0">
                <a:solidFill>
                  <a:srgbClr val="FF0000"/>
                </a:solidFill>
              </a:rPr>
              <a:t>220 </a:t>
            </a:r>
            <a:r>
              <a:rPr lang="it-IT" dirty="0"/>
              <a:t>in mantenimento Alto e Basso e n. 40 in Intensivo, Estensivo e Estensivo per D.C.C.G.);</a:t>
            </a:r>
          </a:p>
          <a:p>
            <a:pPr algn="just"/>
            <a:r>
              <a:rPr lang="it-IT" dirty="0"/>
              <a:t>4 centri di riabilitazione rivolta a soggetti affetti da disabilità fisica, psichica e sensoriale (per un totale di n. 554 trattamenti non residenziali giornalieri) di cui n. 1 centro semiresidenziale (n. 14/16 posti semiresidenziali);</a:t>
            </a:r>
          </a:p>
          <a:p>
            <a:pPr algn="just"/>
            <a:r>
              <a:rPr lang="it-IT" dirty="0"/>
              <a:t>1 </a:t>
            </a:r>
            <a:r>
              <a:rPr lang="it-IT" dirty="0" err="1"/>
              <a:t>S.R.T.R.</a:t>
            </a:r>
            <a:r>
              <a:rPr lang="it-IT" dirty="0"/>
              <a:t> di Assistenza Psichiatrica (n. 14 posti residenza);</a:t>
            </a:r>
          </a:p>
          <a:p>
            <a:pPr algn="just"/>
            <a:r>
              <a:rPr lang="it-IT" dirty="0"/>
              <a:t>2 erogatori di Assistenza Domiciliare Integrata (ad accesso);</a:t>
            </a:r>
          </a:p>
          <a:p>
            <a:pPr algn="just"/>
            <a:r>
              <a:rPr lang="it-IT" dirty="0"/>
              <a:t>1 stabilimento termale (a prestazione)</a:t>
            </a:r>
          </a:p>
          <a:p>
            <a:pPr algn="just">
              <a:buNone/>
            </a:pPr>
            <a:endParaRPr lang="it-IT" dirty="0"/>
          </a:p>
          <a:p>
            <a:pPr algn="just">
              <a:buNone/>
            </a:pPr>
            <a:endParaRPr lang="it-IT" dirty="0"/>
          </a:p>
          <a:p>
            <a:pPr algn="ctr">
              <a:buNone/>
            </a:pPr>
            <a:endParaRPr lang="it-IT" dirty="0"/>
          </a:p>
          <a:p>
            <a:pPr algn="ctr">
              <a:buNone/>
            </a:pPr>
            <a:r>
              <a:rPr lang="it-IT" dirty="0"/>
              <a:t>D.C.A. Regione Lazio e D.G.R. di definizione del fabbisogno (dal 2015 al 2019)</a:t>
            </a:r>
          </a:p>
          <a:p>
            <a:pPr algn="ctr">
              <a:buNone/>
            </a:pPr>
            <a:endParaRPr lang="it-IT" dirty="0"/>
          </a:p>
        </p:txBody>
      </p:sp>
      <p:pic>
        <p:nvPicPr>
          <p:cNvPr id="4" name="Immagine 3"/>
          <p:cNvPicPr/>
          <p:nvPr/>
        </p:nvPicPr>
        <p:blipFill>
          <a:blip r:embed="rId2" cstate="print">
            <a:lum/>
            <a:alphaModFix/>
          </a:blip>
          <a:srcRect/>
          <a:stretch>
            <a:fillRect/>
          </a:stretch>
        </p:blipFill>
        <p:spPr>
          <a:xfrm>
            <a:off x="199621" y="229404"/>
            <a:ext cx="1617980" cy="542290"/>
          </a:xfrm>
          <a:prstGeom prst="rect">
            <a:avLst/>
          </a:prstGeom>
          <a:noFill/>
          <a:ln>
            <a:noFill/>
            <a:prstDash/>
          </a:ln>
        </p:spPr>
      </p:pic>
      <p:pic>
        <p:nvPicPr>
          <p:cNvPr id="5" name="Immagin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183091" y="229404"/>
            <a:ext cx="1660017" cy="456505"/>
          </a:xfrm>
          <a:prstGeom prst="rect">
            <a:avLst/>
          </a:prstGeom>
        </p:spPr>
      </p:pic>
    </p:spTree>
    <p:extLst>
      <p:ext uri="{BB962C8B-B14F-4D97-AF65-F5344CB8AC3E}">
        <p14:creationId xmlns:p14="http://schemas.microsoft.com/office/powerpoint/2010/main" val="9307835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640080"/>
            <a:ext cx="10683240" cy="748146"/>
          </a:xfrm>
        </p:spPr>
        <p:txBody>
          <a:bodyPr>
            <a:normAutofit/>
          </a:bodyPr>
          <a:lstStyle/>
          <a:p>
            <a:pPr lvl="0" algn="ctr">
              <a:spcBef>
                <a:spcPts val="1000"/>
              </a:spcBef>
            </a:pPr>
            <a:r>
              <a:rPr lang="it-IT" dirty="0"/>
              <a:t>DIRITTO ALLA SALUTE E RISORSE DISPONIBILI	</a:t>
            </a:r>
          </a:p>
        </p:txBody>
      </p:sp>
      <p:sp>
        <p:nvSpPr>
          <p:cNvPr id="3" name="Segnaposto contenuto 2"/>
          <p:cNvSpPr>
            <a:spLocks noGrp="1"/>
          </p:cNvSpPr>
          <p:nvPr>
            <p:ph idx="1"/>
          </p:nvPr>
        </p:nvSpPr>
        <p:spPr/>
        <p:txBody>
          <a:bodyPr>
            <a:normAutofit/>
          </a:bodyPr>
          <a:lstStyle/>
          <a:p>
            <a:pPr algn="just">
              <a:buNone/>
            </a:pPr>
            <a:endParaRPr lang="it-IT" dirty="0"/>
          </a:p>
          <a:p>
            <a:pPr algn="just">
              <a:buNone/>
            </a:pPr>
            <a:endParaRPr lang="it-IT" dirty="0"/>
          </a:p>
          <a:p>
            <a:pPr algn="just">
              <a:buNone/>
            </a:pPr>
            <a:r>
              <a:rPr lang="it-IT" dirty="0"/>
              <a:t>“La tematica del DIRITTO ALLA SALUTE (art. 32 Costituzione) costituisce un punto cruciale del diritto sanitario, tenuto conto della stretta correlazione che sussiste tra EFFETTIVITÀ del diritto medesimo e le RISORSE DISPONIBILI per garantirlo all’UNIVERSALITÀ dei destinatari ” (</a:t>
            </a:r>
            <a:r>
              <a:rPr lang="it-IT" dirty="0" err="1"/>
              <a:t>Balduzzi</a:t>
            </a:r>
            <a:r>
              <a:rPr lang="it-IT" dirty="0"/>
              <a:t> </a:t>
            </a:r>
            <a:r>
              <a:rPr lang="it-IT" dirty="0" err="1"/>
              <a:t>–Carpani</a:t>
            </a:r>
            <a:r>
              <a:rPr lang="it-IT" dirty="0"/>
              <a:t>).</a:t>
            </a:r>
          </a:p>
          <a:p>
            <a:endParaRPr lang="it-IT" dirty="0"/>
          </a:p>
        </p:txBody>
      </p:sp>
      <p:pic>
        <p:nvPicPr>
          <p:cNvPr id="4" name="Immagine 3"/>
          <p:cNvPicPr/>
          <p:nvPr/>
        </p:nvPicPr>
        <p:blipFill>
          <a:blip r:embed="rId2" cstate="print">
            <a:lum/>
            <a:alphaModFix/>
          </a:blip>
          <a:srcRect/>
          <a:stretch>
            <a:fillRect/>
          </a:stretch>
        </p:blipFill>
        <p:spPr>
          <a:xfrm>
            <a:off x="199621" y="229404"/>
            <a:ext cx="1617980" cy="542290"/>
          </a:xfrm>
          <a:prstGeom prst="rect">
            <a:avLst/>
          </a:prstGeom>
          <a:noFill/>
          <a:ln>
            <a:noFill/>
            <a:prstDash/>
          </a:ln>
        </p:spPr>
      </p:pic>
      <p:pic>
        <p:nvPicPr>
          <p:cNvPr id="5" name="Immagin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183091" y="229404"/>
            <a:ext cx="1660017" cy="456505"/>
          </a:xfrm>
          <a:prstGeom prst="rect">
            <a:avLst/>
          </a:prstGeom>
        </p:spPr>
      </p:pic>
    </p:spTree>
    <p:extLst>
      <p:ext uri="{BB962C8B-B14F-4D97-AF65-F5344CB8AC3E}">
        <p14:creationId xmlns:p14="http://schemas.microsoft.com/office/powerpoint/2010/main" val="21794165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640080"/>
            <a:ext cx="10683240" cy="748146"/>
          </a:xfrm>
        </p:spPr>
        <p:txBody>
          <a:bodyPr>
            <a:normAutofit/>
          </a:bodyPr>
          <a:lstStyle/>
          <a:p>
            <a:pPr lvl="0" algn="ctr">
              <a:spcBef>
                <a:spcPts val="1000"/>
              </a:spcBef>
            </a:pPr>
            <a:r>
              <a:rPr lang="it-IT" dirty="0"/>
              <a:t>FINANZIAMENTO E FEDERALISMO	</a:t>
            </a:r>
          </a:p>
        </p:txBody>
      </p:sp>
      <p:sp>
        <p:nvSpPr>
          <p:cNvPr id="3" name="Segnaposto contenuto 2"/>
          <p:cNvSpPr>
            <a:spLocks noGrp="1"/>
          </p:cNvSpPr>
          <p:nvPr>
            <p:ph idx="1"/>
          </p:nvPr>
        </p:nvSpPr>
        <p:spPr/>
        <p:txBody>
          <a:bodyPr>
            <a:normAutofit fontScale="92500" lnSpcReduction="20000"/>
          </a:bodyPr>
          <a:lstStyle/>
          <a:p>
            <a:pPr algn="just">
              <a:buNone/>
            </a:pPr>
            <a:r>
              <a:rPr lang="it-IT" dirty="0"/>
              <a:t>	All’esito degli interventi normativi che hanno disciplinato il settore della Salute/Sanità (dalla sua istituzione alle riforme degli anni ‘90), l’esigenza di assicurare la UNIVERSALITÀ e la COMPLETEZZA del sistema assistenziale si è scontrata con la LIMITATEZZA DELLE DISPONIBILITÀ FINANZIARIE che possono destinarsi al settore sanitario.</a:t>
            </a:r>
          </a:p>
          <a:p>
            <a:pPr algn="just">
              <a:buNone/>
            </a:pPr>
            <a:r>
              <a:rPr lang="it-IT" dirty="0"/>
              <a:t>	L’autonomia legislativa concorrente delle Regioni ha incontrato evidenti limiti dovendo garantire gli obiettivi della finanza pubblica e il contenimento della spesa. </a:t>
            </a:r>
          </a:p>
          <a:p>
            <a:pPr algn="just">
              <a:buNone/>
            </a:pPr>
            <a:r>
              <a:rPr lang="it-IT" dirty="0"/>
              <a:t>	E’ spettato così al legislatore statale  effettuare un bilanciamento tra l’esigenza di garantire a tutti i cittadini il fondamentale diritto alla salute  e quella di rendere compatibile la spesa sanitaria con la limitatezza delle disponibilità finanziarie ad essa destinate.</a:t>
            </a:r>
          </a:p>
          <a:p>
            <a:pPr algn="just">
              <a:buNone/>
            </a:pPr>
            <a:r>
              <a:rPr lang="it-IT" dirty="0"/>
              <a:t> </a:t>
            </a:r>
          </a:p>
          <a:p>
            <a:endParaRPr lang="it-IT" dirty="0"/>
          </a:p>
        </p:txBody>
      </p:sp>
      <p:pic>
        <p:nvPicPr>
          <p:cNvPr id="4" name="Immagine 3"/>
          <p:cNvPicPr/>
          <p:nvPr/>
        </p:nvPicPr>
        <p:blipFill>
          <a:blip r:embed="rId2" cstate="print">
            <a:lum/>
            <a:alphaModFix/>
          </a:blip>
          <a:srcRect/>
          <a:stretch>
            <a:fillRect/>
          </a:stretch>
        </p:blipFill>
        <p:spPr>
          <a:xfrm>
            <a:off x="199621" y="229404"/>
            <a:ext cx="1617980" cy="542290"/>
          </a:xfrm>
          <a:prstGeom prst="rect">
            <a:avLst/>
          </a:prstGeom>
          <a:noFill/>
          <a:ln>
            <a:noFill/>
            <a:prstDash/>
          </a:ln>
        </p:spPr>
      </p:pic>
      <p:pic>
        <p:nvPicPr>
          <p:cNvPr id="5" name="Immagin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183091" y="229404"/>
            <a:ext cx="1660017" cy="456505"/>
          </a:xfrm>
          <a:prstGeom prst="rect">
            <a:avLst/>
          </a:prstGeom>
        </p:spPr>
      </p:pic>
    </p:spTree>
    <p:extLst>
      <p:ext uri="{BB962C8B-B14F-4D97-AF65-F5344CB8AC3E}">
        <p14:creationId xmlns:p14="http://schemas.microsoft.com/office/powerpoint/2010/main" val="21794165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640080"/>
            <a:ext cx="10683240" cy="748146"/>
          </a:xfrm>
        </p:spPr>
        <p:txBody>
          <a:bodyPr>
            <a:normAutofit/>
          </a:bodyPr>
          <a:lstStyle/>
          <a:p>
            <a:pPr lvl="0" algn="ctr">
              <a:spcBef>
                <a:spcPts val="1000"/>
              </a:spcBef>
            </a:pPr>
            <a:r>
              <a:rPr lang="it-IT" dirty="0"/>
              <a:t>GLI “APPOSITI RAPPORTI”	</a:t>
            </a:r>
          </a:p>
        </p:txBody>
      </p:sp>
      <p:sp>
        <p:nvSpPr>
          <p:cNvPr id="3" name="Segnaposto contenuto 2"/>
          <p:cNvSpPr>
            <a:spLocks noGrp="1"/>
          </p:cNvSpPr>
          <p:nvPr>
            <p:ph idx="1"/>
          </p:nvPr>
        </p:nvSpPr>
        <p:spPr/>
        <p:txBody>
          <a:bodyPr>
            <a:normAutofit/>
          </a:bodyPr>
          <a:lstStyle/>
          <a:p>
            <a:pPr algn="just">
              <a:buNone/>
            </a:pPr>
            <a:r>
              <a:rPr lang="it-IT" dirty="0"/>
              <a:t>	La versione originale dell’art. 8 comma 5 del D. Lgs. n. 502/1992 individuava nella AUSL l’istituzione che </a:t>
            </a:r>
            <a:r>
              <a:rPr lang="it-IT" i="1" dirty="0"/>
              <a:t>assicura ai cittadini l’erogazione delle prestazioni contemplate nei livelli essenziali di assistenza avvalendosi dei propri presidi, delle aziende ospedaliere, delle altre istituzioni pubbliche e private, a integrazione delle strutture pubbliche, con i quali intrattiene </a:t>
            </a:r>
            <a:r>
              <a:rPr lang="it-IT" b="1" i="1" dirty="0"/>
              <a:t>appositi rapporti</a:t>
            </a:r>
            <a:r>
              <a:rPr lang="it-IT" i="1" dirty="0"/>
              <a:t>, fondati sulla corresponsione di un corrispettivo predeterminato a fronte della prestazione resa, con l’eccezione dei medici di medicina generale e dei pediatri di libera scelta”</a:t>
            </a:r>
            <a:endParaRPr lang="it-IT" dirty="0"/>
          </a:p>
        </p:txBody>
      </p:sp>
      <p:pic>
        <p:nvPicPr>
          <p:cNvPr id="4" name="Immagine 3"/>
          <p:cNvPicPr/>
          <p:nvPr/>
        </p:nvPicPr>
        <p:blipFill>
          <a:blip r:embed="rId2" cstate="print">
            <a:lum/>
            <a:alphaModFix/>
          </a:blip>
          <a:srcRect/>
          <a:stretch>
            <a:fillRect/>
          </a:stretch>
        </p:blipFill>
        <p:spPr>
          <a:xfrm>
            <a:off x="199621" y="229404"/>
            <a:ext cx="1617980" cy="542290"/>
          </a:xfrm>
          <a:prstGeom prst="rect">
            <a:avLst/>
          </a:prstGeom>
          <a:noFill/>
          <a:ln>
            <a:noFill/>
            <a:prstDash/>
          </a:ln>
        </p:spPr>
      </p:pic>
      <p:pic>
        <p:nvPicPr>
          <p:cNvPr id="5" name="Immagin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183091" y="229404"/>
            <a:ext cx="1660017" cy="456505"/>
          </a:xfrm>
          <a:prstGeom prst="rect">
            <a:avLst/>
          </a:prstGeom>
        </p:spPr>
      </p:pic>
    </p:spTree>
    <p:extLst>
      <p:ext uri="{BB962C8B-B14F-4D97-AF65-F5344CB8AC3E}">
        <p14:creationId xmlns:p14="http://schemas.microsoft.com/office/powerpoint/2010/main" val="21794165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640080"/>
            <a:ext cx="10683240" cy="748146"/>
          </a:xfrm>
        </p:spPr>
        <p:txBody>
          <a:bodyPr>
            <a:normAutofit/>
          </a:bodyPr>
          <a:lstStyle/>
          <a:p>
            <a:pPr lvl="0" algn="ctr">
              <a:spcBef>
                <a:spcPts val="1000"/>
              </a:spcBef>
            </a:pPr>
            <a:r>
              <a:rPr lang="it-IT" dirty="0"/>
              <a:t>GLI ACCORDI CONTRATTUALI</a:t>
            </a:r>
          </a:p>
        </p:txBody>
      </p:sp>
      <p:sp>
        <p:nvSpPr>
          <p:cNvPr id="3" name="Segnaposto contenuto 2"/>
          <p:cNvSpPr>
            <a:spLocks noGrp="1"/>
          </p:cNvSpPr>
          <p:nvPr>
            <p:ph idx="1"/>
          </p:nvPr>
        </p:nvSpPr>
        <p:spPr/>
        <p:txBody>
          <a:bodyPr>
            <a:normAutofit lnSpcReduction="10000"/>
          </a:bodyPr>
          <a:lstStyle/>
          <a:p>
            <a:pPr algn="just">
              <a:buNone/>
            </a:pPr>
            <a:r>
              <a:rPr lang="it-IT" dirty="0"/>
              <a:t>	Il Ministro Elio Guzzanti fu il tecnico che dipanò, nel 1995/1996, durante il Governo Dini, la matassa degli “appositi rapporti” ridisegnando integralmente la connessione pubblico/privato secondo la logica delle 3 A che distingueva appunto tra autorizzazione, accreditamento e accordi contrattuali, introducendo per la prima volta i contratti come </a:t>
            </a:r>
            <a:r>
              <a:rPr lang="it-IT" b="1" dirty="0"/>
              <a:t>principale strumento di regolazione dei rapporti tra committenti e produttori accreditati, pubblici e privati, di servizi sanitari.</a:t>
            </a:r>
          </a:p>
          <a:p>
            <a:pPr algn="just">
              <a:buNone/>
            </a:pPr>
            <a:r>
              <a:rPr lang="it-IT" dirty="0"/>
              <a:t>	Soltanto gli accordi stabiliti tra committenti e produttori accreditati di prestazioni sanitarie permettevano a questi ultimi di esercitare la loro attività assistenziale non solo per conto, ma anche a carico del SSN, utilizzando cioè risorse pubbliche.</a:t>
            </a:r>
          </a:p>
          <a:p>
            <a:endParaRPr lang="it-IT" dirty="0"/>
          </a:p>
        </p:txBody>
      </p:sp>
      <p:pic>
        <p:nvPicPr>
          <p:cNvPr id="4" name="Immagine 3"/>
          <p:cNvPicPr/>
          <p:nvPr/>
        </p:nvPicPr>
        <p:blipFill>
          <a:blip r:embed="rId2" cstate="print">
            <a:lum/>
            <a:alphaModFix/>
          </a:blip>
          <a:srcRect/>
          <a:stretch>
            <a:fillRect/>
          </a:stretch>
        </p:blipFill>
        <p:spPr>
          <a:xfrm>
            <a:off x="199621" y="229404"/>
            <a:ext cx="1617980" cy="542290"/>
          </a:xfrm>
          <a:prstGeom prst="rect">
            <a:avLst/>
          </a:prstGeom>
          <a:noFill/>
          <a:ln>
            <a:noFill/>
            <a:prstDash/>
          </a:ln>
        </p:spPr>
      </p:pic>
      <p:pic>
        <p:nvPicPr>
          <p:cNvPr id="5" name="Immagin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183091" y="229404"/>
            <a:ext cx="1660017" cy="456505"/>
          </a:xfrm>
          <a:prstGeom prst="rect">
            <a:avLst/>
          </a:prstGeom>
        </p:spPr>
      </p:pic>
    </p:spTree>
    <p:extLst>
      <p:ext uri="{BB962C8B-B14F-4D97-AF65-F5344CB8AC3E}">
        <p14:creationId xmlns:p14="http://schemas.microsoft.com/office/powerpoint/2010/main" val="21794165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640080"/>
            <a:ext cx="10683240" cy="748146"/>
          </a:xfrm>
        </p:spPr>
        <p:txBody>
          <a:bodyPr>
            <a:normAutofit/>
          </a:bodyPr>
          <a:lstStyle/>
          <a:p>
            <a:pPr lvl="0" algn="ctr">
              <a:spcBef>
                <a:spcPts val="1000"/>
              </a:spcBef>
            </a:pPr>
            <a:r>
              <a:rPr lang="it-IT" dirty="0"/>
              <a:t>GLI ACCORDI CONTRATTUALI	</a:t>
            </a:r>
          </a:p>
        </p:txBody>
      </p:sp>
      <p:sp>
        <p:nvSpPr>
          <p:cNvPr id="3" name="Segnaposto contenuto 2"/>
          <p:cNvSpPr>
            <a:spLocks noGrp="1"/>
          </p:cNvSpPr>
          <p:nvPr>
            <p:ph idx="1"/>
          </p:nvPr>
        </p:nvSpPr>
        <p:spPr/>
        <p:txBody>
          <a:bodyPr>
            <a:normAutofit fontScale="92500" lnSpcReduction="10000"/>
          </a:bodyPr>
          <a:lstStyle/>
          <a:p>
            <a:pPr algn="just">
              <a:buNone/>
            </a:pPr>
            <a:r>
              <a:rPr lang="it-IT" dirty="0"/>
              <a:t>	Il procedimento per conferire agli interessati il diritto ad esercitare l’attività sanitaria consta quindi di due atti distinti: </a:t>
            </a:r>
          </a:p>
          <a:p>
            <a:pPr algn="just">
              <a:buFontTx/>
              <a:buChar char="-"/>
            </a:pPr>
            <a:r>
              <a:rPr lang="it-IT" dirty="0"/>
              <a:t>il primo unilaterale, emesso dalla P.A., che conferisce il diritto stesso all’esercizio; </a:t>
            </a:r>
          </a:p>
          <a:p>
            <a:pPr algn="just">
              <a:buFontTx/>
              <a:buChar char="-"/>
            </a:pPr>
            <a:r>
              <a:rPr lang="it-IT" dirty="0"/>
              <a:t>il secondo che rende operativo il primo, mediante l’accordo tra le parti. </a:t>
            </a:r>
          </a:p>
          <a:p>
            <a:pPr algn="just">
              <a:buNone/>
            </a:pPr>
            <a:r>
              <a:rPr lang="it-IT" dirty="0"/>
              <a:t>	L’accreditamento attribuisce quindi la qualifica potenziale di gestore del servizio pubblico; tuttavia perché le prestazioni possano essere concretamente erogate, occorre la stipulazione di appositi accordi contrattuali, in quanto </a:t>
            </a:r>
            <a:r>
              <a:rPr lang="it-IT" b="1" dirty="0"/>
              <a:t>l’accreditamento si traduce in una dichiarazione di idoneità, alla quale deve accompagnarsi lo strumento dell’</a:t>
            </a:r>
            <a:r>
              <a:rPr lang="it-IT" b="1" dirty="0" err="1"/>
              <a:t>erogabilità</a:t>
            </a:r>
            <a:r>
              <a:rPr lang="it-IT" b="1" dirty="0"/>
              <a:t> a carico del SSN/SSR.</a:t>
            </a:r>
            <a:endParaRPr lang="it-IT" dirty="0"/>
          </a:p>
          <a:p>
            <a:endParaRPr lang="it-IT" dirty="0"/>
          </a:p>
        </p:txBody>
      </p:sp>
      <p:pic>
        <p:nvPicPr>
          <p:cNvPr id="4" name="Immagine 3"/>
          <p:cNvPicPr/>
          <p:nvPr/>
        </p:nvPicPr>
        <p:blipFill>
          <a:blip r:embed="rId2" cstate="print">
            <a:lum/>
            <a:alphaModFix/>
          </a:blip>
          <a:srcRect/>
          <a:stretch>
            <a:fillRect/>
          </a:stretch>
        </p:blipFill>
        <p:spPr>
          <a:xfrm>
            <a:off x="199621" y="229404"/>
            <a:ext cx="1617980" cy="542290"/>
          </a:xfrm>
          <a:prstGeom prst="rect">
            <a:avLst/>
          </a:prstGeom>
          <a:noFill/>
          <a:ln>
            <a:noFill/>
            <a:prstDash/>
          </a:ln>
        </p:spPr>
      </p:pic>
      <p:pic>
        <p:nvPicPr>
          <p:cNvPr id="5" name="Immagin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183091" y="229404"/>
            <a:ext cx="1660017" cy="456505"/>
          </a:xfrm>
          <a:prstGeom prst="rect">
            <a:avLst/>
          </a:prstGeom>
        </p:spPr>
      </p:pic>
    </p:spTree>
    <p:extLst>
      <p:ext uri="{BB962C8B-B14F-4D97-AF65-F5344CB8AC3E}">
        <p14:creationId xmlns:p14="http://schemas.microsoft.com/office/powerpoint/2010/main" val="2179416513"/>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592</TotalTime>
  <Words>771</Words>
  <Application>Microsoft Office PowerPoint</Application>
  <PresentationFormat>Widescreen</PresentationFormat>
  <Paragraphs>155</Paragraphs>
  <Slides>19</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19</vt:i4>
      </vt:variant>
    </vt:vector>
  </HeadingPairs>
  <TitlesOfParts>
    <vt:vector size="24" baseType="lpstr">
      <vt:lpstr>Arial</vt:lpstr>
      <vt:lpstr>Calibri</vt:lpstr>
      <vt:lpstr>Calibri Light</vt:lpstr>
      <vt:lpstr>Times New Roman</vt:lpstr>
      <vt:lpstr>Tema di Office</vt:lpstr>
      <vt:lpstr>Presentazione standard di PowerPoint</vt:lpstr>
      <vt:lpstr>IL FINANZIAMENTO DELLE STRUTTURE SOCIOSANITARIE </vt:lpstr>
      <vt:lpstr> GLI EROGATORI PRIVATI ACCREDITATI NELLA ASL DI RIETI</vt:lpstr>
      <vt:lpstr> GLI EROGATORI PRIVATI ACCREDITATI NELLA ASL DI RIETI</vt:lpstr>
      <vt:lpstr>DIRITTO ALLA SALUTE E RISORSE DISPONIBILI </vt:lpstr>
      <vt:lpstr>FINANZIAMENTO E FEDERALISMO </vt:lpstr>
      <vt:lpstr>GLI “APPOSITI RAPPORTI” </vt:lpstr>
      <vt:lpstr>GLI ACCORDI CONTRATTUALI</vt:lpstr>
      <vt:lpstr>GLI ACCORDI CONTRATTUALI </vt:lpstr>
      <vt:lpstr>NATURA DEGLI ACCORDI CONTRATTUALI </vt:lpstr>
      <vt:lpstr>DEFINIZIONE DEI CONTENUTI </vt:lpstr>
      <vt:lpstr>IN SOSTANZA… </vt:lpstr>
      <vt:lpstr>LA REMUNERAZIONE </vt:lpstr>
      <vt:lpstr>IN SOSTANZA… </vt:lpstr>
      <vt:lpstr>IN SOSTANZA… </vt:lpstr>
      <vt:lpstr>I 3 MODELLI </vt:lpstr>
      <vt:lpstr>CRITERI DI RIFERIMENTO PER CONTRATTI IN EPOCA COVID </vt:lpstr>
      <vt:lpstr>  DGR LAZIO N. 642 DEL 26.07.2022 “Definizione dei livelli massimi di finanziamento e dei criteri di remunerazione per le prestazioni di assistenza sanitaria e sociosanitaria erogate da strutture private accreditate: triennio 2022 – 2024”   </vt:lpstr>
      <vt:lpstr>DGR LAZIO N. 642 DEL 26.07.2022 “Definizione dei livelli massimi di finanziamento e dei criteri di remunerazione per le prestazioni di assistenza sanitaria e sociosanitaria erogate da strutture private accreditate: triennio 2022 – 2024”</vt:lpstr>
    </vt:vector>
  </TitlesOfParts>
  <Company>AZIEND SANITARIA LOCALE - RIETI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Dipartimento Aziendale delle Professioni Sanitarie</dc:title>
  <dc:creator>d.novelli</dc:creator>
  <cp:lastModifiedBy>Luisa Di Loreto</cp:lastModifiedBy>
  <cp:revision>109</cp:revision>
  <cp:lastPrinted>2022-10-24T09:21:11Z</cp:lastPrinted>
  <dcterms:created xsi:type="dcterms:W3CDTF">2022-09-23T11:00:40Z</dcterms:created>
  <dcterms:modified xsi:type="dcterms:W3CDTF">2022-11-09T12:29:45Z</dcterms:modified>
</cp:coreProperties>
</file>