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13" r:id="rId2"/>
    <p:sldId id="325" r:id="rId3"/>
    <p:sldId id="333" r:id="rId4"/>
    <p:sldId id="324" r:id="rId5"/>
    <p:sldId id="323" r:id="rId6"/>
    <p:sldId id="314" r:id="rId7"/>
    <p:sldId id="315" r:id="rId8"/>
    <p:sldId id="316" r:id="rId9"/>
    <p:sldId id="327" r:id="rId10"/>
    <p:sldId id="317" r:id="rId11"/>
    <p:sldId id="318" r:id="rId12"/>
    <p:sldId id="319" r:id="rId13"/>
    <p:sldId id="320" r:id="rId14"/>
    <p:sldId id="321" r:id="rId15"/>
    <p:sldId id="279" r:id="rId16"/>
    <p:sldId id="277" r:id="rId17"/>
    <p:sldId id="281" r:id="rId18"/>
    <p:sldId id="280" r:id="rId19"/>
    <p:sldId id="282" r:id="rId20"/>
    <p:sldId id="310" r:id="rId21"/>
    <p:sldId id="341" r:id="rId22"/>
    <p:sldId id="271" r:id="rId23"/>
    <p:sldId id="289" r:id="rId24"/>
    <p:sldId id="291" r:id="rId25"/>
    <p:sldId id="334" r:id="rId26"/>
    <p:sldId id="335" r:id="rId27"/>
    <p:sldId id="328" r:id="rId28"/>
    <p:sldId id="329" r:id="rId29"/>
    <p:sldId id="330" r:id="rId30"/>
    <p:sldId id="331" r:id="rId31"/>
    <p:sldId id="332" r:id="rId32"/>
    <p:sldId id="349" r:id="rId33"/>
    <p:sldId id="351" r:id="rId34"/>
    <p:sldId id="352" r:id="rId35"/>
    <p:sldId id="350" r:id="rId36"/>
    <p:sldId id="353" r:id="rId37"/>
    <p:sldId id="354" r:id="rId38"/>
    <p:sldId id="312" r:id="rId39"/>
    <p:sldId id="340" r:id="rId40"/>
    <p:sldId id="292" r:id="rId41"/>
    <p:sldId id="293" r:id="rId42"/>
    <p:sldId id="347" r:id="rId43"/>
    <p:sldId id="348" r:id="rId44"/>
    <p:sldId id="311" r:id="rId45"/>
    <p:sldId id="339" r:id="rId46"/>
    <p:sldId id="294" r:id="rId47"/>
    <p:sldId id="295" r:id="rId48"/>
    <p:sldId id="336" r:id="rId49"/>
    <p:sldId id="337" r:id="rId50"/>
    <p:sldId id="307" r:id="rId51"/>
    <p:sldId id="296" r:id="rId52"/>
    <p:sldId id="308" r:id="rId53"/>
    <p:sldId id="297" r:id="rId54"/>
    <p:sldId id="343" r:id="rId55"/>
    <p:sldId id="346" r:id="rId56"/>
    <p:sldId id="345" r:id="rId5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5" d="100"/>
          <a:sy n="105" d="100"/>
        </p:scale>
        <p:origin x="118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1A3B8C9-B2F6-E74C-8FCC-6A59E16473BE}" type="datetimeFigureOut">
              <a:rPr lang="it-IT" smtClean="0"/>
              <a:pPr/>
              <a:t>24/06/2022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5251F48-4B3E-FA4E-9D84-D9CDCF711B1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A3B8C9-B2F6-E74C-8FCC-6A59E16473BE}" type="datetimeFigureOut">
              <a:rPr lang="it-IT" smtClean="0"/>
              <a:pPr/>
              <a:t>24/06/2022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251F48-4B3E-FA4E-9D84-D9CDCF711B1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745057"/>
            <a:ext cx="7772400" cy="1470025"/>
          </a:xfrm>
        </p:spPr>
        <p:txBody>
          <a:bodyPr>
            <a:normAutofit fontScale="90000"/>
          </a:bodyPr>
          <a:lstStyle/>
          <a:p>
            <a:r>
              <a:rPr lang="it-IT" dirty="0" smtClean="0">
                <a:effectLst>
                  <a:outerShdw blurRad="38100" dist="38100" dir="2700000" algn="tl">
                    <a:srgbClr val="000000">
                      <a:alpha val="43137"/>
                    </a:srgbClr>
                  </a:outerShdw>
                </a:effectLst>
              </a:rPr>
              <a:t>Medicina Necroscopica: aspetti etici, bioetici, deontologici e pratici</a:t>
            </a:r>
            <a:endParaRPr lang="it-IT" dirty="0">
              <a:effectLst>
                <a:outerShdw blurRad="38100" dist="38100" dir="2700000" algn="tl">
                  <a:srgbClr val="000000">
                    <a:alpha val="43137"/>
                  </a:srgbClr>
                </a:outerShdw>
              </a:effectLst>
            </a:endParaRPr>
          </a:p>
        </p:txBody>
      </p:sp>
      <p:sp>
        <p:nvSpPr>
          <p:cNvPr id="4" name="Titolo 1"/>
          <p:cNvSpPr txBox="1">
            <a:spLocks/>
          </p:cNvSpPr>
          <p:nvPr/>
        </p:nvSpPr>
        <p:spPr>
          <a:xfrm>
            <a:off x="1800260" y="2747978"/>
            <a:ext cx="7772400" cy="1470025"/>
          </a:xfrm>
          <a:prstGeom prst="rect">
            <a:avLst/>
          </a:prstGeom>
        </p:spPr>
        <p:txBody>
          <a:bodyPr vert="horz" lIns="91440" tIns="45720" rIns="91440" bIns="45720" rtlCol="0" anchor="ctr">
            <a:normAutofit fontScale="97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it-IT" sz="2800" b="0" i="0" u="none" strike="noStrike" kern="1200" cap="none" spc="0" noProof="0" dirty="0" smtClean="0">
                <a:ln>
                  <a:noFill/>
                </a:ln>
                <a:effectLst>
                  <a:outerShdw blurRad="38100" dist="38100" dir="2700000" algn="tl">
                    <a:srgbClr val="000000">
                      <a:alpha val="43137"/>
                    </a:srgbClr>
                  </a:outerShdw>
                </a:effectLst>
                <a:uLnTx/>
                <a:uFillTx/>
                <a:latin typeface="+mj-lt"/>
                <a:ea typeface="+mj-ea"/>
                <a:cs typeface="+mj-cs"/>
              </a:rPr>
              <a:t>Relatore: dott.ssa FRANCESCA TORRACCA</a:t>
            </a:r>
          </a:p>
          <a:p>
            <a:pPr marL="0" marR="0" lvl="0" indent="0" algn="ctr" defTabSz="457200" rtl="0" eaLnBrk="1" fontAlgn="auto" latinLnBrk="0" hangingPunct="1">
              <a:lnSpc>
                <a:spcPct val="100000"/>
              </a:lnSpc>
              <a:spcBef>
                <a:spcPct val="0"/>
              </a:spcBef>
              <a:spcAft>
                <a:spcPts val="0"/>
              </a:spcAft>
              <a:buClrTx/>
              <a:buSzTx/>
              <a:buFontTx/>
              <a:buNone/>
              <a:tabLst/>
              <a:defRPr/>
            </a:pPr>
            <a:r>
              <a:rPr lang="it-IT" sz="2800" dirty="0" smtClean="0">
                <a:effectLst>
                  <a:outerShdw blurRad="38100" dist="38100" dir="2700000" algn="tl">
                    <a:srgbClr val="000000">
                      <a:alpha val="43137"/>
                    </a:srgbClr>
                  </a:outerShdw>
                </a:effectLst>
                <a:latin typeface="+mj-lt"/>
                <a:ea typeface="+mj-ea"/>
                <a:cs typeface="+mj-cs"/>
              </a:rPr>
              <a:t>Direttore S.C. Igiene e Sanità Pubblica</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it-IT" sz="2800" b="0" i="0" u="none" strike="noStrike" kern="1200" cap="none" spc="0" noProof="0" dirty="0" smtClean="0">
                <a:ln>
                  <a:noFill/>
                </a:ln>
                <a:effectLst>
                  <a:outerShdw blurRad="38100" dist="38100" dir="2700000" algn="tl">
                    <a:srgbClr val="000000">
                      <a:alpha val="43137"/>
                    </a:srgbClr>
                  </a:outerShdw>
                </a:effectLst>
                <a:uLnTx/>
                <a:uFillTx/>
                <a:latin typeface="+mj-lt"/>
                <a:ea typeface="+mj-ea"/>
                <a:cs typeface="+mj-cs"/>
              </a:rPr>
              <a:t>Azienda Sociosanitaria Ligure 5</a:t>
            </a:r>
            <a:endParaRPr kumimoji="0" lang="it-IT" sz="2800" b="0" i="0" u="none" strike="noStrike" kern="1200" cap="none" spc="0" noProof="0" dirty="0">
              <a:ln>
                <a:noFill/>
              </a:ln>
              <a:effectLst>
                <a:outerShdw blurRad="38100" dist="38100" dir="2700000" algn="tl">
                  <a:srgbClr val="000000">
                    <a:alpha val="43137"/>
                  </a:srgbClr>
                </a:outerShdw>
              </a:effectLst>
              <a:uLnTx/>
              <a:uFillTx/>
              <a:latin typeface="+mj-lt"/>
              <a:ea typeface="+mj-ea"/>
              <a:cs typeface="+mj-cs"/>
            </a:endParaRPr>
          </a:p>
        </p:txBody>
      </p:sp>
      <p:sp>
        <p:nvSpPr>
          <p:cNvPr id="5" name="Titolo 1"/>
          <p:cNvSpPr txBox="1">
            <a:spLocks/>
          </p:cNvSpPr>
          <p:nvPr/>
        </p:nvSpPr>
        <p:spPr>
          <a:xfrm>
            <a:off x="762000" y="663575"/>
            <a:ext cx="7772400" cy="1470025"/>
          </a:xfrm>
          <a:prstGeom prst="rect">
            <a:avLst/>
          </a:prstGeom>
        </p:spPr>
        <p:txBody>
          <a:bodyPr vert="horz" lIns="91440" tIns="45720" rIns="91440" bIns="45720" rtlCol="0" anchor="ctr">
            <a:noAutofit/>
          </a:bodyPr>
          <a:lstStyle/>
          <a:p>
            <a:pPr marL="0" marR="0" lvl="0" indent="0" algn="just" defTabSz="457200" rtl="0" eaLnBrk="1" fontAlgn="auto" latinLnBrk="0" hangingPunct="1">
              <a:lnSpc>
                <a:spcPct val="100000"/>
              </a:lnSpc>
              <a:spcBef>
                <a:spcPct val="0"/>
              </a:spcBef>
              <a:spcAft>
                <a:spcPts val="0"/>
              </a:spcAft>
              <a:buClrTx/>
              <a:buSzTx/>
              <a:buFontTx/>
              <a:buNone/>
              <a:tabLst/>
              <a:defRPr/>
            </a:pPr>
            <a:r>
              <a:rPr kumimoji="0" lang="it-IT" sz="3200" b="1" i="0" u="none" strike="noStrike" kern="1200" cap="none" spc="0" normalizeH="0" noProof="0" dirty="0" smtClean="0">
                <a:ln>
                  <a:noFill/>
                </a:ln>
                <a:solidFill>
                  <a:srgbClr val="0000FF"/>
                </a:solidFill>
                <a:effectLst>
                  <a:outerShdw blurRad="38100" dist="38100" dir="2700000" algn="tl">
                    <a:srgbClr val="000000">
                      <a:alpha val="43137"/>
                    </a:srgbClr>
                  </a:outerShdw>
                </a:effectLst>
                <a:uLnTx/>
                <a:uFillTx/>
                <a:latin typeface="+mj-lt"/>
                <a:ea typeface="+mj-ea"/>
                <a:cs typeface="+mj-cs"/>
              </a:rPr>
              <a:t>Modifica del Titolo V della Costituzione e Polizia Mortuaria – Normative regionali e attività delle strutture di Igiene e Sanità Pubblica delle Aziende Sanitarie Locali</a:t>
            </a:r>
            <a:endParaRPr kumimoji="0" lang="it-IT" sz="3200" b="1" i="0" u="none" strike="noStrike" kern="1200" cap="none" spc="0" normalizeH="0" noProof="0" dirty="0">
              <a:ln>
                <a:noFill/>
              </a:ln>
              <a:solidFill>
                <a:srgbClr val="0000FF"/>
              </a:solidFill>
              <a:effectLst>
                <a:outerShdw blurRad="38100" dist="38100" dir="2700000" algn="tl">
                  <a:srgbClr val="000000">
                    <a:alpha val="43137"/>
                  </a:srgbClr>
                </a:outerShdw>
              </a:effectLst>
              <a:uLnTx/>
              <a:uFillTx/>
              <a:latin typeface="+mj-lt"/>
              <a:ea typeface="+mj-ea"/>
              <a:cs typeface="+mj-cs"/>
            </a:endParaRPr>
          </a:p>
        </p:txBody>
      </p:sp>
      <p:sp>
        <p:nvSpPr>
          <p:cNvPr id="6" name="Titolo 1"/>
          <p:cNvSpPr txBox="1">
            <a:spLocks/>
          </p:cNvSpPr>
          <p:nvPr/>
        </p:nvSpPr>
        <p:spPr>
          <a:xfrm>
            <a:off x="2871830" y="5673751"/>
            <a:ext cx="7772400" cy="1470025"/>
          </a:xfrm>
          <a:prstGeom prst="rect">
            <a:avLst/>
          </a:prstGeom>
        </p:spPr>
        <p:txBody>
          <a:bodyPr vert="horz" lIns="91440" tIns="45720" rIns="91440" bIns="45720" rtlCol="0" anchor="ctr">
            <a:normAutofit fontScale="97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it-IT" sz="2800" dirty="0" smtClean="0">
                <a:effectLst>
                  <a:outerShdw blurRad="38100" dist="38100" dir="2700000" algn="tl">
                    <a:srgbClr val="000000">
                      <a:alpha val="43137"/>
                    </a:srgbClr>
                  </a:outerShdw>
                </a:effectLst>
                <a:latin typeface="+mj-lt"/>
                <a:ea typeface="+mj-ea"/>
                <a:cs typeface="+mj-cs"/>
              </a:rPr>
              <a:t>Rieti, 20.06.2022</a:t>
            </a:r>
            <a:endParaRPr kumimoji="0" lang="it-IT" sz="2800" b="0"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09600" y="3500438"/>
            <a:ext cx="8153400" cy="1754327"/>
          </a:xfrm>
          <a:prstGeom prst="rect">
            <a:avLst/>
          </a:prstGeom>
        </p:spPr>
        <p:txBody>
          <a:bodyPr wrap="square">
            <a:spAutoFit/>
          </a:bodyPr>
          <a:lstStyle/>
          <a:p>
            <a:pPr algn="ctr"/>
            <a:r>
              <a:rPr lang="it-IT" b="1" dirty="0"/>
              <a:t>Trasporto in paesi non aderenti alla Convenzione di </a:t>
            </a:r>
            <a:r>
              <a:rPr lang="it-IT" b="1" dirty="0" smtClean="0"/>
              <a:t>Berlino</a:t>
            </a:r>
          </a:p>
          <a:p>
            <a:pPr algn="ctr"/>
            <a:endParaRPr lang="it-IT" b="1" dirty="0"/>
          </a:p>
          <a:p>
            <a:pPr algn="just"/>
            <a:r>
              <a:rPr lang="it-IT" b="1" dirty="0" smtClean="0"/>
              <a:t>È </a:t>
            </a:r>
            <a:r>
              <a:rPr lang="it-IT" b="1" dirty="0"/>
              <a:t>necessario il certificato </a:t>
            </a:r>
            <a:r>
              <a:rPr lang="it-IT" b="1" dirty="0" smtClean="0"/>
              <a:t>dell’ASL attestante </a:t>
            </a:r>
            <a:r>
              <a:rPr lang="it-IT" b="1" dirty="0"/>
              <a:t>che sono state osservate le disposizioni sulla cassa, di cui agli art. 30 e 32 del </a:t>
            </a:r>
            <a:r>
              <a:rPr lang="it-IT" b="1" dirty="0" smtClean="0"/>
              <a:t>DPR </a:t>
            </a:r>
            <a:r>
              <a:rPr lang="it-IT" b="1" dirty="0"/>
              <a:t>285/90, e in caso di morte dovuta a malattie </a:t>
            </a:r>
            <a:r>
              <a:rPr lang="it-IT" b="1" dirty="0" smtClean="0"/>
              <a:t>infettivo - diffusive</a:t>
            </a:r>
            <a:r>
              <a:rPr lang="it-IT" b="1" dirty="0"/>
              <a:t>, anche quanto previsto dagli art. 18 e 25 dello stesso DPR (disposizioni sul trasporto e trattamento)</a:t>
            </a:r>
            <a:endParaRPr lang="it-IT" dirty="0"/>
          </a:p>
        </p:txBody>
      </p:sp>
      <p:pic>
        <p:nvPicPr>
          <p:cNvPr id="5" name="Immagine 4"/>
          <p:cNvPicPr>
            <a:picLocks noChangeAspect="1"/>
          </p:cNvPicPr>
          <p:nvPr/>
        </p:nvPicPr>
        <p:blipFill>
          <a:blip r:embed="rId2"/>
          <a:srcRect b="8948"/>
          <a:stretch>
            <a:fillRect/>
          </a:stretch>
        </p:blipFill>
        <p:spPr>
          <a:xfrm>
            <a:off x="196252" y="0"/>
            <a:ext cx="8795348" cy="3214686"/>
          </a:xfrm>
          <a:prstGeom prst="rect">
            <a:avLst/>
          </a:prstGeom>
        </p:spPr>
      </p:pic>
      <p:sp>
        <p:nvSpPr>
          <p:cNvPr id="6" name="Rettangolo 5"/>
          <p:cNvSpPr/>
          <p:nvPr/>
        </p:nvSpPr>
        <p:spPr>
          <a:xfrm>
            <a:off x="609600" y="5643578"/>
            <a:ext cx="8153400" cy="646331"/>
          </a:xfrm>
          <a:prstGeom prst="rect">
            <a:avLst/>
          </a:prstGeom>
        </p:spPr>
        <p:txBody>
          <a:bodyPr wrap="square">
            <a:spAutoFit/>
          </a:bodyPr>
          <a:lstStyle/>
          <a:p>
            <a:pPr algn="ctr"/>
            <a:r>
              <a:rPr lang="it-IT" b="1" i="1" u="sng" dirty="0">
                <a:solidFill>
                  <a:srgbClr val="0070C0"/>
                </a:solidFill>
                <a:effectLst>
                  <a:outerShdw blurRad="38100" dist="38100" dir="2700000" algn="tl">
                    <a:srgbClr val="000000">
                      <a:alpha val="43137"/>
                    </a:srgbClr>
                  </a:outerShdw>
                </a:effectLst>
              </a:rPr>
              <a:t>I due passaporti differiscono solo per l’obbligo d’indicare, nei non aderenti, anche la causa di morte.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04800" y="285728"/>
            <a:ext cx="8610600" cy="6463308"/>
          </a:xfrm>
          <a:prstGeom prst="rect">
            <a:avLst/>
          </a:prstGeom>
        </p:spPr>
        <p:txBody>
          <a:bodyPr wrap="square">
            <a:spAutoFit/>
          </a:bodyPr>
          <a:lstStyle/>
          <a:p>
            <a:r>
              <a:rPr lang="it-IT" sz="2400" b="1" dirty="0" smtClean="0">
                <a:solidFill>
                  <a:srgbClr val="0000FF"/>
                </a:solidFill>
                <a:effectLst>
                  <a:outerShdw blurRad="38100" dist="38100" dir="2700000" algn="tl">
                    <a:srgbClr val="000000">
                      <a:alpha val="43137"/>
                    </a:srgbClr>
                  </a:outerShdw>
                </a:effectLst>
              </a:rPr>
              <a:t>DPR 285/90 ART. 30 (13 commi)</a:t>
            </a:r>
          </a:p>
          <a:p>
            <a:endParaRPr lang="it-IT" b="1" dirty="0" smtClean="0"/>
          </a:p>
          <a:p>
            <a:pPr marL="342900" indent="-342900" algn="just">
              <a:buFont typeface="+mj-lt"/>
              <a:buAutoNum type="arabicPeriod"/>
            </a:pPr>
            <a:r>
              <a:rPr lang="it-IT" sz="1600" dirty="0" smtClean="0"/>
              <a:t>Per il trasporto all'estero o dall'estero, fuori dei casi previsti dalla convenzione internazionale di Berlino, o da comune a comune, la salma deve essere racchiusa in </a:t>
            </a:r>
            <a:r>
              <a:rPr lang="it-IT" sz="1600" b="1" dirty="0" smtClean="0"/>
              <a:t>duplice cassa</a:t>
            </a:r>
            <a:r>
              <a:rPr lang="it-IT" sz="1600" dirty="0" smtClean="0"/>
              <a:t>, l'una di metallo e l'altra di tavole di legno massiccio.</a:t>
            </a:r>
          </a:p>
          <a:p>
            <a:pPr marL="342900" indent="-342900" algn="just">
              <a:buFont typeface="+mj-lt"/>
              <a:buAutoNum type="arabicPeriod"/>
            </a:pPr>
            <a:endParaRPr lang="it-IT" sz="1600" dirty="0" smtClean="0"/>
          </a:p>
          <a:p>
            <a:pPr marL="342900" indent="-342900" algn="just">
              <a:buFont typeface="+mj-lt"/>
              <a:buAutoNum type="arabicPeriod"/>
            </a:pPr>
            <a:r>
              <a:rPr lang="it-IT" sz="1600" dirty="0" smtClean="0"/>
              <a:t>La cassa metallica, o che racchiuda quella di legno o che sia da questa contenuta, deve essere </a:t>
            </a:r>
            <a:r>
              <a:rPr lang="it-IT" sz="1600" b="1" dirty="0" smtClean="0"/>
              <a:t>ermeticamente chiusa mediante saldatura </a:t>
            </a:r>
            <a:r>
              <a:rPr lang="it-IT" sz="1600" dirty="0" smtClean="0"/>
              <a:t>e tra le due casse, al fondo, deve essere interposto uno strato di torba polverizzata o di segatura di legno o di altro </a:t>
            </a:r>
            <a:r>
              <a:rPr lang="it-IT" sz="1600" b="1" dirty="0" smtClean="0"/>
              <a:t>materiale assorbente</a:t>
            </a:r>
            <a:r>
              <a:rPr lang="it-IT" sz="1600" dirty="0" smtClean="0"/>
              <a:t>, sempre biodegradabile, riconosciuto idoneo.</a:t>
            </a:r>
          </a:p>
          <a:p>
            <a:pPr marL="342900" indent="-342900" algn="just">
              <a:buFont typeface="+mj-lt"/>
              <a:buAutoNum type="arabicPeriod"/>
            </a:pPr>
            <a:endParaRPr lang="it-IT" sz="1600" dirty="0" smtClean="0"/>
          </a:p>
          <a:p>
            <a:pPr marL="342900" indent="-342900" algn="just">
              <a:buFont typeface="+mj-lt"/>
              <a:buAutoNum type="arabicPeriod"/>
            </a:pPr>
            <a:r>
              <a:rPr lang="it-IT" sz="1600" dirty="0" smtClean="0"/>
              <a:t>Le saldature devono essere continue ed estese su tutta la periferia della zona di contatto degli elementi da saldare.</a:t>
            </a:r>
          </a:p>
          <a:p>
            <a:pPr marL="342900" indent="-342900" algn="just">
              <a:buFont typeface="+mj-lt"/>
              <a:buAutoNum type="arabicPeriod"/>
            </a:pPr>
            <a:endParaRPr lang="it-IT" sz="1600" dirty="0" smtClean="0"/>
          </a:p>
          <a:p>
            <a:pPr marL="342900" indent="-342900" algn="just">
              <a:buFont typeface="+mj-lt"/>
              <a:buAutoNum type="arabicPeriod"/>
            </a:pPr>
            <a:r>
              <a:rPr lang="it-IT" sz="1600" dirty="0" smtClean="0"/>
              <a:t>Lo spessore di lamiera della cassa metallica non deve essere inferiore a </a:t>
            </a:r>
            <a:r>
              <a:rPr lang="it-IT" sz="1600" b="1" dirty="0" smtClean="0"/>
              <a:t>0,660 mm</a:t>
            </a:r>
            <a:r>
              <a:rPr lang="it-IT" sz="1600" dirty="0" smtClean="0"/>
              <a:t> se di zinco, a </a:t>
            </a:r>
            <a:r>
              <a:rPr lang="it-IT" sz="1600" b="1" dirty="0" smtClean="0"/>
              <a:t>1,5</a:t>
            </a:r>
            <a:r>
              <a:rPr lang="it-IT" sz="1600" dirty="0" smtClean="0"/>
              <a:t> mm se di piombo.</a:t>
            </a:r>
          </a:p>
          <a:p>
            <a:pPr marL="342900" indent="-342900" algn="just">
              <a:buFont typeface="+mj-lt"/>
              <a:buAutoNum type="arabicPeriod"/>
            </a:pPr>
            <a:endParaRPr lang="it-IT" sz="1600" dirty="0" smtClean="0"/>
          </a:p>
          <a:p>
            <a:pPr marL="342900" indent="-342900" algn="just">
              <a:buFont typeface="+mj-lt"/>
              <a:buAutoNum type="arabicPeriod"/>
            </a:pPr>
            <a:r>
              <a:rPr lang="it-IT" sz="1600" dirty="0" smtClean="0"/>
              <a:t>Lo spessore delle tavole della cassa di legno non deve essere inferiore a </a:t>
            </a:r>
            <a:r>
              <a:rPr lang="it-IT" sz="1600" b="1" dirty="0" smtClean="0"/>
              <a:t>25 mm</a:t>
            </a:r>
            <a:r>
              <a:rPr lang="it-IT" sz="1600" dirty="0" smtClean="0"/>
              <a:t>. Eventuali intagli sono consentiti quando lo spessore iniziale delle tavole è tale che per effetto degli intagli medesimi in ogni punto sia assicurato lo spessore minimo di cui sopra.</a:t>
            </a:r>
          </a:p>
          <a:p>
            <a:pPr marL="342900" indent="-342900" algn="just">
              <a:buFont typeface="+mj-lt"/>
              <a:buAutoNum type="arabicPeriod"/>
            </a:pPr>
            <a:endParaRPr lang="it-IT" sz="1600" dirty="0" smtClean="0"/>
          </a:p>
          <a:p>
            <a:pPr marL="342900" indent="-342900" algn="just">
              <a:buFont typeface="+mj-lt"/>
              <a:buAutoNum type="arabicPeriod"/>
            </a:pPr>
            <a:r>
              <a:rPr lang="it-IT" sz="1600" dirty="0" smtClean="0"/>
              <a:t>Il </a:t>
            </a:r>
            <a:r>
              <a:rPr lang="it-IT" sz="1600" b="1" dirty="0" smtClean="0"/>
              <a:t>fondo della cassa </a:t>
            </a:r>
            <a:r>
              <a:rPr lang="it-IT" sz="1600" dirty="0" smtClean="0"/>
              <a:t>deve essere formato da una o più tavole, di un solo pezzo nel senso della lunghezza, riunite al massimo nel numero di </a:t>
            </a:r>
            <a:r>
              <a:rPr lang="it-IT" sz="1600" b="1" dirty="0" smtClean="0"/>
              <a:t>cinque nel senso della lunghezza</a:t>
            </a:r>
            <a:r>
              <a:rPr lang="it-IT" sz="1600" dirty="0" smtClean="0"/>
              <a:t>, fra loro saldamente congiunte con collante di sicura e duratura presa.</a:t>
            </a:r>
          </a:p>
          <a:p>
            <a:endParaRPr lang="it-IT"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167148"/>
            <a:ext cx="9144000" cy="8586966"/>
          </a:xfrm>
          <a:prstGeom prst="rect">
            <a:avLst/>
          </a:prstGeom>
        </p:spPr>
        <p:txBody>
          <a:bodyPr wrap="square">
            <a:spAutoFit/>
          </a:bodyPr>
          <a:lstStyle/>
          <a:p>
            <a:pPr marL="342900" indent="-342900"/>
            <a:r>
              <a:rPr lang="it-IT" sz="2400" b="1" dirty="0" smtClean="0">
                <a:solidFill>
                  <a:srgbClr val="0000FF"/>
                </a:solidFill>
                <a:effectLst>
                  <a:outerShdw blurRad="38100" dist="38100" dir="2700000" algn="tl">
                    <a:srgbClr val="000000">
                      <a:alpha val="43137"/>
                    </a:srgbClr>
                  </a:outerShdw>
                </a:effectLst>
              </a:rPr>
              <a:t>    DPR 285/90 ART. 30 (13 commi)</a:t>
            </a:r>
          </a:p>
          <a:p>
            <a:pPr marL="342900" indent="-342900" algn="just">
              <a:buFont typeface="+mj-lt"/>
              <a:buAutoNum type="arabicPeriod" startAt="7"/>
            </a:pPr>
            <a:endParaRPr lang="it-IT" dirty="0" smtClean="0"/>
          </a:p>
          <a:p>
            <a:pPr marL="342900" indent="-342900" algn="just">
              <a:buFont typeface="+mj-lt"/>
              <a:buAutoNum type="arabicPeriod" startAt="7"/>
            </a:pPr>
            <a:r>
              <a:rPr lang="it-IT" sz="1600" dirty="0" smtClean="0"/>
              <a:t>Il </a:t>
            </a:r>
            <a:r>
              <a:rPr lang="it-IT" sz="1600" b="1" dirty="0" smtClean="0"/>
              <a:t>coperchio</a:t>
            </a:r>
            <a:r>
              <a:rPr lang="it-IT" sz="1600" dirty="0" smtClean="0"/>
              <a:t> della cassa deve essere formato da una o più tavole di un solo pezzo nel senso della lunghezza.</a:t>
            </a:r>
          </a:p>
          <a:p>
            <a:pPr marL="342900" indent="-342900" algn="just">
              <a:buFont typeface="+mj-lt"/>
              <a:buAutoNum type="arabicPeriod" startAt="7"/>
            </a:pPr>
            <a:endParaRPr lang="it-IT" sz="1600" b="1" dirty="0" smtClean="0"/>
          </a:p>
          <a:p>
            <a:pPr marL="342900" indent="-342900" algn="just">
              <a:buFont typeface="+mj-lt"/>
              <a:buAutoNum type="arabicPeriod" startAt="7"/>
            </a:pPr>
            <a:r>
              <a:rPr lang="it-IT" sz="1600" dirty="0" smtClean="0"/>
              <a:t>Nel caso in cui il coperchio sia costituito da più facce che si trovino su piani diversi occorre che dette facce siano costituite da tavole di un solo pezzo nel senso della lunghezza.</a:t>
            </a:r>
          </a:p>
          <a:p>
            <a:pPr marL="342900" indent="-342900" algn="just">
              <a:buFont typeface="+mj-lt"/>
              <a:buAutoNum type="arabicPeriod" startAt="7"/>
            </a:pPr>
            <a:endParaRPr lang="it-IT" sz="1600" dirty="0" smtClean="0"/>
          </a:p>
          <a:p>
            <a:pPr marL="342900" indent="-342900" algn="just">
              <a:buFont typeface="+mj-lt"/>
              <a:buAutoNum type="arabicPeriod" startAt="7"/>
            </a:pPr>
            <a:r>
              <a:rPr lang="it-IT" sz="1600" dirty="0" smtClean="0"/>
              <a:t>Le </a:t>
            </a:r>
            <a:r>
              <a:rPr lang="it-IT" sz="1600" b="1" dirty="0" smtClean="0"/>
              <a:t>pareti laterali</a:t>
            </a:r>
            <a:r>
              <a:rPr lang="it-IT" sz="1600" dirty="0" smtClean="0"/>
              <a:t> della cassa comprese tra il fondo e il coperchio devono essere formate da una o più tavole di un solo pezzo nel senso della lunghezza delle pareti stesse congiunte tra loro nel senso della larghezza con le medesime modalità tecniche delle tavole formanti il fondo. Le suddette pareti laterali devono parimenti essere saldamente congiunte tra loro con collante di sicura e duratura presa.</a:t>
            </a:r>
          </a:p>
          <a:p>
            <a:pPr marL="342900" indent="-342900" algn="just">
              <a:buFont typeface="+mj-lt"/>
              <a:buAutoNum type="arabicPeriod" startAt="7"/>
            </a:pPr>
            <a:endParaRPr lang="it-IT" sz="1600" dirty="0" smtClean="0"/>
          </a:p>
          <a:p>
            <a:pPr marL="342900" indent="-342900" algn="just">
              <a:buFont typeface="+mj-lt"/>
              <a:buAutoNum type="arabicPeriod" startAt="7"/>
            </a:pPr>
            <a:r>
              <a:rPr lang="it-IT" sz="1600" dirty="0" smtClean="0"/>
              <a:t>Il coperchio deve essere saldamente congiunto alle pareti laterali mediante </a:t>
            </a:r>
            <a:r>
              <a:rPr lang="it-IT" sz="1600" b="1" dirty="0" smtClean="0"/>
              <a:t>viti disposte di 20 in 20 centimetri</a:t>
            </a:r>
            <a:r>
              <a:rPr lang="it-IT" sz="1600" dirty="0" smtClean="0"/>
              <a:t>. Il fondo deve essere saldamente congiunto ad esse con </a:t>
            </a:r>
            <a:r>
              <a:rPr lang="it-IT" sz="1600" b="1" dirty="0" smtClean="0"/>
              <a:t>chiodi disposti di 20 in 20 centimetri </a:t>
            </a:r>
            <a:r>
              <a:rPr lang="it-IT" sz="1600" dirty="0" smtClean="0"/>
              <a:t>ed assicurato con un mastice idoneo.</a:t>
            </a:r>
          </a:p>
          <a:p>
            <a:pPr marL="342900" indent="-342900" algn="just">
              <a:buFont typeface="+mj-lt"/>
              <a:buAutoNum type="arabicPeriod" startAt="7"/>
            </a:pPr>
            <a:endParaRPr lang="it-IT" sz="1600" dirty="0" smtClean="0"/>
          </a:p>
          <a:p>
            <a:pPr marL="342900" indent="-342900" algn="just">
              <a:buFont typeface="+mj-lt"/>
              <a:buAutoNum type="arabicPeriod" startAt="7"/>
            </a:pPr>
            <a:r>
              <a:rPr lang="it-IT" sz="1600" dirty="0" smtClean="0"/>
              <a:t>La cassa così confezionata deve </a:t>
            </a:r>
            <a:r>
              <a:rPr lang="it-IT" sz="1600" b="1" dirty="0" smtClean="0"/>
              <a:t>essere cerchiata con liste di lamiera di ferro</a:t>
            </a:r>
            <a:r>
              <a:rPr lang="it-IT" sz="1600" dirty="0" smtClean="0"/>
              <a:t>, larghe </a:t>
            </a:r>
            <a:r>
              <a:rPr lang="it-IT" sz="1600" b="1" dirty="0" smtClean="0"/>
              <a:t>non meno di</a:t>
            </a:r>
            <a:r>
              <a:rPr lang="it-IT" sz="1600" b="1" dirty="0" err="1" smtClean="0"/>
              <a:t> </a:t>
            </a:r>
            <a:r>
              <a:rPr lang="it-IT" sz="1600" b="1" dirty="0" smtClean="0"/>
              <a:t>2 centimetri</a:t>
            </a:r>
            <a:r>
              <a:rPr lang="it-IT" sz="1600" dirty="0" smtClean="0"/>
              <a:t>, distanti l'una dall'altra </a:t>
            </a:r>
            <a:r>
              <a:rPr lang="it-IT" sz="1600" b="1" dirty="0" smtClean="0"/>
              <a:t>non più di 50 centimetri</a:t>
            </a:r>
            <a:r>
              <a:rPr lang="it-IT" sz="1600" dirty="0" smtClean="0"/>
              <a:t>, saldamente fissate mediante chiodi o viti.</a:t>
            </a:r>
          </a:p>
          <a:p>
            <a:pPr marL="342900" indent="-342900" algn="just">
              <a:buFont typeface="+mj-lt"/>
              <a:buAutoNum type="arabicPeriod" startAt="7"/>
            </a:pPr>
            <a:endParaRPr lang="it-IT" sz="1600" dirty="0" smtClean="0"/>
          </a:p>
          <a:p>
            <a:pPr marL="342900" indent="-342900" algn="just">
              <a:buFont typeface="+mj-lt"/>
              <a:buAutoNum type="arabicPeriod" startAt="7"/>
            </a:pPr>
            <a:r>
              <a:rPr lang="it-IT" sz="1600" dirty="0" smtClean="0"/>
              <a:t>Sia la cassa di legno sia quella di metallo debbono portare impresso ben visibile sulla parte esterna del proprio coperchio il marchio di fabbrica con l'indicazione della ditta costruttrice.</a:t>
            </a:r>
          </a:p>
          <a:p>
            <a:pPr marL="342900" indent="-342900" algn="just"/>
            <a:endParaRPr lang="it-IT" sz="1600" dirty="0" smtClean="0"/>
          </a:p>
          <a:p>
            <a:pPr marL="342900" indent="-342900" algn="just"/>
            <a:r>
              <a:rPr lang="it-IT" sz="1600" dirty="0" smtClean="0"/>
              <a:t>13. Per il trasporto </a:t>
            </a:r>
            <a:r>
              <a:rPr lang="it-IT" sz="1600" b="1" dirty="0" smtClean="0"/>
              <a:t>da un comune ad un altro comune che disti più di 100 chilometri</a:t>
            </a:r>
            <a:r>
              <a:rPr lang="it-IT" sz="1600" dirty="0" smtClean="0"/>
              <a:t>, salvo il caso previsto dall'art. 25 e sempre che il trasporto stesso dal luogo di deposito della salma al cimitero possa farsi direttamente e con idoneo carro funebre, si impiega la </a:t>
            </a:r>
            <a:r>
              <a:rPr lang="it-IT" sz="1600" b="1" dirty="0" smtClean="0"/>
              <a:t>sola cassa di legno</a:t>
            </a:r>
            <a:r>
              <a:rPr lang="it-IT" sz="1600" dirty="0" smtClean="0"/>
              <a:t>. </a:t>
            </a:r>
          </a:p>
          <a:p>
            <a:pPr marL="342900" indent="-342900" algn="just">
              <a:buFont typeface="+mj-lt"/>
              <a:buAutoNum type="arabicPeriod" startAt="7"/>
            </a:pPr>
            <a:endParaRPr lang="it-IT" b="1" dirty="0" smtClean="0"/>
          </a:p>
          <a:p>
            <a:pPr marL="342900" indent="-342900" algn="just">
              <a:buFont typeface="+mj-lt"/>
              <a:buAutoNum type="arabicPeriod" startAt="7"/>
            </a:pPr>
            <a:endParaRPr lang="it-IT" b="1" dirty="0" smtClean="0"/>
          </a:p>
          <a:p>
            <a:pPr marL="342900" indent="-342900" algn="just">
              <a:buFont typeface="+mj-lt"/>
              <a:buAutoNum type="arabicPeriod" startAt="7"/>
            </a:pPr>
            <a:endParaRPr lang="it-IT" b="1" dirty="0" smtClean="0"/>
          </a:p>
          <a:p>
            <a:pPr marL="342900" indent="-342900" algn="just">
              <a:buFont typeface="+mj-lt"/>
              <a:buAutoNum type="arabicPeriod" startAt="7"/>
            </a:pPr>
            <a:endParaRPr lang="it-IT" b="1" dirty="0" smtClean="0"/>
          </a:p>
          <a:p>
            <a:pPr marL="342900" indent="-342900" algn="just">
              <a:buFont typeface="+mj-lt"/>
              <a:buAutoNum type="arabicPeriod" startAt="7"/>
            </a:pPr>
            <a:endParaRPr lang="it-IT" b="1" dirty="0" smtClean="0"/>
          </a:p>
          <a:p>
            <a:pPr marL="342900" indent="-342900" algn="just">
              <a:buFont typeface="+mj-lt"/>
              <a:buAutoNum type="arabicPeriod" startAt="7"/>
            </a:pPr>
            <a:endParaRPr lang="it-IT" b="1" dirty="0" smtClean="0"/>
          </a:p>
          <a:p>
            <a:pPr marL="342900" indent="-342900" algn="just">
              <a:buFont typeface="+mj-lt"/>
              <a:buAutoNum type="arabicPeriod" startAt="7"/>
            </a:pP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57200" y="708184"/>
            <a:ext cx="8001000" cy="7140416"/>
          </a:xfrm>
          <a:prstGeom prst="rect">
            <a:avLst/>
          </a:prstGeom>
        </p:spPr>
        <p:txBody>
          <a:bodyPr wrap="square">
            <a:spAutoFit/>
          </a:bodyPr>
          <a:lstStyle/>
          <a:p>
            <a:endParaRPr lang="it-IT" sz="2400" b="1" dirty="0" smtClean="0">
              <a:solidFill>
                <a:srgbClr val="0000FF"/>
              </a:solidFill>
              <a:effectLst>
                <a:outerShdw blurRad="38100" dist="38100" dir="2700000" algn="tl">
                  <a:srgbClr val="000000">
                    <a:alpha val="43137"/>
                  </a:srgbClr>
                </a:outerShdw>
              </a:effectLst>
            </a:endParaRPr>
          </a:p>
          <a:p>
            <a:endParaRPr lang="it-IT" sz="2400" b="1" dirty="0" smtClean="0">
              <a:solidFill>
                <a:srgbClr val="0000FF"/>
              </a:solidFill>
              <a:effectLst>
                <a:outerShdw blurRad="38100" dist="38100" dir="2700000" algn="tl">
                  <a:srgbClr val="000000">
                    <a:alpha val="43137"/>
                  </a:srgbClr>
                </a:outerShdw>
              </a:effectLst>
            </a:endParaRPr>
          </a:p>
          <a:p>
            <a:endParaRPr lang="it-IT" b="1" dirty="0" smtClean="0"/>
          </a:p>
          <a:p>
            <a:pPr marL="342900" indent="-342900" algn="just">
              <a:buAutoNum type="arabicPeriod"/>
            </a:pPr>
            <a:r>
              <a:rPr lang="it-IT" sz="2000" dirty="0" smtClean="0"/>
              <a:t>Per il </a:t>
            </a:r>
            <a:r>
              <a:rPr lang="it-IT" sz="2000" b="1" dirty="0" smtClean="0"/>
              <a:t>trasporto di cui all'art. 30</a:t>
            </a:r>
            <a:r>
              <a:rPr lang="it-IT" sz="2000" dirty="0" smtClean="0"/>
              <a:t>, nei mesi di </a:t>
            </a:r>
            <a:r>
              <a:rPr lang="it-IT" sz="2000" b="1" dirty="0" smtClean="0"/>
              <a:t>aprile, maggio, giugno, luglio, agosto e settembre</a:t>
            </a:r>
            <a:r>
              <a:rPr lang="it-IT" sz="2000" dirty="0" smtClean="0"/>
              <a:t>, le salme devono essere sottoposte a </a:t>
            </a:r>
            <a:r>
              <a:rPr lang="it-IT" sz="2000" b="1" dirty="0" smtClean="0"/>
              <a:t>trattamento antiputrefattivo </a:t>
            </a:r>
            <a:r>
              <a:rPr lang="it-IT" sz="2000" dirty="0" smtClean="0"/>
              <a:t>mediante l'introduzione nelle cavità corporee di almeno 500 cc di formalina F.U. dopo che sia trascorso l'eventuale periodo di osservazione.</a:t>
            </a:r>
          </a:p>
          <a:p>
            <a:pPr marL="342900" indent="-342900" algn="just">
              <a:buAutoNum type="arabicPeriod"/>
            </a:pPr>
            <a:endParaRPr lang="it-IT" sz="2000" dirty="0" smtClean="0"/>
          </a:p>
          <a:p>
            <a:pPr marL="342900" indent="-342900" algn="just">
              <a:buAutoNum type="arabicPeriod"/>
            </a:pPr>
            <a:endParaRPr lang="it-IT" sz="2000" dirty="0" smtClean="0"/>
          </a:p>
          <a:p>
            <a:pPr marL="342900" indent="-342900" algn="just">
              <a:buFont typeface="+mj-lt"/>
              <a:buAutoNum type="arabicPeriod"/>
            </a:pPr>
            <a:r>
              <a:rPr lang="it-IT" sz="2000" dirty="0" smtClean="0"/>
              <a:t>Negli altri mesi dell'anno tale prescrizione si applica solo per le salme che devono essere trasportate in </a:t>
            </a:r>
            <a:r>
              <a:rPr lang="it-IT" sz="2000" i="1" dirty="0" smtClean="0"/>
              <a:t>località</a:t>
            </a:r>
            <a:r>
              <a:rPr lang="it-IT" sz="2000" dirty="0" smtClean="0"/>
              <a:t> che, con il mezzo di trasporto prescelto, </a:t>
            </a:r>
            <a:r>
              <a:rPr lang="it-IT" sz="2000" i="1" dirty="0" smtClean="0"/>
              <a:t>si raggiungono dopo 24 ore di tempo</a:t>
            </a:r>
            <a:r>
              <a:rPr lang="it-IT" sz="2000" dirty="0" smtClean="0"/>
              <a:t>, oppure quando il trasporto venga eseguito </a:t>
            </a:r>
            <a:r>
              <a:rPr lang="it-IT" sz="2000" i="1" dirty="0" smtClean="0"/>
              <a:t>trascorse 48 ore dal decesso.</a:t>
            </a:r>
          </a:p>
          <a:p>
            <a:pPr marL="342900" indent="-342900" algn="just"/>
            <a:endParaRPr lang="it-IT" sz="2000" dirty="0" smtClean="0"/>
          </a:p>
          <a:p>
            <a:pPr marL="342900" indent="-342900" algn="just"/>
            <a:endParaRPr lang="it-IT" sz="2000" dirty="0" smtClean="0"/>
          </a:p>
          <a:p>
            <a:pPr marL="342900" indent="-342900" algn="just">
              <a:buFont typeface="+mj-lt"/>
              <a:buAutoNum type="arabicPeriod"/>
            </a:pPr>
            <a:r>
              <a:rPr lang="it-IT" sz="2000" dirty="0" smtClean="0"/>
              <a:t>Le prescrizioni del presente articolo non si applicano ai cadaveri sottoposti a trattamenti di imbalsamazione. </a:t>
            </a:r>
          </a:p>
          <a:p>
            <a:endParaRPr lang="it-IT" sz="2000" b="1" dirty="0" smtClean="0"/>
          </a:p>
          <a:p>
            <a:endParaRPr lang="it-IT" b="1" dirty="0" smtClean="0"/>
          </a:p>
          <a:p>
            <a:endParaRPr lang="it-IT" b="1" dirty="0" smtClean="0"/>
          </a:p>
          <a:p>
            <a:endParaRPr lang="it-IT" b="1" dirty="0" smtClean="0"/>
          </a:p>
          <a:p>
            <a:endParaRPr lang="it-IT" dirty="0"/>
          </a:p>
        </p:txBody>
      </p:sp>
      <p:sp>
        <p:nvSpPr>
          <p:cNvPr id="3" name="Rettangolo 2"/>
          <p:cNvSpPr/>
          <p:nvPr/>
        </p:nvSpPr>
        <p:spPr>
          <a:xfrm>
            <a:off x="533400" y="171272"/>
            <a:ext cx="4121892" cy="1200328"/>
          </a:xfrm>
          <a:prstGeom prst="rect">
            <a:avLst/>
          </a:prstGeom>
        </p:spPr>
        <p:txBody>
          <a:bodyPr wrap="none">
            <a:spAutoFit/>
          </a:bodyPr>
          <a:lstStyle/>
          <a:p>
            <a:r>
              <a:rPr lang="it-IT" sz="2400" b="1" dirty="0" smtClean="0">
                <a:solidFill>
                  <a:srgbClr val="0000FF"/>
                </a:solidFill>
                <a:effectLst>
                  <a:outerShdw blurRad="38100" dist="38100" dir="2700000" algn="tl">
                    <a:srgbClr val="000000">
                      <a:alpha val="43137"/>
                    </a:srgbClr>
                  </a:outerShdw>
                </a:effectLst>
              </a:rPr>
              <a:t>DPR 285/90 </a:t>
            </a:r>
          </a:p>
          <a:p>
            <a:r>
              <a:rPr lang="it-IT" sz="2400" b="1" dirty="0" smtClean="0">
                <a:solidFill>
                  <a:srgbClr val="0000FF"/>
                </a:solidFill>
                <a:effectLst>
                  <a:outerShdw blurRad="38100" dist="38100" dir="2700000" algn="tl">
                    <a:srgbClr val="000000">
                      <a:alpha val="43137"/>
                    </a:srgbClr>
                  </a:outerShdw>
                </a:effectLst>
              </a:rPr>
              <a:t>CAPO IV TRASPORTO FUNEBRE</a:t>
            </a:r>
          </a:p>
          <a:p>
            <a:r>
              <a:rPr lang="it-IT" sz="2400" b="1" dirty="0" smtClean="0">
                <a:solidFill>
                  <a:srgbClr val="0000FF"/>
                </a:solidFill>
                <a:effectLst>
                  <a:outerShdw blurRad="38100" dist="38100" dir="2700000" algn="tl">
                    <a:srgbClr val="000000">
                      <a:alpha val="43137"/>
                    </a:srgbClr>
                  </a:outerShdw>
                </a:effectLst>
              </a:rPr>
              <a:t>ART. 32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3400" y="645141"/>
            <a:ext cx="8153400" cy="7355859"/>
          </a:xfrm>
          <a:prstGeom prst="rect">
            <a:avLst/>
          </a:prstGeom>
        </p:spPr>
        <p:txBody>
          <a:bodyPr wrap="square">
            <a:spAutoFit/>
          </a:bodyPr>
          <a:lstStyle/>
          <a:p>
            <a:endParaRPr lang="it-IT" sz="2400" b="1" dirty="0" smtClean="0">
              <a:solidFill>
                <a:srgbClr val="0000FF"/>
              </a:solidFill>
              <a:effectLst>
                <a:outerShdw blurRad="38100" dist="38100" dir="2700000" algn="tl">
                  <a:srgbClr val="000000">
                    <a:alpha val="43137"/>
                  </a:srgbClr>
                </a:outerShdw>
              </a:effectLst>
            </a:endParaRPr>
          </a:p>
          <a:p>
            <a:endParaRPr lang="it-IT" b="1" dirty="0" smtClean="0"/>
          </a:p>
          <a:p>
            <a:endParaRPr lang="it-IT" b="1" dirty="0" smtClean="0"/>
          </a:p>
          <a:p>
            <a:pPr marL="342900" indent="-342900" algn="just">
              <a:buFont typeface="+mj-lt"/>
              <a:buAutoNum type="arabicPeriod"/>
            </a:pPr>
            <a:r>
              <a:rPr lang="it-IT" sz="2000" u="sng" dirty="0" smtClean="0"/>
              <a:t>Quando la morte è dovuta </a:t>
            </a:r>
            <a:r>
              <a:rPr lang="it-IT" sz="2000" dirty="0" smtClean="0"/>
              <a:t>ad una delle </a:t>
            </a:r>
            <a:r>
              <a:rPr lang="it-IT" sz="2000" b="1" dirty="0" smtClean="0"/>
              <a:t>malattie infettive - diffusive comprese nell'apposito elenco pubblicato dal Ministero della Sanità</a:t>
            </a:r>
            <a:r>
              <a:rPr lang="it-IT" sz="2000" dirty="0" smtClean="0"/>
              <a:t>, il cadavere, trascorso il periodo di osservazione, deve essere </a:t>
            </a:r>
            <a:r>
              <a:rPr lang="it-IT" sz="2000" b="1" dirty="0" smtClean="0"/>
              <a:t>deposto nella cassa con gli indumenti di cui è rivestito </a:t>
            </a:r>
            <a:r>
              <a:rPr lang="it-IT" sz="2000" dirty="0" smtClean="0"/>
              <a:t>ed </a:t>
            </a:r>
            <a:r>
              <a:rPr lang="it-IT" sz="2000" b="1" dirty="0" smtClean="0"/>
              <a:t>avvolto in un lenzuolo imbevuto di soluzione disinfettante</a:t>
            </a:r>
            <a:r>
              <a:rPr lang="it-IT" sz="2000" dirty="0" smtClean="0"/>
              <a:t>. </a:t>
            </a:r>
          </a:p>
          <a:p>
            <a:pPr marL="342900" indent="-342900" algn="just">
              <a:buFont typeface="+mj-lt"/>
              <a:buAutoNum type="arabicPeriod"/>
            </a:pPr>
            <a:endParaRPr lang="it-IT" sz="2000" dirty="0" smtClean="0"/>
          </a:p>
          <a:p>
            <a:pPr marL="342900" indent="-342900" algn="just">
              <a:buFont typeface="+mj-lt"/>
              <a:buAutoNum type="arabicPeriod"/>
            </a:pPr>
            <a:r>
              <a:rPr lang="it-IT" sz="2000" dirty="0" smtClean="0"/>
              <a:t>È consentito di rendere al defunto le estreme onoranze, osservando le prescrizioni dell'autorità sanitaria, salvo che questa le vieti nella contingenza di manifestazione epidemica della malattia che ha causato la morte. </a:t>
            </a:r>
          </a:p>
          <a:p>
            <a:pPr marL="342900" indent="-342900" algn="just">
              <a:buFont typeface="+mj-lt"/>
              <a:buAutoNum type="arabicPeriod"/>
            </a:pPr>
            <a:endParaRPr lang="it-IT" sz="2000" dirty="0" smtClean="0"/>
          </a:p>
          <a:p>
            <a:pPr marL="342900" indent="-342900" algn="just">
              <a:buFont typeface="+mj-lt"/>
              <a:buAutoNum type="arabicPeriod"/>
            </a:pPr>
            <a:r>
              <a:rPr lang="it-IT" sz="2000" dirty="0" smtClean="0"/>
              <a:t>Quando dalla denuncia della causa di morte risulti che il cadavere è portatore di radioattività, la unità sanitaria locale competente dispone che il trasporto, il trattamento e la destinazione delle salme siano effettuati osservando le necessarie misure protettive di volta in volta prescritte al fine di evitare la contaminazione ambientale. </a:t>
            </a:r>
          </a:p>
          <a:p>
            <a:pPr marL="342900" indent="-342900">
              <a:buFont typeface="+mj-lt"/>
              <a:buAutoNum type="arabicPeriod"/>
            </a:pPr>
            <a:endParaRPr lang="it-IT" sz="2000" dirty="0" smtClean="0"/>
          </a:p>
          <a:p>
            <a:endParaRPr lang="it-IT" b="1" dirty="0" smtClean="0"/>
          </a:p>
          <a:p>
            <a:endParaRPr lang="it-IT" b="1" dirty="0" smtClean="0"/>
          </a:p>
          <a:p>
            <a:endParaRPr lang="it-IT" b="1" dirty="0" smtClean="0"/>
          </a:p>
          <a:p>
            <a:endParaRPr lang="it-IT" dirty="0"/>
          </a:p>
        </p:txBody>
      </p:sp>
      <p:sp>
        <p:nvSpPr>
          <p:cNvPr id="3" name="Rettangolo 2"/>
          <p:cNvSpPr/>
          <p:nvPr/>
        </p:nvSpPr>
        <p:spPr>
          <a:xfrm>
            <a:off x="602508" y="171272"/>
            <a:ext cx="4121892" cy="1200328"/>
          </a:xfrm>
          <a:prstGeom prst="rect">
            <a:avLst/>
          </a:prstGeom>
        </p:spPr>
        <p:txBody>
          <a:bodyPr wrap="none">
            <a:spAutoFit/>
          </a:bodyPr>
          <a:lstStyle/>
          <a:p>
            <a:r>
              <a:rPr lang="it-IT" sz="2400" b="1" dirty="0" smtClean="0">
                <a:solidFill>
                  <a:srgbClr val="0000FF"/>
                </a:solidFill>
                <a:effectLst>
                  <a:outerShdw blurRad="38100" dist="38100" dir="2700000" algn="tl">
                    <a:srgbClr val="000000">
                      <a:alpha val="43137"/>
                    </a:srgbClr>
                  </a:outerShdw>
                </a:effectLst>
              </a:rPr>
              <a:t>DPR 285/90 </a:t>
            </a:r>
          </a:p>
          <a:p>
            <a:r>
              <a:rPr lang="it-IT" sz="2400" b="1" dirty="0" smtClean="0">
                <a:solidFill>
                  <a:srgbClr val="0000FF"/>
                </a:solidFill>
                <a:effectLst>
                  <a:outerShdw blurRad="38100" dist="38100" dir="2700000" algn="tl">
                    <a:srgbClr val="000000">
                      <a:alpha val="43137"/>
                    </a:srgbClr>
                  </a:outerShdw>
                </a:effectLst>
              </a:rPr>
              <a:t>CAPO IV TRASPORTO FUNEBRE</a:t>
            </a:r>
          </a:p>
          <a:p>
            <a:r>
              <a:rPr lang="it-IT" sz="2400" b="1" dirty="0" smtClean="0">
                <a:solidFill>
                  <a:srgbClr val="0000FF"/>
                </a:solidFill>
                <a:effectLst>
                  <a:outerShdw blurRad="38100" dist="38100" dir="2700000" algn="tl">
                    <a:srgbClr val="000000">
                      <a:alpha val="43137"/>
                    </a:srgbClr>
                  </a:outerShdw>
                </a:effectLst>
              </a:rPr>
              <a:t>ART. 18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3400" y="228600"/>
            <a:ext cx="8153400" cy="7540526"/>
          </a:xfrm>
          <a:prstGeom prst="rect">
            <a:avLst/>
          </a:prstGeom>
        </p:spPr>
        <p:txBody>
          <a:bodyPr wrap="square">
            <a:spAutoFit/>
          </a:bodyPr>
          <a:lstStyle/>
          <a:p>
            <a:endParaRPr lang="it-IT" sz="2400" b="1" dirty="0" smtClean="0">
              <a:solidFill>
                <a:srgbClr val="0000FF"/>
              </a:solidFill>
              <a:effectLst>
                <a:outerShdw blurRad="38100" dist="38100" dir="2700000" algn="tl">
                  <a:srgbClr val="000000">
                    <a:alpha val="43137"/>
                  </a:srgbClr>
                </a:outerShdw>
              </a:effectLst>
            </a:endParaRPr>
          </a:p>
          <a:p>
            <a:endParaRPr lang="it-IT" sz="2400" b="1" dirty="0" smtClean="0">
              <a:solidFill>
                <a:srgbClr val="0000FF"/>
              </a:solidFill>
              <a:effectLst>
                <a:outerShdw blurRad="38100" dist="38100" dir="2700000" algn="tl">
                  <a:srgbClr val="000000">
                    <a:alpha val="43137"/>
                  </a:srgbClr>
                </a:outerShdw>
              </a:effectLst>
            </a:endParaRPr>
          </a:p>
          <a:p>
            <a:endParaRPr lang="it-IT" sz="2000" b="1" dirty="0" smtClean="0"/>
          </a:p>
          <a:p>
            <a:endParaRPr lang="it-IT" sz="2000" b="1" dirty="0" smtClean="0"/>
          </a:p>
          <a:p>
            <a:endParaRPr lang="it-IT" sz="2000" b="1" dirty="0" smtClean="0"/>
          </a:p>
          <a:p>
            <a:pPr marL="342900" indent="-342900" algn="just">
              <a:buFont typeface="+mj-lt"/>
              <a:buAutoNum type="arabicPeriod"/>
            </a:pPr>
            <a:r>
              <a:rPr lang="it-IT" sz="2000" dirty="0" smtClean="0"/>
              <a:t>Per i </a:t>
            </a:r>
            <a:r>
              <a:rPr lang="it-IT" sz="2000" b="1" dirty="0" smtClean="0"/>
              <a:t>morti di malattie infettive - diffusive </a:t>
            </a:r>
            <a:r>
              <a:rPr lang="it-IT" sz="2000" dirty="0" smtClean="0"/>
              <a:t>di cui all'apposito elenco pubblicato dal Ministero della </a:t>
            </a:r>
            <a:r>
              <a:rPr lang="it-IT" sz="2000" dirty="0" err="1" smtClean="0"/>
              <a:t>Sanità</a:t>
            </a:r>
            <a:r>
              <a:rPr lang="it-IT" sz="2000" dirty="0" smtClean="0"/>
              <a:t>*, </a:t>
            </a:r>
            <a:r>
              <a:rPr lang="it-IT" sz="2000" b="1" dirty="0" smtClean="0"/>
              <a:t>l'autorizzazione al trasporto </a:t>
            </a:r>
            <a:r>
              <a:rPr lang="it-IT" sz="2000" dirty="0" smtClean="0"/>
              <a:t>prevista dall'art. 24 può essere data soltanto quando risulti accertato che il cadavere, trascorso il periodo di osservazione, è stato composto nella </a:t>
            </a:r>
            <a:r>
              <a:rPr lang="it-IT" sz="2000" b="1" dirty="0" smtClean="0"/>
              <a:t>duplice cassa </a:t>
            </a:r>
            <a:r>
              <a:rPr lang="it-IT" sz="2000" dirty="0" smtClean="0"/>
              <a:t>prevista dagli articoli 30 e 31 seguendo le </a:t>
            </a:r>
            <a:r>
              <a:rPr lang="it-IT" sz="2000" b="1" dirty="0" smtClean="0"/>
              <a:t>prescrizioni degli articoli 18 e 32</a:t>
            </a:r>
            <a:r>
              <a:rPr lang="it-IT" sz="2000" dirty="0" smtClean="0"/>
              <a:t>. </a:t>
            </a:r>
          </a:p>
          <a:p>
            <a:pPr marL="342900" indent="-342900" algn="just">
              <a:buFont typeface="+mj-lt"/>
              <a:buAutoNum type="arabicPeriod"/>
            </a:pPr>
            <a:endParaRPr lang="it-IT" sz="2000" dirty="0" smtClean="0"/>
          </a:p>
          <a:p>
            <a:pPr marL="342900" indent="-342900" algn="just">
              <a:buFont typeface="+mj-lt"/>
              <a:buAutoNum type="arabicPeriod"/>
            </a:pPr>
            <a:endParaRPr lang="it-IT" sz="2000" dirty="0" smtClean="0"/>
          </a:p>
          <a:p>
            <a:pPr marL="342900" indent="-342900" algn="just">
              <a:buFont typeface="+mj-lt"/>
              <a:buAutoNum type="arabicPeriod"/>
            </a:pPr>
            <a:r>
              <a:rPr lang="it-IT" sz="2000" dirty="0" smtClean="0"/>
              <a:t>Le disposizioni del presente articolo si applicano anche ai </a:t>
            </a:r>
            <a:r>
              <a:rPr lang="it-IT" sz="2000" b="1" dirty="0" smtClean="0"/>
              <a:t>trasporti di cadaveri da o per l'estero </a:t>
            </a:r>
            <a:r>
              <a:rPr lang="it-IT" sz="2000" dirty="0" smtClean="0"/>
              <a:t>previsti dagli articoli 27, 28 e 29 quando la morte sia dovuta ad una delle malattie infettive - diffusive di cui all'elenco previsto nel comma </a:t>
            </a:r>
            <a:r>
              <a:rPr lang="it-IT" sz="2000" dirty="0" err="1" smtClean="0"/>
              <a:t>1</a:t>
            </a:r>
            <a:r>
              <a:rPr lang="it-IT" sz="2000" dirty="0" smtClean="0"/>
              <a:t>.</a:t>
            </a:r>
          </a:p>
          <a:p>
            <a:pPr marL="342900" indent="-342900" algn="just">
              <a:buFont typeface="+mj-lt"/>
              <a:buAutoNum type="arabicPeriod"/>
            </a:pPr>
            <a:endParaRPr lang="it-IT" sz="2000" dirty="0" smtClean="0"/>
          </a:p>
          <a:p>
            <a:pPr marL="342900" indent="-342900" algn="just"/>
            <a:r>
              <a:rPr lang="it-IT" sz="1600" dirty="0" smtClean="0"/>
              <a:t>* </a:t>
            </a:r>
            <a:r>
              <a:rPr lang="it-IT" sz="1600" b="1" dirty="0" smtClean="0"/>
              <a:t>Circolare Ministero Sanità n. 24 24.06.1993 esplicativa: classi </a:t>
            </a:r>
            <a:r>
              <a:rPr lang="it-IT" sz="1600" b="1" dirty="0" err="1" smtClean="0"/>
              <a:t>1</a:t>
            </a:r>
            <a:r>
              <a:rPr lang="it-IT" sz="1600" b="1" dirty="0" smtClean="0"/>
              <a:t>, </a:t>
            </a:r>
            <a:r>
              <a:rPr lang="it-IT" sz="1600" b="1" dirty="0" err="1" smtClean="0"/>
              <a:t>2</a:t>
            </a:r>
            <a:r>
              <a:rPr lang="it-IT" sz="1600" b="1" dirty="0" smtClean="0"/>
              <a:t>, </a:t>
            </a:r>
            <a:r>
              <a:rPr lang="it-IT" sz="1600" b="1" dirty="0" err="1" smtClean="0"/>
              <a:t>3</a:t>
            </a:r>
            <a:r>
              <a:rPr lang="it-IT" sz="1600" b="1" dirty="0" smtClean="0"/>
              <a:t> del DM 15/12/1990</a:t>
            </a:r>
            <a:endParaRPr lang="it-IT" sz="1600" dirty="0" smtClean="0"/>
          </a:p>
          <a:p>
            <a:endParaRPr lang="it-IT" sz="2000" b="1" dirty="0" smtClean="0"/>
          </a:p>
          <a:p>
            <a:endParaRPr lang="it-IT" sz="2000" b="1" dirty="0" smtClean="0"/>
          </a:p>
          <a:p>
            <a:endParaRPr lang="it-IT" sz="2000" b="1" dirty="0" smtClean="0"/>
          </a:p>
          <a:p>
            <a:endParaRPr lang="it-IT" sz="2000" b="1" dirty="0" smtClean="0"/>
          </a:p>
          <a:p>
            <a:endParaRPr lang="it-IT" sz="2000" dirty="0"/>
          </a:p>
        </p:txBody>
      </p:sp>
      <p:sp>
        <p:nvSpPr>
          <p:cNvPr id="3" name="Rettangolo 2"/>
          <p:cNvSpPr/>
          <p:nvPr/>
        </p:nvSpPr>
        <p:spPr>
          <a:xfrm>
            <a:off x="533400" y="304800"/>
            <a:ext cx="4121892" cy="1200328"/>
          </a:xfrm>
          <a:prstGeom prst="rect">
            <a:avLst/>
          </a:prstGeom>
        </p:spPr>
        <p:txBody>
          <a:bodyPr wrap="none">
            <a:spAutoFit/>
          </a:bodyPr>
          <a:lstStyle/>
          <a:p>
            <a:r>
              <a:rPr lang="it-IT" sz="2400" b="1" dirty="0" smtClean="0">
                <a:solidFill>
                  <a:srgbClr val="0000FF"/>
                </a:solidFill>
                <a:effectLst>
                  <a:outerShdw blurRad="38100" dist="38100" dir="2700000" algn="tl">
                    <a:srgbClr val="000000">
                      <a:alpha val="43137"/>
                    </a:srgbClr>
                  </a:outerShdw>
                </a:effectLst>
              </a:rPr>
              <a:t>DPR 285/90 </a:t>
            </a:r>
          </a:p>
          <a:p>
            <a:r>
              <a:rPr lang="it-IT" sz="2400" b="1" dirty="0" smtClean="0">
                <a:solidFill>
                  <a:srgbClr val="0000FF"/>
                </a:solidFill>
                <a:effectLst>
                  <a:outerShdw blurRad="38100" dist="38100" dir="2700000" algn="tl">
                    <a:srgbClr val="000000">
                      <a:alpha val="43137"/>
                    </a:srgbClr>
                  </a:outerShdw>
                </a:effectLst>
              </a:rPr>
              <a:t>CAPO IV TRASPORTO FUNEBRE</a:t>
            </a:r>
          </a:p>
          <a:p>
            <a:r>
              <a:rPr lang="it-IT" sz="2400" b="1" dirty="0" smtClean="0">
                <a:solidFill>
                  <a:srgbClr val="0000FF"/>
                </a:solidFill>
                <a:effectLst>
                  <a:outerShdw blurRad="38100" dist="38100" dir="2700000" algn="tl">
                    <a:srgbClr val="000000">
                      <a:alpha val="43137"/>
                    </a:srgbClr>
                  </a:outerShdw>
                </a:effectLst>
              </a:rPr>
              <a:t>ART. 25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04800" y="152400"/>
            <a:ext cx="8686800" cy="7478971"/>
          </a:xfrm>
          <a:prstGeom prst="rect">
            <a:avLst/>
          </a:prstGeom>
        </p:spPr>
        <p:txBody>
          <a:bodyPr wrap="square">
            <a:spAutoFit/>
          </a:bodyPr>
          <a:lstStyle/>
          <a:p>
            <a:r>
              <a:rPr lang="it-IT" b="1" dirty="0" smtClean="0">
                <a:solidFill>
                  <a:srgbClr val="3366FF"/>
                </a:solidFill>
              </a:rPr>
              <a:t>DM 15/12/1990: ELENCO MALATTIE INFETTIVE E DIFFUSIVE CHE DANNO ORIGINE A PARTICOLARI MISURE </a:t>
            </a:r>
            <a:r>
              <a:rPr lang="it-IT" b="1" dirty="0" err="1" smtClean="0">
                <a:solidFill>
                  <a:srgbClr val="3366FF"/>
                </a:solidFill>
              </a:rPr>
              <a:t>DI</a:t>
            </a:r>
            <a:r>
              <a:rPr lang="it-IT" b="1" dirty="0" smtClean="0">
                <a:solidFill>
                  <a:srgbClr val="3366FF"/>
                </a:solidFill>
              </a:rPr>
              <a:t> SANITÀ PUBBLICA</a:t>
            </a:r>
          </a:p>
          <a:p>
            <a:endParaRPr lang="it-IT" b="1" dirty="0" smtClean="0"/>
          </a:p>
          <a:p>
            <a:r>
              <a:rPr lang="it-IT" b="1" dirty="0" smtClean="0"/>
              <a:t>CLASSE PRIMA</a:t>
            </a:r>
            <a:r>
              <a:rPr lang="it-IT" dirty="0" smtClean="0"/>
              <a:t>: Malattie per le quali si richiede segnalazione immediata o perché soggette al Regolamento sanitario internazionale o perché rivestono particolare interesse:</a:t>
            </a:r>
          </a:p>
          <a:p>
            <a:r>
              <a:rPr lang="it-IT" dirty="0" smtClean="0"/>
              <a:t/>
            </a:r>
            <a:br>
              <a:rPr lang="it-IT" dirty="0" smtClean="0"/>
            </a:br>
            <a:r>
              <a:rPr lang="it-IT" dirty="0" smtClean="0"/>
              <a:t>1) colera; </a:t>
            </a:r>
          </a:p>
          <a:p>
            <a:r>
              <a:rPr lang="it-IT" dirty="0" err="1" smtClean="0"/>
              <a:t>2</a:t>
            </a:r>
            <a:r>
              <a:rPr lang="it-IT" dirty="0" smtClean="0"/>
              <a:t>) febbre gialla;</a:t>
            </a:r>
            <a:br>
              <a:rPr lang="it-IT" dirty="0" smtClean="0"/>
            </a:br>
            <a:r>
              <a:rPr lang="it-IT" dirty="0" err="1" smtClean="0"/>
              <a:t>3</a:t>
            </a:r>
            <a:r>
              <a:rPr lang="it-IT" dirty="0" smtClean="0"/>
              <a:t>) febbre ricorrente epidemica;</a:t>
            </a:r>
            <a:br>
              <a:rPr lang="it-IT" dirty="0" smtClean="0"/>
            </a:br>
            <a:r>
              <a:rPr lang="it-IT" dirty="0" err="1" smtClean="0"/>
              <a:t>4</a:t>
            </a:r>
            <a:r>
              <a:rPr lang="it-IT" dirty="0" smtClean="0"/>
              <a:t>) febbri emorragiche virali (febbre di Lassa, </a:t>
            </a:r>
            <a:r>
              <a:rPr lang="it-IT" dirty="0" err="1" smtClean="0"/>
              <a:t>Marburg</a:t>
            </a:r>
            <a:r>
              <a:rPr lang="it-IT" dirty="0" smtClean="0"/>
              <a:t>, Ebola); </a:t>
            </a:r>
          </a:p>
          <a:p>
            <a:r>
              <a:rPr lang="it-IT" dirty="0" err="1" smtClean="0"/>
              <a:t>5</a:t>
            </a:r>
            <a:r>
              <a:rPr lang="it-IT" dirty="0" smtClean="0"/>
              <a:t>) peste;</a:t>
            </a:r>
            <a:br>
              <a:rPr lang="it-IT" dirty="0" smtClean="0"/>
            </a:br>
            <a:r>
              <a:rPr lang="it-IT" dirty="0" err="1" smtClean="0"/>
              <a:t>6</a:t>
            </a:r>
            <a:r>
              <a:rPr lang="it-IT" dirty="0" smtClean="0"/>
              <a:t>) poliomielite;</a:t>
            </a:r>
            <a:br>
              <a:rPr lang="it-IT" dirty="0" smtClean="0"/>
            </a:br>
            <a:r>
              <a:rPr lang="it-IT" dirty="0" err="1" smtClean="0"/>
              <a:t>7</a:t>
            </a:r>
            <a:r>
              <a:rPr lang="it-IT" dirty="0" smtClean="0"/>
              <a:t>) tifo esantematico;</a:t>
            </a:r>
            <a:br>
              <a:rPr lang="it-IT" dirty="0" smtClean="0"/>
            </a:br>
            <a:r>
              <a:rPr lang="it-IT" dirty="0" err="1" smtClean="0"/>
              <a:t>8</a:t>
            </a:r>
            <a:r>
              <a:rPr lang="it-IT" dirty="0" smtClean="0"/>
              <a:t>) botulismo;</a:t>
            </a:r>
            <a:br>
              <a:rPr lang="it-IT" dirty="0" smtClean="0"/>
            </a:br>
            <a:r>
              <a:rPr lang="it-IT" dirty="0" err="1" smtClean="0"/>
              <a:t>9</a:t>
            </a:r>
            <a:r>
              <a:rPr lang="it-IT" dirty="0" smtClean="0"/>
              <a:t>) difterite;</a:t>
            </a:r>
            <a:br>
              <a:rPr lang="it-IT" dirty="0" smtClean="0"/>
            </a:br>
            <a:r>
              <a:rPr lang="it-IT" dirty="0" smtClean="0"/>
              <a:t>10) influenza con isolamento virale;</a:t>
            </a:r>
            <a:br>
              <a:rPr lang="it-IT" dirty="0" smtClean="0"/>
            </a:br>
            <a:r>
              <a:rPr lang="it-IT" dirty="0" smtClean="0"/>
              <a:t>11) rabbia;</a:t>
            </a:r>
            <a:br>
              <a:rPr lang="it-IT" dirty="0" smtClean="0"/>
            </a:br>
            <a:r>
              <a:rPr lang="it-IT" dirty="0" smtClean="0"/>
              <a:t>12) tetano;</a:t>
            </a:r>
            <a:br>
              <a:rPr lang="it-IT" dirty="0" smtClean="0"/>
            </a:br>
            <a:r>
              <a:rPr lang="it-IT" dirty="0" smtClean="0"/>
              <a:t>13) trichinosi.</a:t>
            </a:r>
          </a:p>
          <a:p>
            <a:endParaRPr lang="it-IT" dirty="0" smtClean="0"/>
          </a:p>
          <a:p>
            <a:pPr algn="just"/>
            <a:r>
              <a:rPr lang="it-IT" sz="1600" dirty="0" smtClean="0"/>
              <a:t>All’elenco delle malattie di cui sopra, è aggiunta la Malattia di</a:t>
            </a:r>
            <a:r>
              <a:rPr lang="it-IT" sz="1600" dirty="0" err="1" smtClean="0"/>
              <a:t> Creutzfeldt</a:t>
            </a:r>
            <a:r>
              <a:rPr lang="it-IT" sz="1600" dirty="0" smtClean="0"/>
              <a:t>- Jakob, la variante della Malattia di</a:t>
            </a:r>
            <a:r>
              <a:rPr lang="it-IT" sz="1600" dirty="0" err="1" smtClean="0"/>
              <a:t> Creutzfeldt</a:t>
            </a:r>
            <a:r>
              <a:rPr lang="it-IT" sz="1600" dirty="0" smtClean="0"/>
              <a:t>- Jakob, la Sindrome di</a:t>
            </a:r>
            <a:r>
              <a:rPr lang="it-IT" sz="1600" dirty="0" err="1" smtClean="0"/>
              <a:t> Gerstmann</a:t>
            </a:r>
            <a:r>
              <a:rPr lang="it-IT" sz="1600" dirty="0" smtClean="0"/>
              <a:t>-</a:t>
            </a:r>
            <a:r>
              <a:rPr lang="it-IT" sz="1600" dirty="0" err="1" smtClean="0"/>
              <a:t> Straussler</a:t>
            </a:r>
            <a:r>
              <a:rPr lang="it-IT" sz="1600" dirty="0" smtClean="0"/>
              <a:t>-</a:t>
            </a:r>
            <a:r>
              <a:rPr lang="it-IT" sz="1600" dirty="0" err="1" smtClean="0"/>
              <a:t> Scheinke</a:t>
            </a:r>
            <a:r>
              <a:rPr lang="it-IT" sz="1600" dirty="0" smtClean="0"/>
              <a:t>r, l’insonnia familiare letale, ed eventuali sindromi ad esse correlate,come previsto dall’Ordinanza 12 febbraio 2001. </a:t>
            </a:r>
          </a:p>
          <a:p>
            <a:endParaRPr lang="it-IT" b="1" dirty="0" smtClean="0"/>
          </a:p>
          <a:p>
            <a:endParaRPr lang="it-IT" b="1" dirty="0" smtClean="0"/>
          </a:p>
          <a:p>
            <a:endParaRPr lang="it-IT" b="1" dirty="0" smtClean="0"/>
          </a:p>
          <a:p>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09600" y="491489"/>
            <a:ext cx="8153400" cy="6555641"/>
          </a:xfrm>
          <a:prstGeom prst="rect">
            <a:avLst/>
          </a:prstGeom>
        </p:spPr>
        <p:txBody>
          <a:bodyPr wrap="square">
            <a:spAutoFit/>
          </a:bodyPr>
          <a:lstStyle/>
          <a:p>
            <a:r>
              <a:rPr lang="it-IT" sz="2000" b="1" dirty="0" smtClean="0">
                <a:solidFill>
                  <a:srgbClr val="3366FF"/>
                </a:solidFill>
              </a:rPr>
              <a:t>DM 15/12/1990: ELENCO MALATTIE INFETTIVE E DIFFUSIVE CHE DANNO ORIGINE A PARTICOLARI MISURE </a:t>
            </a:r>
            <a:r>
              <a:rPr lang="it-IT" sz="2000" b="1" dirty="0" err="1" smtClean="0">
                <a:solidFill>
                  <a:srgbClr val="3366FF"/>
                </a:solidFill>
              </a:rPr>
              <a:t>DI</a:t>
            </a:r>
            <a:r>
              <a:rPr lang="it-IT" sz="2000" b="1" dirty="0" smtClean="0">
                <a:solidFill>
                  <a:srgbClr val="3366FF"/>
                </a:solidFill>
              </a:rPr>
              <a:t> SANITÀ PUBBLICA</a:t>
            </a:r>
          </a:p>
          <a:p>
            <a:endParaRPr lang="it-IT" sz="2000" b="1" dirty="0" smtClean="0"/>
          </a:p>
          <a:p>
            <a:r>
              <a:rPr lang="it-IT" sz="2000" b="1" dirty="0" smtClean="0"/>
              <a:t>CLASSE SECONDA</a:t>
            </a:r>
            <a:r>
              <a:rPr lang="it-IT" sz="2000" dirty="0" smtClean="0"/>
              <a:t>: Malattie rilevanti perché ad elevata frequenza e/o passibili di interventi di controllo:</a:t>
            </a:r>
          </a:p>
          <a:p>
            <a:r>
              <a:rPr lang="it-IT" sz="2000" dirty="0" smtClean="0"/>
              <a:t/>
            </a:r>
            <a:br>
              <a:rPr lang="it-IT" sz="2000" dirty="0" smtClean="0"/>
            </a:br>
            <a:r>
              <a:rPr lang="it-IT" sz="2000" dirty="0" smtClean="0"/>
              <a:t>14) blenorragia;</a:t>
            </a:r>
            <a:br>
              <a:rPr lang="it-IT" sz="2000" dirty="0" smtClean="0"/>
            </a:br>
            <a:r>
              <a:rPr lang="it-IT" sz="2000" dirty="0" smtClean="0"/>
              <a:t>15) brucellosi; </a:t>
            </a:r>
          </a:p>
          <a:p>
            <a:r>
              <a:rPr lang="it-IT" sz="2000" dirty="0" smtClean="0"/>
              <a:t>16) diarree infettive non da </a:t>
            </a:r>
            <a:r>
              <a:rPr lang="it-IT" sz="2000" dirty="0" err="1" smtClean="0"/>
              <a:t>salmonelle</a:t>
            </a:r>
            <a:r>
              <a:rPr lang="it-IT" sz="2000" dirty="0" smtClean="0"/>
              <a:t>;</a:t>
            </a:r>
          </a:p>
          <a:p>
            <a:r>
              <a:rPr lang="it-IT" sz="2000" dirty="0" smtClean="0"/>
              <a:t>17) epatite virale A;</a:t>
            </a:r>
            <a:br>
              <a:rPr lang="it-IT" sz="2000" dirty="0" smtClean="0"/>
            </a:br>
            <a:r>
              <a:rPr lang="it-IT" sz="2000" dirty="0" smtClean="0"/>
              <a:t>18) epatite virale </a:t>
            </a:r>
            <a:r>
              <a:rPr lang="it-IT" sz="2000" dirty="0" err="1" smtClean="0"/>
              <a:t>B</a:t>
            </a:r>
            <a:r>
              <a:rPr lang="it-IT" sz="2000" dirty="0" smtClean="0"/>
              <a:t>;</a:t>
            </a:r>
            <a:br>
              <a:rPr lang="it-IT" sz="2000" dirty="0" smtClean="0"/>
            </a:br>
            <a:r>
              <a:rPr lang="it-IT" sz="2000" dirty="0" smtClean="0"/>
              <a:t>19) epatite virale NANB; </a:t>
            </a:r>
          </a:p>
          <a:p>
            <a:r>
              <a:rPr lang="it-IT" sz="2000" dirty="0" smtClean="0"/>
              <a:t>20) epatite virale non specificata; </a:t>
            </a:r>
          </a:p>
          <a:p>
            <a:r>
              <a:rPr lang="it-IT" sz="2000" dirty="0" smtClean="0"/>
              <a:t>21) febbre tifoide;</a:t>
            </a:r>
            <a:br>
              <a:rPr lang="it-IT" sz="2000" dirty="0" smtClean="0"/>
            </a:br>
            <a:r>
              <a:rPr lang="it-IT" sz="2000" dirty="0" smtClean="0"/>
              <a:t>22) legionellosi;</a:t>
            </a:r>
            <a:br>
              <a:rPr lang="it-IT" sz="2000" dirty="0" smtClean="0"/>
            </a:br>
            <a:r>
              <a:rPr lang="it-IT" sz="2000" dirty="0" smtClean="0"/>
              <a:t>23) leishmaniosi cutanea; </a:t>
            </a:r>
          </a:p>
          <a:p>
            <a:r>
              <a:rPr lang="it-IT" sz="2000" dirty="0" smtClean="0"/>
              <a:t>24) leishmaniosi viscerale; </a:t>
            </a:r>
          </a:p>
          <a:p>
            <a:r>
              <a:rPr lang="it-IT" sz="2000" dirty="0" smtClean="0"/>
              <a:t>25) leptospirosi;</a:t>
            </a:r>
            <a:br>
              <a:rPr lang="it-IT" sz="2000" dirty="0" smtClean="0"/>
            </a:br>
            <a:endParaRPr lang="it-IT" sz="2000" b="1" dirty="0" smtClean="0"/>
          </a:p>
          <a:p>
            <a:endParaRPr lang="it-IT" sz="2000" b="1" dirty="0" smtClean="0"/>
          </a:p>
          <a:p>
            <a:endParaRPr lang="it-IT"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85800" y="318491"/>
            <a:ext cx="8001000" cy="7171194"/>
          </a:xfrm>
          <a:prstGeom prst="rect">
            <a:avLst/>
          </a:prstGeom>
        </p:spPr>
        <p:txBody>
          <a:bodyPr wrap="square">
            <a:spAutoFit/>
          </a:bodyPr>
          <a:lstStyle/>
          <a:p>
            <a:r>
              <a:rPr lang="it-IT" sz="2000" b="1" dirty="0" smtClean="0">
                <a:solidFill>
                  <a:srgbClr val="3366FF"/>
                </a:solidFill>
              </a:rPr>
              <a:t>DM 15/12/1990: ELENCO MALATTIE INFETTIVE E DIFFUSIVE CHE DANNO ORIGINE A PARTICOLARI MISURE </a:t>
            </a:r>
            <a:r>
              <a:rPr lang="it-IT" sz="2000" b="1" dirty="0" err="1" smtClean="0">
                <a:solidFill>
                  <a:srgbClr val="3366FF"/>
                </a:solidFill>
              </a:rPr>
              <a:t>DI</a:t>
            </a:r>
            <a:r>
              <a:rPr lang="it-IT" sz="2000" b="1" dirty="0" smtClean="0">
                <a:solidFill>
                  <a:srgbClr val="3366FF"/>
                </a:solidFill>
              </a:rPr>
              <a:t> SANITÀ PUBBLICA</a:t>
            </a:r>
          </a:p>
          <a:p>
            <a:endParaRPr lang="it-IT" sz="2000" b="1" dirty="0" smtClean="0"/>
          </a:p>
          <a:p>
            <a:r>
              <a:rPr lang="it-IT" sz="2000" b="1" dirty="0" smtClean="0"/>
              <a:t>CLASSE SECONDA</a:t>
            </a:r>
            <a:r>
              <a:rPr lang="it-IT" sz="2000" dirty="0" smtClean="0"/>
              <a:t>: Malattie rilevanti perché ad elevata frequenza e/o passibili di interventi di controllo:</a:t>
            </a:r>
          </a:p>
          <a:p>
            <a:r>
              <a:rPr lang="it-IT" sz="2000" dirty="0" smtClean="0"/>
              <a:t/>
            </a:r>
            <a:br>
              <a:rPr lang="it-IT" sz="2000" dirty="0" smtClean="0"/>
            </a:br>
            <a:r>
              <a:rPr lang="it-IT" sz="2000" dirty="0" smtClean="0"/>
              <a:t/>
            </a:r>
            <a:br>
              <a:rPr lang="it-IT" sz="2000" dirty="0" smtClean="0"/>
            </a:br>
            <a:r>
              <a:rPr lang="it-IT" sz="2000" dirty="0" smtClean="0"/>
              <a:t>26) listeriosi; </a:t>
            </a:r>
          </a:p>
          <a:p>
            <a:r>
              <a:rPr lang="it-IT" sz="2000" dirty="0" smtClean="0"/>
              <a:t>27) meningite ed encefalite acuta virale; </a:t>
            </a:r>
          </a:p>
          <a:p>
            <a:r>
              <a:rPr lang="it-IT" sz="2000" dirty="0" smtClean="0"/>
              <a:t>28) meningite </a:t>
            </a:r>
            <a:r>
              <a:rPr lang="it-IT" sz="2000" dirty="0" err="1" smtClean="0"/>
              <a:t>meningococcica</a:t>
            </a:r>
            <a:r>
              <a:rPr lang="it-IT" sz="2000" dirty="0" smtClean="0"/>
              <a:t>;</a:t>
            </a:r>
            <a:br>
              <a:rPr lang="it-IT" sz="2000" dirty="0" smtClean="0"/>
            </a:br>
            <a:r>
              <a:rPr lang="it-IT" sz="2000" dirty="0" smtClean="0"/>
              <a:t>29) morbillo;</a:t>
            </a:r>
            <a:br>
              <a:rPr lang="it-IT" sz="2000" dirty="0" smtClean="0"/>
            </a:br>
            <a:r>
              <a:rPr lang="it-IT" sz="2000" dirty="0" smtClean="0"/>
              <a:t>30) parotite; </a:t>
            </a:r>
          </a:p>
          <a:p>
            <a:r>
              <a:rPr lang="it-IT" sz="2000" dirty="0" smtClean="0"/>
              <a:t>31) pertosse;</a:t>
            </a:r>
            <a:br>
              <a:rPr lang="it-IT" sz="2000" dirty="0" smtClean="0"/>
            </a:br>
            <a:r>
              <a:rPr lang="it-IT" sz="2000" dirty="0" smtClean="0"/>
              <a:t>32) rickettsiosi diversa da tifo esantematico; </a:t>
            </a:r>
          </a:p>
          <a:p>
            <a:r>
              <a:rPr lang="it-IT" sz="2000" dirty="0" smtClean="0"/>
              <a:t>33) rosolia;</a:t>
            </a:r>
            <a:br>
              <a:rPr lang="it-IT" sz="2000" dirty="0" smtClean="0"/>
            </a:br>
            <a:r>
              <a:rPr lang="it-IT" sz="2000" dirty="0" smtClean="0"/>
              <a:t>34) salmonellosi non tifoidee;</a:t>
            </a:r>
            <a:br>
              <a:rPr lang="it-IT" sz="2000" dirty="0" smtClean="0"/>
            </a:br>
            <a:r>
              <a:rPr lang="it-IT" sz="2000" dirty="0" smtClean="0"/>
              <a:t>35) scarlattina;</a:t>
            </a:r>
            <a:br>
              <a:rPr lang="it-IT" sz="2000" dirty="0" smtClean="0"/>
            </a:br>
            <a:r>
              <a:rPr lang="it-IT" sz="2000" dirty="0" smtClean="0"/>
              <a:t>36) sifilide;</a:t>
            </a:r>
            <a:br>
              <a:rPr lang="it-IT" sz="2000" dirty="0" smtClean="0"/>
            </a:br>
            <a:r>
              <a:rPr lang="it-IT" sz="2000" dirty="0" smtClean="0"/>
              <a:t>37) tularemia;</a:t>
            </a:r>
            <a:br>
              <a:rPr lang="it-IT" sz="2000" dirty="0" smtClean="0"/>
            </a:br>
            <a:r>
              <a:rPr lang="it-IT" sz="2000" dirty="0" smtClean="0"/>
              <a:t>38) varicella. </a:t>
            </a:r>
          </a:p>
          <a:p>
            <a:endParaRPr lang="it-IT" sz="2000" b="1" dirty="0" smtClean="0"/>
          </a:p>
          <a:p>
            <a:endParaRPr lang="it-IT" sz="2000" b="1" dirty="0" smtClean="0"/>
          </a:p>
          <a:p>
            <a:endParaRPr lang="it-IT"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685800" y="650081"/>
            <a:ext cx="8001000" cy="5016758"/>
          </a:xfrm>
          <a:prstGeom prst="rect">
            <a:avLst/>
          </a:prstGeom>
        </p:spPr>
        <p:txBody>
          <a:bodyPr wrap="square">
            <a:spAutoFit/>
          </a:bodyPr>
          <a:lstStyle/>
          <a:p>
            <a:r>
              <a:rPr lang="it-IT" sz="2000" b="1" dirty="0" smtClean="0"/>
              <a:t>DM 15/12/1990</a:t>
            </a:r>
            <a:r>
              <a:rPr lang="it-IT" sz="2000" b="1" dirty="0" smtClean="0">
                <a:solidFill>
                  <a:srgbClr val="3366FF"/>
                </a:solidFill>
              </a:rPr>
              <a:t>*</a:t>
            </a:r>
            <a:r>
              <a:rPr lang="it-IT" sz="2000" b="1" dirty="0" smtClean="0"/>
              <a:t>: ELENCO MALATTIE INFETTIVE E DIFFUSIVE CHE DANNO ORIGINE A PARTICOLARI MISURE </a:t>
            </a:r>
            <a:r>
              <a:rPr lang="it-IT" sz="2000" b="1" dirty="0" err="1" smtClean="0"/>
              <a:t>DI</a:t>
            </a:r>
            <a:r>
              <a:rPr lang="it-IT" sz="2000" b="1" dirty="0" smtClean="0"/>
              <a:t> SANITÀ PUBBLICA</a:t>
            </a:r>
          </a:p>
          <a:p>
            <a:endParaRPr lang="it-IT" sz="2000" b="1" dirty="0" smtClean="0"/>
          </a:p>
          <a:p>
            <a:endParaRPr lang="it-IT" sz="2000" b="1" dirty="0" smtClean="0"/>
          </a:p>
          <a:p>
            <a:r>
              <a:rPr lang="it-IT" sz="2000" b="1" dirty="0" smtClean="0"/>
              <a:t>CLASSE TERZA</a:t>
            </a:r>
            <a:r>
              <a:rPr lang="it-IT" sz="2000" dirty="0" smtClean="0"/>
              <a:t>: </a:t>
            </a:r>
          </a:p>
          <a:p>
            <a:r>
              <a:rPr lang="it-IT" sz="2000" dirty="0" smtClean="0"/>
              <a:t>Malattie per le quali sono richieste particolari documentazioni:</a:t>
            </a:r>
          </a:p>
          <a:p>
            <a:endParaRPr lang="it-IT" sz="2000" dirty="0" smtClean="0"/>
          </a:p>
          <a:p>
            <a:r>
              <a:rPr lang="it-IT" sz="2000" dirty="0" smtClean="0"/>
              <a:t/>
            </a:r>
            <a:br>
              <a:rPr lang="it-IT" sz="2000" dirty="0" smtClean="0"/>
            </a:br>
            <a:r>
              <a:rPr lang="it-IT" sz="2000" dirty="0" smtClean="0"/>
              <a:t>39) AIDS;</a:t>
            </a:r>
            <a:br>
              <a:rPr lang="it-IT" sz="2000" dirty="0" smtClean="0"/>
            </a:br>
            <a:r>
              <a:rPr lang="it-IT" sz="2000" dirty="0" smtClean="0"/>
              <a:t>40) lebbra; </a:t>
            </a:r>
          </a:p>
          <a:p>
            <a:r>
              <a:rPr lang="it-IT" sz="2000" dirty="0" smtClean="0"/>
              <a:t>41) malaria;</a:t>
            </a:r>
            <a:br>
              <a:rPr lang="it-IT" sz="2000" dirty="0" smtClean="0"/>
            </a:br>
            <a:r>
              <a:rPr lang="it-IT" sz="2000" dirty="0" smtClean="0"/>
              <a:t>42) </a:t>
            </a:r>
            <a:r>
              <a:rPr lang="it-IT" sz="2000" dirty="0" err="1" smtClean="0"/>
              <a:t>micobatteriosi</a:t>
            </a:r>
            <a:r>
              <a:rPr lang="it-IT" sz="2000" dirty="0" smtClean="0"/>
              <a:t> non tubercolare; </a:t>
            </a:r>
          </a:p>
          <a:p>
            <a:r>
              <a:rPr lang="it-IT" sz="2000" dirty="0" smtClean="0"/>
              <a:t>43) tubercolosi. </a:t>
            </a:r>
          </a:p>
          <a:p>
            <a:endParaRPr lang="it-IT" sz="2000" b="1" dirty="0" smtClean="0"/>
          </a:p>
          <a:p>
            <a:endParaRPr lang="it-IT" sz="2000" b="1" dirty="0" smtClean="0"/>
          </a:p>
          <a:p>
            <a:endParaRPr lang="it-IT" sz="2000" dirty="0"/>
          </a:p>
        </p:txBody>
      </p:sp>
      <p:sp>
        <p:nvSpPr>
          <p:cNvPr id="3" name="Rettangolo 2"/>
          <p:cNvSpPr/>
          <p:nvPr/>
        </p:nvSpPr>
        <p:spPr>
          <a:xfrm>
            <a:off x="685800" y="4888468"/>
            <a:ext cx="8229600" cy="646331"/>
          </a:xfrm>
          <a:prstGeom prst="rect">
            <a:avLst/>
          </a:prstGeom>
        </p:spPr>
        <p:txBody>
          <a:bodyPr wrap="square">
            <a:spAutoFit/>
          </a:bodyPr>
          <a:lstStyle/>
          <a:p>
            <a:r>
              <a:rPr lang="it-IT" b="1" dirty="0" smtClean="0">
                <a:solidFill>
                  <a:srgbClr val="3366FF"/>
                </a:solidFill>
              </a:rPr>
              <a:t>* Abrogato decorsi 12 mesi dalla data in cui acquista efficacia il Decreto Ministero Salute 07/03/2022</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42910" y="533400"/>
            <a:ext cx="7929618" cy="5262979"/>
          </a:xfrm>
          <a:prstGeom prst="rect">
            <a:avLst/>
          </a:prstGeom>
        </p:spPr>
        <p:txBody>
          <a:bodyPr wrap="square">
            <a:spAutoFit/>
          </a:bodyPr>
          <a:lstStyle/>
          <a:p>
            <a:pPr algn="just"/>
            <a:r>
              <a:rPr lang="it-IT" sz="2400" b="1" dirty="0" smtClean="0"/>
              <a:t>Il DPCM 26/05/2000 </a:t>
            </a:r>
            <a:r>
              <a:rPr lang="it-IT" sz="2400" dirty="0" smtClean="0"/>
              <a:t>ha individuato le risorse umane, finanziarie, strumentali ed organizzative da trasferire alle Regioni per l’</a:t>
            </a:r>
            <a:r>
              <a:rPr lang="it-IT" sz="2400" b="1" dirty="0" smtClean="0"/>
              <a:t>esercizio delle funzioni e dei compiti amministrativi</a:t>
            </a:r>
            <a:r>
              <a:rPr lang="it-IT" sz="2400" dirty="0" smtClean="0"/>
              <a:t> in materia di Salute Umana e Sanità Veterinaria di cui alla Tabella A dello stesso decreto.</a:t>
            </a:r>
          </a:p>
          <a:p>
            <a:pPr algn="just"/>
            <a:endParaRPr lang="it-IT" sz="2400" dirty="0" smtClean="0"/>
          </a:p>
          <a:p>
            <a:pPr algn="just"/>
            <a:endParaRPr lang="it-IT" sz="2400" dirty="0" smtClean="0"/>
          </a:p>
          <a:p>
            <a:pPr algn="just"/>
            <a:r>
              <a:rPr lang="it-IT" sz="2400" dirty="0" smtClean="0"/>
              <a:t>Al </a:t>
            </a:r>
            <a:r>
              <a:rPr lang="it-IT" sz="2400" b="1" dirty="0" smtClean="0"/>
              <a:t>punto C </a:t>
            </a:r>
            <a:r>
              <a:rPr lang="it-IT" sz="2400" dirty="0" smtClean="0"/>
              <a:t>della </a:t>
            </a:r>
            <a:r>
              <a:rPr lang="it-IT" sz="2400" b="1" dirty="0" smtClean="0"/>
              <a:t>Tabella A </a:t>
            </a:r>
            <a:r>
              <a:rPr lang="it-IT" sz="2400" dirty="0" smtClean="0"/>
              <a:t>del DPCM vengono citate le “</a:t>
            </a:r>
            <a:r>
              <a:rPr lang="it-IT" sz="2400" b="1" dirty="0" smtClean="0"/>
              <a:t>autorizzazioni previste dal Regolamento di Polizia Mortuaria</a:t>
            </a:r>
            <a:r>
              <a:rPr lang="it-IT" sz="2400" dirty="0" smtClean="0"/>
              <a:t>” approvato con DPR 10/09/90 n. 285 che vengono trasferite alle Regioni e agli Enti Locali.</a:t>
            </a:r>
          </a:p>
          <a:p>
            <a:pPr algn="just"/>
            <a:endParaRPr lang="it-IT" sz="2400" dirty="0" smtClean="0"/>
          </a:p>
          <a:p>
            <a:endParaRPr lang="it-IT" sz="2400" dirty="0" smtClean="0"/>
          </a:p>
          <a:p>
            <a:endParaRPr lang="it-IT" sz="2400" dirty="0"/>
          </a:p>
        </p:txBody>
      </p:sp>
      <p:sp>
        <p:nvSpPr>
          <p:cNvPr id="3" name="Rettangolo 2"/>
          <p:cNvSpPr/>
          <p:nvPr/>
        </p:nvSpPr>
        <p:spPr>
          <a:xfrm>
            <a:off x="1985970" y="5786454"/>
            <a:ext cx="6586558" cy="954107"/>
          </a:xfrm>
          <a:prstGeom prst="rect">
            <a:avLst/>
          </a:prstGeom>
        </p:spPr>
        <p:txBody>
          <a:bodyPr wrap="square">
            <a:spAutoFit/>
          </a:bodyPr>
          <a:lstStyle/>
          <a:p>
            <a:pPr algn="r"/>
            <a:r>
              <a:rPr lang="it-IT" sz="2800" b="1" dirty="0" smtClean="0">
                <a:solidFill>
                  <a:srgbClr val="3366FF"/>
                </a:solidFill>
              </a:rPr>
              <a:t>Riforma Titolo V della Costituzione: FEDERALISMO SANITARIO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5569574" y="1524000"/>
            <a:ext cx="3345825" cy="3532534"/>
          </a:xfrm>
          <a:prstGeom prst="rect">
            <a:avLst/>
          </a:prstGeom>
        </p:spPr>
      </p:pic>
      <p:pic>
        <p:nvPicPr>
          <p:cNvPr id="5" name="Immagine 4"/>
          <p:cNvPicPr>
            <a:picLocks noChangeAspect="1"/>
          </p:cNvPicPr>
          <p:nvPr/>
        </p:nvPicPr>
        <p:blipFill>
          <a:blip r:embed="rId3"/>
          <a:stretch>
            <a:fillRect/>
          </a:stretch>
        </p:blipFill>
        <p:spPr>
          <a:xfrm>
            <a:off x="4114800" y="3822700"/>
            <a:ext cx="1553418" cy="2501900"/>
          </a:xfrm>
          <a:prstGeom prst="rect">
            <a:avLst/>
          </a:prstGeom>
        </p:spPr>
      </p:pic>
      <p:sp>
        <p:nvSpPr>
          <p:cNvPr id="6" name="Rettangolo 5"/>
          <p:cNvSpPr/>
          <p:nvPr/>
        </p:nvSpPr>
        <p:spPr>
          <a:xfrm>
            <a:off x="4724400" y="685800"/>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7" name="Rettangolo 6"/>
          <p:cNvSpPr/>
          <p:nvPr/>
        </p:nvSpPr>
        <p:spPr>
          <a:xfrm>
            <a:off x="249807" y="6974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8" name="Rettangolo 7"/>
          <p:cNvSpPr/>
          <p:nvPr/>
        </p:nvSpPr>
        <p:spPr>
          <a:xfrm>
            <a:off x="4053982" y="685800"/>
            <a:ext cx="509725" cy="461665"/>
          </a:xfrm>
          <a:prstGeom prst="rect">
            <a:avLst/>
          </a:prstGeom>
        </p:spPr>
        <p:txBody>
          <a:bodyPr wrap="none">
            <a:spAutoFit/>
          </a:bodyPr>
          <a:lstStyle/>
          <a:p>
            <a:pPr algn="ctr"/>
            <a:r>
              <a:rPr lang="it-IT" sz="2400" b="1" dirty="0" smtClean="0"/>
              <a:t>VS</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745845" y="2667000"/>
            <a:ext cx="6035955" cy="420628"/>
          </a:xfrm>
          <a:prstGeom prst="rect">
            <a:avLst/>
          </a:prstGeom>
        </p:spPr>
        <p:txBody>
          <a:bodyPr wrap="square">
            <a:spAutoFit/>
          </a:bodyPr>
          <a:lstStyle/>
          <a:p>
            <a:pPr>
              <a:buSzPct val="74000"/>
              <a:buFont typeface="Wingdings" charset="2"/>
              <a:buChar char=""/>
            </a:pPr>
            <a:endParaRPr lang="it-IT" sz="3200" b="1" dirty="0"/>
          </a:p>
        </p:txBody>
      </p:sp>
      <p:sp>
        <p:nvSpPr>
          <p:cNvPr id="11" name="Rettangolo 10"/>
          <p:cNvSpPr/>
          <p:nvPr/>
        </p:nvSpPr>
        <p:spPr>
          <a:xfrm>
            <a:off x="120490" y="3339485"/>
            <a:ext cx="5975510" cy="851515"/>
          </a:xfrm>
          <a:prstGeom prst="rect">
            <a:avLst/>
          </a:prstGeom>
        </p:spPr>
        <p:txBody>
          <a:bodyPr wrap="none">
            <a:spAutoFit/>
          </a:bodyPr>
          <a:lstStyle/>
          <a:p>
            <a:pPr>
              <a:buSzPct val="74000"/>
            </a:pPr>
            <a:r>
              <a:rPr lang="it-IT" sz="3200" b="1" baseline="30000" dirty="0" smtClean="0"/>
              <a:t>TRASPORTO FUNEBRE </a:t>
            </a:r>
            <a:r>
              <a:rPr lang="it-IT" sz="3200" b="1" baseline="30000" dirty="0" err="1" smtClean="0"/>
              <a:t>–</a:t>
            </a:r>
            <a:r>
              <a:rPr lang="it-IT" sz="3200" b="1" baseline="30000" dirty="0" smtClean="0"/>
              <a:t> PASSAPORTO MORTUARIO</a:t>
            </a:r>
          </a:p>
          <a:p>
            <a:pPr>
              <a:buSzPct val="74000"/>
            </a:pPr>
            <a:r>
              <a:rPr lang="it-IT" sz="2800" b="1" dirty="0" smtClean="0"/>
              <a:t>Certificato ASL</a:t>
            </a:r>
            <a:endParaRPr lang="it-IT" sz="2800" b="1" dirty="0"/>
          </a:p>
        </p:txBody>
      </p:sp>
      <p:pic>
        <p:nvPicPr>
          <p:cNvPr id="12" name="Immagine 11"/>
          <p:cNvPicPr>
            <a:picLocks noChangeAspect="1"/>
          </p:cNvPicPr>
          <p:nvPr/>
        </p:nvPicPr>
        <p:blipFill>
          <a:blip r:embed="rId4"/>
          <a:stretch>
            <a:fillRect/>
          </a:stretch>
        </p:blipFill>
        <p:spPr>
          <a:xfrm>
            <a:off x="323972" y="1371600"/>
            <a:ext cx="3657600" cy="16002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249807" y="8498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533400" y="2667000"/>
            <a:ext cx="6035955" cy="420628"/>
          </a:xfrm>
          <a:prstGeom prst="rect">
            <a:avLst/>
          </a:prstGeom>
        </p:spPr>
        <p:txBody>
          <a:bodyPr wrap="square">
            <a:spAutoFit/>
          </a:bodyPr>
          <a:lstStyle/>
          <a:p>
            <a:pPr>
              <a:buSzPct val="74000"/>
              <a:buFont typeface="Wingdings" charset="2"/>
              <a:buChar char=""/>
            </a:pPr>
            <a:endParaRPr lang="it-IT" sz="3200" b="1" dirty="0"/>
          </a:p>
        </p:txBody>
      </p:sp>
      <p:pic>
        <p:nvPicPr>
          <p:cNvPr id="12" name="Immagine 11"/>
          <p:cNvPicPr>
            <a:picLocks noChangeAspect="1"/>
          </p:cNvPicPr>
          <p:nvPr/>
        </p:nvPicPr>
        <p:blipFill>
          <a:blip r:embed="rId2"/>
          <a:stretch>
            <a:fillRect/>
          </a:stretch>
        </p:blipFill>
        <p:spPr>
          <a:xfrm>
            <a:off x="323972" y="1447800"/>
            <a:ext cx="3657600" cy="1600200"/>
          </a:xfrm>
          <a:prstGeom prst="rect">
            <a:avLst/>
          </a:prstGeom>
        </p:spPr>
      </p:pic>
      <p:sp>
        <p:nvSpPr>
          <p:cNvPr id="8" name="Rettangolo 7"/>
          <p:cNvSpPr/>
          <p:nvPr/>
        </p:nvSpPr>
        <p:spPr>
          <a:xfrm>
            <a:off x="1644490" y="3872885"/>
            <a:ext cx="5975510" cy="851515"/>
          </a:xfrm>
          <a:prstGeom prst="rect">
            <a:avLst/>
          </a:prstGeom>
        </p:spPr>
        <p:txBody>
          <a:bodyPr wrap="none">
            <a:spAutoFit/>
          </a:bodyPr>
          <a:lstStyle/>
          <a:p>
            <a:pPr>
              <a:buSzPct val="74000"/>
            </a:pPr>
            <a:r>
              <a:rPr lang="it-IT" sz="3200" b="1" baseline="30000" dirty="0" smtClean="0"/>
              <a:t>TRASPORTO FUNEBRE </a:t>
            </a:r>
            <a:r>
              <a:rPr lang="it-IT" sz="3200" b="1" baseline="30000" dirty="0" err="1" smtClean="0"/>
              <a:t>–</a:t>
            </a:r>
            <a:r>
              <a:rPr lang="it-IT" sz="3200" b="1" baseline="30000" dirty="0" smtClean="0"/>
              <a:t> PASSAPORTO MORTUARIO</a:t>
            </a:r>
          </a:p>
          <a:p>
            <a:pPr>
              <a:buSzPct val="74000"/>
            </a:pPr>
            <a:r>
              <a:rPr lang="it-IT" sz="2800" b="1" dirty="0" smtClean="0"/>
              <a:t>Certificato ASL</a:t>
            </a:r>
            <a:endParaRPr lang="it-IT" sz="28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28600" y="76200"/>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
        <p:nvSpPr>
          <p:cNvPr id="4" name="Rettangolo 3"/>
          <p:cNvSpPr/>
          <p:nvPr/>
        </p:nvSpPr>
        <p:spPr>
          <a:xfrm>
            <a:off x="228600" y="1371600"/>
            <a:ext cx="6035955" cy="379591"/>
          </a:xfrm>
          <a:prstGeom prst="rect">
            <a:avLst/>
          </a:prstGeom>
        </p:spPr>
        <p:txBody>
          <a:bodyPr wrap="square">
            <a:spAutoFit/>
          </a:bodyPr>
          <a:lstStyle/>
          <a:p>
            <a:r>
              <a:rPr lang="it-IT" sz="2800" baseline="30000" dirty="0" smtClean="0">
                <a:solidFill>
                  <a:srgbClr val="3366FF"/>
                </a:solidFill>
              </a:rPr>
              <a:t>CAPO IV TRASPORTO FUNEBRE</a:t>
            </a:r>
            <a:endParaRPr lang="it-IT" sz="2800" dirty="0">
              <a:solidFill>
                <a:srgbClr val="3366FF"/>
              </a:solidFill>
            </a:endParaRPr>
          </a:p>
        </p:txBody>
      </p:sp>
      <p:sp>
        <p:nvSpPr>
          <p:cNvPr id="5" name="Rettangolo 4"/>
          <p:cNvSpPr/>
          <p:nvPr/>
        </p:nvSpPr>
        <p:spPr>
          <a:xfrm>
            <a:off x="228600" y="1676400"/>
            <a:ext cx="8686800" cy="2390397"/>
          </a:xfrm>
          <a:prstGeom prst="rect">
            <a:avLst/>
          </a:prstGeom>
        </p:spPr>
        <p:txBody>
          <a:bodyPr wrap="square">
            <a:spAutoFit/>
          </a:bodyPr>
          <a:lstStyle/>
          <a:p>
            <a:r>
              <a:rPr lang="it-IT" sz="2800" baseline="30000" dirty="0" smtClean="0"/>
              <a:t>Art. 20</a:t>
            </a:r>
          </a:p>
          <a:p>
            <a:r>
              <a:rPr lang="it-IT" sz="2800" baseline="30000" dirty="0" smtClean="0"/>
              <a:t>(</a:t>
            </a:r>
            <a:r>
              <a:rPr lang="it-IT" sz="2800" b="1" baseline="30000" dirty="0" smtClean="0"/>
              <a:t>Caratteristiche dei cofani funebri</a:t>
            </a:r>
            <a:r>
              <a:rPr lang="it-IT" sz="2800" baseline="30000" dirty="0" smtClean="0"/>
              <a:t>)</a:t>
            </a:r>
          </a:p>
          <a:p>
            <a:pPr algn="just">
              <a:buSzPct val="60000"/>
            </a:pPr>
            <a:r>
              <a:rPr lang="it-IT" sz="2800" baseline="30000" dirty="0" smtClean="0"/>
              <a:t>1.Le caratteristiche delle casse, per quanto attiene alle esigenze di tenuta e di resistenza meccanica, di biodegradabilità e di combustibilità, ai fini del trasporto, dell'inumazione, della tumulazione o della cremazione all'interno del territorio regionale, debbono rispondere alle disposizioni nazionali in materia.</a:t>
            </a:r>
          </a:p>
          <a:p>
            <a:pPr algn="just">
              <a:buSzPct val="60000"/>
            </a:pPr>
            <a:r>
              <a:rPr lang="it-IT" sz="2800" baseline="30000" dirty="0" err="1" smtClean="0"/>
              <a:t>2</a:t>
            </a:r>
            <a:r>
              <a:rPr lang="it-IT" sz="2800" baseline="30000" dirty="0" smtClean="0"/>
              <a:t>.In caso di cremazione, devono essere utilizzati feretri realizzati nel rispetto delle </a:t>
            </a:r>
            <a:r>
              <a:rPr lang="it-IT" sz="2800" b="1" baseline="30000" dirty="0" smtClean="0"/>
              <a:t>norme UNI 11519-11520 </a:t>
            </a:r>
            <a:r>
              <a:rPr lang="it-IT" sz="2800" baseline="30000" dirty="0" smtClean="0"/>
              <a:t>relative agli standard di costruzione di cofani funebri.</a:t>
            </a:r>
            <a:endParaRPr lang="it-IT" sz="2800" dirty="0"/>
          </a:p>
        </p:txBody>
      </p:sp>
      <p:sp>
        <p:nvSpPr>
          <p:cNvPr id="6" name="Rettangolo 5"/>
          <p:cNvSpPr/>
          <p:nvPr/>
        </p:nvSpPr>
        <p:spPr>
          <a:xfrm>
            <a:off x="228600" y="4373861"/>
            <a:ext cx="8686800" cy="2390397"/>
          </a:xfrm>
          <a:prstGeom prst="rect">
            <a:avLst/>
          </a:prstGeom>
        </p:spPr>
        <p:txBody>
          <a:bodyPr wrap="square">
            <a:spAutoFit/>
          </a:bodyPr>
          <a:lstStyle/>
          <a:p>
            <a:pPr algn="just"/>
            <a:r>
              <a:rPr lang="it-IT" sz="2800" baseline="30000" dirty="0" smtClean="0"/>
              <a:t>Art. 21 </a:t>
            </a:r>
          </a:p>
          <a:p>
            <a:pPr algn="just"/>
            <a:r>
              <a:rPr lang="it-IT" sz="2800" baseline="30000" dirty="0" smtClean="0"/>
              <a:t>(</a:t>
            </a:r>
            <a:r>
              <a:rPr lang="it-IT" sz="2800" b="1" baseline="30000" dirty="0" smtClean="0"/>
              <a:t>Iniezioni conservative</a:t>
            </a:r>
            <a:r>
              <a:rPr lang="it-IT" sz="2800" baseline="30000" dirty="0" smtClean="0"/>
              <a:t>)</a:t>
            </a:r>
          </a:p>
          <a:p>
            <a:pPr algn="just"/>
            <a:r>
              <a:rPr lang="it-IT" sz="2800" baseline="30000" dirty="0" err="1" smtClean="0"/>
              <a:t>1</a:t>
            </a:r>
            <a:r>
              <a:rPr lang="it-IT" sz="2800" baseline="30000" dirty="0" smtClean="0"/>
              <a:t>. Per il trasporto del cadavere </a:t>
            </a:r>
            <a:r>
              <a:rPr lang="it-IT" sz="2800" b="1" baseline="30000" dirty="0" smtClean="0"/>
              <a:t>da Comune a Comune non è obbligatorio </a:t>
            </a:r>
            <a:r>
              <a:rPr lang="it-IT" sz="2800" baseline="30000" dirty="0" smtClean="0"/>
              <a:t>il trattamento antiputrefattivo di cui all’articolo 32 del DPR 285/1990 e successive modificazioni e integrazioni.</a:t>
            </a:r>
          </a:p>
          <a:p>
            <a:pPr algn="just"/>
            <a:r>
              <a:rPr lang="it-IT" sz="2800" baseline="30000" dirty="0" err="1" smtClean="0"/>
              <a:t>2</a:t>
            </a:r>
            <a:r>
              <a:rPr lang="it-IT" sz="2800" baseline="30000" dirty="0" smtClean="0"/>
              <a:t>. Il trattamento di cui al comma </a:t>
            </a:r>
            <a:r>
              <a:rPr lang="it-IT" sz="2800" baseline="30000" dirty="0" err="1" smtClean="0"/>
              <a:t>1</a:t>
            </a:r>
            <a:r>
              <a:rPr lang="it-IT" sz="2800" baseline="30000" dirty="0" smtClean="0"/>
              <a:t> è effettuato quando è previsto da trattati internazionali </a:t>
            </a:r>
            <a:r>
              <a:rPr lang="it-IT" sz="2800" b="1" baseline="30000" dirty="0" smtClean="0"/>
              <a:t>per il trasporto all'estero</a:t>
            </a:r>
            <a:r>
              <a:rPr lang="it-IT" sz="2800" baseline="30000" dirty="0" smtClean="0"/>
              <a:t> ovvero quando </a:t>
            </a:r>
            <a:r>
              <a:rPr lang="it-IT" sz="2800" b="1" baseline="30000" dirty="0" smtClean="0"/>
              <a:t>prescritto dal medico </a:t>
            </a:r>
            <a:r>
              <a:rPr lang="it-IT" sz="2800" b="1" baseline="30000" dirty="0" err="1" smtClean="0"/>
              <a:t>necroscopo</a:t>
            </a:r>
            <a:r>
              <a:rPr lang="it-IT" sz="2800" b="1" baseline="30000" dirty="0" smtClean="0"/>
              <a:t>.</a:t>
            </a:r>
            <a:endParaRPr lang="it-IT" sz="28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09600" y="2292887"/>
            <a:ext cx="8001000" cy="3539429"/>
          </a:xfrm>
          <a:prstGeom prst="rect">
            <a:avLst/>
          </a:prstGeom>
        </p:spPr>
        <p:txBody>
          <a:bodyPr wrap="square">
            <a:spAutoFit/>
          </a:bodyPr>
          <a:lstStyle/>
          <a:p>
            <a:pPr algn="just"/>
            <a:r>
              <a:rPr lang="it-IT" sz="2800" baseline="30000" dirty="0" smtClean="0"/>
              <a:t>Art. 22. (</a:t>
            </a:r>
            <a:r>
              <a:rPr lang="it-IT" sz="2800" b="1" baseline="30000" dirty="0" smtClean="0"/>
              <a:t>Responsabilità del trasporto di cadavere e di resti mortali)</a:t>
            </a:r>
          </a:p>
          <a:p>
            <a:pPr algn="just"/>
            <a:endParaRPr lang="it-IT" sz="2800" baseline="30000" dirty="0" smtClean="0"/>
          </a:p>
          <a:p>
            <a:pPr marL="514350" indent="-514350" algn="just">
              <a:buSzPct val="70000"/>
              <a:buFont typeface="+mj-lt"/>
              <a:buAutoNum type="arabicPeriod"/>
            </a:pPr>
            <a:r>
              <a:rPr lang="it-IT" sz="2800" baseline="30000" dirty="0" smtClean="0"/>
              <a:t>Il trasporto funebre è servizio di interesse pubblico ed è svolto dalle imprese funebri.</a:t>
            </a:r>
          </a:p>
          <a:p>
            <a:pPr marL="514350" indent="-514350" algn="just">
              <a:buSzPct val="70000"/>
            </a:pPr>
            <a:endParaRPr lang="it-IT" sz="2800" baseline="30000" dirty="0" smtClean="0"/>
          </a:p>
          <a:p>
            <a:pPr marL="514350" indent="-514350" algn="just">
              <a:buSzPct val="70000"/>
              <a:buFont typeface="+mj-lt"/>
              <a:buAutoNum type="arabicPeriod"/>
            </a:pPr>
            <a:r>
              <a:rPr lang="it-IT" sz="2800" baseline="30000" dirty="0" smtClean="0"/>
              <a:t>L’addetto a tale trasporto è incaricato di pubblico servizio. </a:t>
            </a:r>
          </a:p>
          <a:p>
            <a:pPr marL="514350" indent="-514350" algn="just">
              <a:buSzPct val="70000"/>
            </a:pPr>
            <a:endParaRPr lang="it-IT" sz="2800" baseline="30000" dirty="0" smtClean="0"/>
          </a:p>
          <a:p>
            <a:pPr marL="514350" indent="-514350" algn="just">
              <a:buSzPct val="70000"/>
              <a:buFont typeface="+mj-lt"/>
              <a:buAutoNum type="arabicPeriod"/>
            </a:pPr>
            <a:r>
              <a:rPr lang="it-IT" sz="2800" baseline="30000" dirty="0" smtClean="0"/>
              <a:t>All’atto della chiusura del feretro la </a:t>
            </a:r>
            <a:r>
              <a:rPr lang="it-IT" sz="2800" b="1" baseline="30000" dirty="0" smtClean="0"/>
              <a:t>verifica</a:t>
            </a:r>
            <a:r>
              <a:rPr lang="it-IT" sz="2800" baseline="30000" dirty="0" smtClean="0"/>
              <a:t> </a:t>
            </a:r>
            <a:r>
              <a:rPr lang="it-IT" sz="2800" b="1" baseline="30000" dirty="0" smtClean="0"/>
              <a:t>dell’identità</a:t>
            </a:r>
            <a:r>
              <a:rPr lang="it-IT" sz="2800" baseline="30000" dirty="0" smtClean="0"/>
              <a:t> del defunto e la </a:t>
            </a:r>
            <a:r>
              <a:rPr lang="it-IT" sz="2800" b="1" baseline="30000" dirty="0" smtClean="0"/>
              <a:t>regolarità del confezionamento del feretro</a:t>
            </a:r>
            <a:r>
              <a:rPr lang="it-IT" sz="2800" baseline="30000" dirty="0" smtClean="0"/>
              <a:t>, in relazione alla destinazione e alla distanza, sono effettuati direttamente dall’addetto al trasporto, il quale dichiara l’avvenuta esecuzione di tali adempimenti, redigendo apposito verbale secondo il modello predisposto dalla Giunta regionale.</a:t>
            </a:r>
            <a:endParaRPr lang="it-IT" sz="2800" dirty="0"/>
          </a:p>
        </p:txBody>
      </p:sp>
      <p:sp>
        <p:nvSpPr>
          <p:cNvPr id="6" name="Rettangolo 5"/>
          <p:cNvSpPr/>
          <p:nvPr/>
        </p:nvSpPr>
        <p:spPr>
          <a:xfrm>
            <a:off x="228600" y="206435"/>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
        <p:nvSpPr>
          <p:cNvPr id="7" name="Rettangolo 6"/>
          <p:cNvSpPr/>
          <p:nvPr/>
        </p:nvSpPr>
        <p:spPr>
          <a:xfrm>
            <a:off x="228600" y="1683287"/>
            <a:ext cx="6035955" cy="379591"/>
          </a:xfrm>
          <a:prstGeom prst="rect">
            <a:avLst/>
          </a:prstGeom>
        </p:spPr>
        <p:txBody>
          <a:bodyPr wrap="square">
            <a:spAutoFit/>
          </a:bodyPr>
          <a:lstStyle/>
          <a:p>
            <a:r>
              <a:rPr lang="it-IT" sz="2800" baseline="30000" dirty="0" smtClean="0">
                <a:solidFill>
                  <a:srgbClr val="3366FF"/>
                </a:solidFill>
              </a:rPr>
              <a:t>CAPO IV TRASPORTO FUNEBRE</a:t>
            </a:r>
            <a:endParaRPr lang="it-IT" sz="2800" dirty="0">
              <a:solidFill>
                <a:srgbClr val="3366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04800" y="2438400"/>
            <a:ext cx="8534400" cy="1241365"/>
          </a:xfrm>
          <a:prstGeom prst="rect">
            <a:avLst/>
          </a:prstGeom>
        </p:spPr>
        <p:txBody>
          <a:bodyPr wrap="square">
            <a:spAutoFit/>
          </a:bodyPr>
          <a:lstStyle/>
          <a:p>
            <a:pPr algn="just"/>
            <a:r>
              <a:rPr lang="it-IT" sz="2800" baseline="30000" dirty="0" smtClean="0"/>
              <a:t>Art. 26. (Trasporto funebre tra Stati)</a:t>
            </a:r>
          </a:p>
          <a:p>
            <a:pPr algn="just"/>
            <a:endParaRPr lang="it-IT" sz="2800" baseline="30000" dirty="0" smtClean="0"/>
          </a:p>
          <a:p>
            <a:pPr algn="just"/>
            <a:r>
              <a:rPr lang="it-IT" sz="2800" baseline="30000" dirty="0" err="1" smtClean="0"/>
              <a:t>1</a:t>
            </a:r>
            <a:r>
              <a:rPr lang="it-IT" sz="2800" baseline="30000" dirty="0" smtClean="0"/>
              <a:t>. Il trasporto funebre internazionale deve essere svolto in ottemperanza alle normative vigenti.</a:t>
            </a:r>
            <a:endParaRPr lang="it-IT" sz="2800" dirty="0"/>
          </a:p>
        </p:txBody>
      </p:sp>
      <p:sp>
        <p:nvSpPr>
          <p:cNvPr id="7" name="Rettangolo 6"/>
          <p:cNvSpPr/>
          <p:nvPr/>
        </p:nvSpPr>
        <p:spPr>
          <a:xfrm>
            <a:off x="228600" y="206435"/>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
        <p:nvSpPr>
          <p:cNvPr id="8" name="Rettangolo 7"/>
          <p:cNvSpPr/>
          <p:nvPr/>
        </p:nvSpPr>
        <p:spPr>
          <a:xfrm>
            <a:off x="228600" y="1683287"/>
            <a:ext cx="6035955" cy="523220"/>
          </a:xfrm>
          <a:prstGeom prst="rect">
            <a:avLst/>
          </a:prstGeom>
        </p:spPr>
        <p:txBody>
          <a:bodyPr wrap="square">
            <a:spAutoFit/>
          </a:bodyPr>
          <a:lstStyle/>
          <a:p>
            <a:r>
              <a:rPr lang="it-IT" sz="2800" baseline="30000" dirty="0" smtClean="0">
                <a:solidFill>
                  <a:srgbClr val="3366FF"/>
                </a:solidFill>
              </a:rPr>
              <a:t>CAPO </a:t>
            </a:r>
            <a:r>
              <a:rPr lang="it-IT" sz="2800" baseline="30000" dirty="0" err="1" smtClean="0">
                <a:solidFill>
                  <a:srgbClr val="3366FF"/>
                </a:solidFill>
              </a:rPr>
              <a:t>V</a:t>
            </a:r>
            <a:r>
              <a:rPr lang="it-IT" sz="2800" baseline="30000" dirty="0" smtClean="0">
                <a:solidFill>
                  <a:srgbClr val="3366FF"/>
                </a:solidFill>
              </a:rPr>
              <a:t>:</a:t>
            </a:r>
            <a:r>
              <a:rPr lang="it-IT" sz="2800" dirty="0" smtClean="0">
                <a:solidFill>
                  <a:srgbClr val="3366FF"/>
                </a:solidFill>
              </a:rPr>
              <a:t> </a:t>
            </a:r>
            <a:r>
              <a:rPr lang="it-IT" sz="2800" baseline="30000" dirty="0" smtClean="0">
                <a:solidFill>
                  <a:srgbClr val="3366FF"/>
                </a:solidFill>
              </a:rPr>
              <a:t>TRASPORTO INTERNAZIONALE</a:t>
            </a:r>
            <a:endParaRPr lang="it-IT" sz="2800" dirty="0">
              <a:solidFill>
                <a:srgbClr val="3366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err="1" smtClean="0">
                <a:solidFill>
                  <a:srgbClr val="0000FF"/>
                </a:solidFill>
              </a:rPr>
              <a:t>D.G.R.</a:t>
            </a:r>
            <a:r>
              <a:rPr lang="it-IT" sz="2800" b="1" dirty="0" smtClean="0">
                <a:solidFill>
                  <a:srgbClr val="0000FF"/>
                </a:solidFill>
              </a:rPr>
              <a:t> 258/2002 : Autorizzazione in materia di polizia mortuaria. </a:t>
            </a:r>
            <a:br>
              <a:rPr lang="it-IT" sz="2800" b="1" dirty="0" smtClean="0">
                <a:solidFill>
                  <a:srgbClr val="0000FF"/>
                </a:solidFill>
              </a:rPr>
            </a:br>
            <a:endParaRPr lang="it-IT" sz="2800" b="1" dirty="0">
              <a:solidFill>
                <a:srgbClr val="0000FF"/>
              </a:solidFill>
            </a:endParaRPr>
          </a:p>
        </p:txBody>
      </p:sp>
      <p:sp>
        <p:nvSpPr>
          <p:cNvPr id="3" name="Segnaposto contenuto 2"/>
          <p:cNvSpPr>
            <a:spLocks noGrp="1"/>
          </p:cNvSpPr>
          <p:nvPr>
            <p:ph idx="1"/>
          </p:nvPr>
        </p:nvSpPr>
        <p:spPr>
          <a:xfrm>
            <a:off x="457200" y="914400"/>
            <a:ext cx="8229600" cy="4525963"/>
          </a:xfrm>
        </p:spPr>
        <p:txBody>
          <a:bodyPr>
            <a:noAutofit/>
          </a:bodyPr>
          <a:lstStyle/>
          <a:p>
            <a:pPr algn="just">
              <a:buNone/>
            </a:pPr>
            <a:r>
              <a:rPr lang="it-IT" sz="2000" b="1" dirty="0" smtClean="0"/>
              <a:t>Allegato </a:t>
            </a:r>
            <a:r>
              <a:rPr lang="it-IT" sz="2000" b="1" dirty="0" err="1" smtClean="0"/>
              <a:t>1</a:t>
            </a:r>
            <a:r>
              <a:rPr lang="it-IT" sz="2000" b="1" dirty="0" smtClean="0"/>
              <a:t> </a:t>
            </a:r>
          </a:p>
          <a:p>
            <a:pPr marL="0" indent="0" algn="just">
              <a:buNone/>
            </a:pPr>
            <a:r>
              <a:rPr lang="it-IT" sz="2000" b="1" dirty="0" smtClean="0"/>
              <a:t>DOCUMENTI NECESSARI PER IL RILASCIO DEL PASSAPORTO PER SALME DA TRASFERIRE ALL’ESTERO PREVISTI DA ACCORDI INTERNAZIONALI </a:t>
            </a:r>
          </a:p>
          <a:p>
            <a:pPr marL="0" indent="0" algn="just">
              <a:buNone/>
            </a:pPr>
            <a:endParaRPr lang="it-IT" sz="2000" dirty="0" smtClean="0"/>
          </a:p>
          <a:p>
            <a:pPr marL="514350" indent="-514350" algn="just">
              <a:buFont typeface="+mj-lt"/>
              <a:buAutoNum type="arabicPeriod"/>
            </a:pPr>
            <a:r>
              <a:rPr lang="it-IT" sz="2000" dirty="0" smtClean="0"/>
              <a:t>Domanda in bollo al Sindaco del Comune in cui si trova la salma da trasferire presentata da parte dei familiari del defunto; </a:t>
            </a:r>
          </a:p>
          <a:p>
            <a:pPr marL="514350" indent="-514350" algn="just">
              <a:buNone/>
            </a:pPr>
            <a:endParaRPr lang="it-IT" sz="2000" dirty="0" smtClean="0"/>
          </a:p>
          <a:p>
            <a:pPr marL="514350" indent="-514350" algn="just">
              <a:buFont typeface="+mj-lt"/>
              <a:buAutoNum type="arabicPeriod"/>
            </a:pPr>
            <a:r>
              <a:rPr lang="it-IT" sz="2000" dirty="0" smtClean="0"/>
              <a:t>Allegato alla domanda un foglio di carta bollata per la compilazione del passaporto mortuario; </a:t>
            </a:r>
          </a:p>
          <a:p>
            <a:pPr marL="514350" indent="-514350" algn="just">
              <a:buFont typeface="+mj-lt"/>
              <a:buAutoNum type="arabicPeriod"/>
            </a:pPr>
            <a:endParaRPr lang="it-IT" sz="2000" dirty="0" smtClean="0"/>
          </a:p>
          <a:p>
            <a:pPr marL="514350" indent="-514350" algn="just">
              <a:buFont typeface="+mj-lt"/>
              <a:buAutoNum type="arabicPeriod"/>
            </a:pPr>
            <a:r>
              <a:rPr lang="it-IT" sz="2000" dirty="0" smtClean="0"/>
              <a:t>Estratto dell’atto di morte rilasciato dall’ufficiale di stato civile del Comune in cui si trova la salma da trasferire; </a:t>
            </a:r>
          </a:p>
          <a:p>
            <a:pPr marL="514350" indent="-514350" algn="just">
              <a:buFont typeface="+mj-lt"/>
              <a:buAutoNum type="arabicPeriod"/>
            </a:pPr>
            <a:endParaRPr lang="it-IT" sz="2000" dirty="0" smtClean="0"/>
          </a:p>
          <a:p>
            <a:pPr marL="514350" indent="-514350" algn="just">
              <a:buFont typeface="+mj-lt"/>
              <a:buAutoNum type="arabicPeriod"/>
            </a:pPr>
            <a:r>
              <a:rPr lang="it-IT" sz="2000" b="1" dirty="0" smtClean="0"/>
              <a:t>Certificato dell’Azienda U.S.L. </a:t>
            </a:r>
            <a:r>
              <a:rPr lang="it-IT" sz="2000" dirty="0" smtClean="0"/>
              <a:t>attestante che sono state osservate le disposizioni di cui agli artt. 30 e 32 del D.P.R. 285/90 e in caso di morte per malattia infettiva diffusiva anche quanto previsto dagli artt. 18 e 25 del citato D.P.R.; </a:t>
            </a:r>
          </a:p>
          <a:p>
            <a:pPr marL="514350" indent="-514350" algn="just">
              <a:buFont typeface="+mj-lt"/>
              <a:buAutoNum type="arabicPeriod"/>
            </a:pPr>
            <a:endParaRPr lang="it-IT" sz="2000" dirty="0" smtClean="0"/>
          </a:p>
          <a:p>
            <a:pPr marL="514350" indent="-514350" algn="just">
              <a:buFont typeface="+mj-lt"/>
              <a:buAutoNum type="arabicPeriod"/>
            </a:pPr>
            <a:r>
              <a:rPr lang="it-IT" sz="2000" dirty="0" smtClean="0"/>
              <a:t>Autorizzazione alla sepoltura rilasciata dal Sindaco del Comune dove è avvenuto il decesso. </a:t>
            </a:r>
          </a:p>
          <a:p>
            <a:pPr algn="just">
              <a:buNone/>
            </a:pPr>
            <a:endParaRPr lang="it-IT"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err="1" smtClean="0">
                <a:solidFill>
                  <a:srgbClr val="0000FF"/>
                </a:solidFill>
              </a:rPr>
              <a:t>D.G.R.</a:t>
            </a:r>
            <a:r>
              <a:rPr lang="it-IT" sz="2800" b="1" dirty="0" smtClean="0">
                <a:solidFill>
                  <a:srgbClr val="0000FF"/>
                </a:solidFill>
              </a:rPr>
              <a:t> 258/2002 : Autorizzazione in materia di polizia mortuaria. </a:t>
            </a:r>
            <a:br>
              <a:rPr lang="it-IT" sz="2800" b="1" dirty="0" smtClean="0">
                <a:solidFill>
                  <a:srgbClr val="0000FF"/>
                </a:solidFill>
              </a:rPr>
            </a:br>
            <a:endParaRPr lang="it-IT" sz="2800" b="1" dirty="0">
              <a:solidFill>
                <a:srgbClr val="0000FF"/>
              </a:solidFill>
            </a:endParaRPr>
          </a:p>
        </p:txBody>
      </p:sp>
      <p:sp>
        <p:nvSpPr>
          <p:cNvPr id="3" name="Segnaposto contenuto 2"/>
          <p:cNvSpPr>
            <a:spLocks noGrp="1"/>
          </p:cNvSpPr>
          <p:nvPr>
            <p:ph idx="1"/>
          </p:nvPr>
        </p:nvSpPr>
        <p:spPr>
          <a:xfrm>
            <a:off x="457200" y="1189037"/>
            <a:ext cx="8229600" cy="4525963"/>
          </a:xfrm>
        </p:spPr>
        <p:txBody>
          <a:bodyPr>
            <a:noAutofit/>
          </a:bodyPr>
          <a:lstStyle/>
          <a:p>
            <a:pPr algn="just">
              <a:buNone/>
            </a:pPr>
            <a:r>
              <a:rPr lang="it-IT" sz="2000" b="1" dirty="0" smtClean="0"/>
              <a:t>Allegato </a:t>
            </a:r>
            <a:r>
              <a:rPr lang="it-IT" sz="2000" b="1" dirty="0" err="1" smtClean="0"/>
              <a:t>1</a:t>
            </a:r>
            <a:r>
              <a:rPr lang="it-IT" sz="2000" b="1" dirty="0" smtClean="0"/>
              <a:t> </a:t>
            </a:r>
          </a:p>
          <a:p>
            <a:pPr marL="0" indent="0" algn="just">
              <a:buNone/>
            </a:pPr>
            <a:r>
              <a:rPr lang="it-IT" sz="2000" b="1" dirty="0" smtClean="0"/>
              <a:t>TRASPORTO ALL’ESTERO FUORI DEI CASI PREVISTI DAGLI ACCORDI INTERNAZIONALI </a:t>
            </a:r>
          </a:p>
          <a:p>
            <a:pPr marL="0" indent="0" algn="just">
              <a:buNone/>
            </a:pPr>
            <a:endParaRPr lang="it-IT" sz="2000" b="1" dirty="0" smtClean="0"/>
          </a:p>
          <a:p>
            <a:pPr marL="457200" indent="-457200" algn="just">
              <a:buFont typeface="+mj-lt"/>
              <a:buAutoNum type="arabicPeriod"/>
            </a:pPr>
            <a:r>
              <a:rPr lang="it-IT" sz="2000" dirty="0" smtClean="0"/>
              <a:t>Domanda in bollo al Sindaco del Comune in cui si trova la salma da trasferire; </a:t>
            </a:r>
          </a:p>
          <a:p>
            <a:pPr marL="457200" indent="-457200" algn="just">
              <a:buFont typeface="+mj-lt"/>
              <a:buAutoNum type="arabicPeriod"/>
            </a:pPr>
            <a:r>
              <a:rPr lang="it-IT" sz="2000" dirty="0" smtClean="0"/>
              <a:t>Nulla osta per l’introduzione dell’Autorità Consolare dello Stato verso il quale la salma è diretta; </a:t>
            </a:r>
          </a:p>
          <a:p>
            <a:pPr marL="457200" indent="-457200" algn="just">
              <a:buFont typeface="+mj-lt"/>
              <a:buAutoNum type="arabicPeriod"/>
            </a:pPr>
            <a:r>
              <a:rPr lang="it-IT" sz="2000" dirty="0" smtClean="0"/>
              <a:t>Estratto dell’atto di morte rilasciato dall’ufficiale di stato civile del Comune in cui si trova la salma da trasferire; </a:t>
            </a:r>
          </a:p>
          <a:p>
            <a:pPr marL="457200" indent="-457200" algn="just">
              <a:buFont typeface="+mj-lt"/>
              <a:buAutoNum type="arabicPeriod"/>
            </a:pPr>
            <a:r>
              <a:rPr lang="it-IT" sz="2000" b="1" dirty="0" smtClean="0"/>
              <a:t>Certificato dell’Azienda U.S.L. </a:t>
            </a:r>
            <a:r>
              <a:rPr lang="it-IT" sz="2000" dirty="0" smtClean="0"/>
              <a:t>territorialmente competente attestante che sono state osservate le disposizioni di cui agli artt. 30 e 32 del D.P.R. 285/90 e in caso di morte per malattia infettiva diffusiva anche quanto previsto dagli artt. 18 e 25 del citato D.P.R. </a:t>
            </a:r>
          </a:p>
          <a:p>
            <a:pPr marL="514350" indent="-514350" algn="just">
              <a:buFont typeface="+mj-lt"/>
              <a:buAutoNum type="arabicPeriod"/>
            </a:pPr>
            <a:endParaRPr lang="it-IT" sz="2000" dirty="0" smtClean="0"/>
          </a:p>
          <a:p>
            <a:pPr marL="0" indent="0" algn="just">
              <a:buNone/>
            </a:pPr>
            <a:endParaRPr lang="it-IT"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a:stretch>
            <a:fillRect/>
          </a:stretch>
        </p:blipFill>
        <p:spPr>
          <a:xfrm>
            <a:off x="3429000" y="381000"/>
            <a:ext cx="5689600" cy="6007100"/>
          </a:xfrm>
          <a:prstGeom prst="rect">
            <a:avLst/>
          </a:prstGeom>
        </p:spPr>
      </p:pic>
      <p:pic>
        <p:nvPicPr>
          <p:cNvPr id="9" name="Immagine 8"/>
          <p:cNvPicPr>
            <a:picLocks noChangeAspect="1"/>
          </p:cNvPicPr>
          <p:nvPr/>
        </p:nvPicPr>
        <p:blipFill>
          <a:blip r:embed="rId3"/>
          <a:stretch>
            <a:fillRect/>
          </a:stretch>
        </p:blipFill>
        <p:spPr>
          <a:xfrm>
            <a:off x="381000" y="2362200"/>
            <a:ext cx="2641600" cy="4254500"/>
          </a:xfrm>
          <a:prstGeom prst="rect">
            <a:avLst/>
          </a:prstGeom>
        </p:spPr>
      </p:pic>
      <p:sp>
        <p:nvSpPr>
          <p:cNvPr id="4" name="Rettangolo 3"/>
          <p:cNvSpPr/>
          <p:nvPr/>
        </p:nvSpPr>
        <p:spPr>
          <a:xfrm>
            <a:off x="0" y="1191866"/>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5" name="Rettangolo 4"/>
          <p:cNvSpPr/>
          <p:nvPr/>
        </p:nvSpPr>
        <p:spPr>
          <a:xfrm>
            <a:off x="120490" y="76200"/>
            <a:ext cx="5975510" cy="851515"/>
          </a:xfrm>
          <a:prstGeom prst="rect">
            <a:avLst/>
          </a:prstGeom>
        </p:spPr>
        <p:txBody>
          <a:bodyPr wrap="none">
            <a:spAutoFit/>
          </a:bodyPr>
          <a:lstStyle/>
          <a:p>
            <a:pPr>
              <a:buSzPct val="74000"/>
            </a:pPr>
            <a:r>
              <a:rPr lang="it-IT" sz="3200" b="1" baseline="30000" dirty="0" smtClean="0"/>
              <a:t>TRASPORTO FUNEBRE </a:t>
            </a:r>
            <a:r>
              <a:rPr lang="it-IT" sz="3200" b="1" baseline="30000" dirty="0" err="1" smtClean="0"/>
              <a:t>–</a:t>
            </a:r>
            <a:r>
              <a:rPr lang="it-IT" sz="3200" b="1" baseline="30000" dirty="0" smtClean="0"/>
              <a:t> PASSAPORTO MORTUARIO</a:t>
            </a:r>
          </a:p>
          <a:p>
            <a:pPr>
              <a:buSzPct val="74000"/>
            </a:pPr>
            <a:r>
              <a:rPr lang="it-IT" sz="2800" b="1" dirty="0" smtClean="0"/>
              <a:t>Certificato ASL</a:t>
            </a:r>
            <a:endParaRPr lang="it-IT" sz="28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09600" y="152400"/>
            <a:ext cx="8153400" cy="1015663"/>
          </a:xfrm>
          <a:prstGeom prst="rect">
            <a:avLst/>
          </a:prstGeom>
        </p:spPr>
        <p:txBody>
          <a:bodyPr wrap="square">
            <a:spAutoFit/>
          </a:bodyPr>
          <a:lstStyle/>
          <a:p>
            <a:r>
              <a:rPr lang="it-IT" sz="2000" b="1" dirty="0" smtClean="0">
                <a:solidFill>
                  <a:srgbClr val="3366FF"/>
                </a:solidFill>
              </a:rPr>
              <a:t>Legge Regionale 04/04/2007, n. 18</a:t>
            </a:r>
          </a:p>
          <a:p>
            <a:r>
              <a:rPr lang="it-IT" sz="2000" b="1" dirty="0" smtClean="0">
                <a:solidFill>
                  <a:srgbClr val="3366FF"/>
                </a:solidFill>
              </a:rPr>
              <a:t>“Disciplina del trasporto di salme e di cadaveri”</a:t>
            </a:r>
          </a:p>
          <a:p>
            <a:r>
              <a:rPr lang="it-IT" sz="2000" b="1" dirty="0" smtClean="0">
                <a:solidFill>
                  <a:srgbClr val="3366FF"/>
                </a:solidFill>
              </a:rPr>
              <a:t>[Pubblicato sul </a:t>
            </a:r>
            <a:r>
              <a:rPr lang="it-IT" sz="2000" b="1" dirty="0" err="1" smtClean="0">
                <a:solidFill>
                  <a:srgbClr val="3366FF"/>
                </a:solidFill>
              </a:rPr>
              <a:t>B.U.R.</a:t>
            </a:r>
            <a:r>
              <a:rPr lang="it-IT" sz="2000" b="1" dirty="0" smtClean="0">
                <a:solidFill>
                  <a:srgbClr val="3366FF"/>
                </a:solidFill>
              </a:rPr>
              <a:t> n. </a:t>
            </a:r>
            <a:r>
              <a:rPr lang="it-IT" sz="2000" b="1" dirty="0" err="1" smtClean="0">
                <a:solidFill>
                  <a:srgbClr val="3366FF"/>
                </a:solidFill>
              </a:rPr>
              <a:t>8</a:t>
            </a:r>
            <a:r>
              <a:rPr lang="it-IT" sz="2000" b="1" dirty="0" smtClean="0">
                <a:solidFill>
                  <a:srgbClr val="3366FF"/>
                </a:solidFill>
              </a:rPr>
              <a:t> del 11/04/2007, Parte I]</a:t>
            </a:r>
            <a:endParaRPr lang="it-IT" sz="2000" b="1" dirty="0">
              <a:solidFill>
                <a:srgbClr val="3366FF"/>
              </a:solidFill>
            </a:endParaRPr>
          </a:p>
        </p:txBody>
      </p:sp>
      <p:sp>
        <p:nvSpPr>
          <p:cNvPr id="5" name="Rettangolo 4"/>
          <p:cNvSpPr/>
          <p:nvPr/>
        </p:nvSpPr>
        <p:spPr>
          <a:xfrm>
            <a:off x="609600" y="1371600"/>
            <a:ext cx="7772400" cy="5078314"/>
          </a:xfrm>
          <a:prstGeom prst="rect">
            <a:avLst/>
          </a:prstGeom>
        </p:spPr>
        <p:txBody>
          <a:bodyPr wrap="square">
            <a:spAutoFit/>
          </a:bodyPr>
          <a:lstStyle/>
          <a:p>
            <a:pPr algn="just"/>
            <a:r>
              <a:rPr lang="it-IT" dirty="0" smtClean="0"/>
              <a:t>CAPO I</a:t>
            </a:r>
          </a:p>
          <a:p>
            <a:pPr algn="just"/>
            <a:r>
              <a:rPr lang="it-IT" dirty="0" smtClean="0"/>
              <a:t>(</a:t>
            </a:r>
            <a:r>
              <a:rPr lang="it-IT" b="1" dirty="0" smtClean="0"/>
              <a:t>TRASPORTO </a:t>
            </a:r>
            <a:r>
              <a:rPr lang="it-IT" b="1" dirty="0" err="1" smtClean="0"/>
              <a:t>DI</a:t>
            </a:r>
            <a:r>
              <a:rPr lang="it-IT" b="1" dirty="0" smtClean="0"/>
              <a:t> SALME E </a:t>
            </a:r>
            <a:r>
              <a:rPr lang="it-IT" b="1" dirty="0" err="1" smtClean="0"/>
              <a:t>DI</a:t>
            </a:r>
            <a:r>
              <a:rPr lang="it-IT" b="1" dirty="0" smtClean="0"/>
              <a:t> CADAVERI</a:t>
            </a:r>
            <a:r>
              <a:rPr lang="it-IT" dirty="0" smtClean="0"/>
              <a:t>)</a:t>
            </a:r>
          </a:p>
          <a:p>
            <a:pPr algn="just"/>
            <a:endParaRPr lang="it-IT" dirty="0" smtClean="0"/>
          </a:p>
          <a:p>
            <a:pPr algn="just"/>
            <a:r>
              <a:rPr lang="it-IT" dirty="0" smtClean="0"/>
              <a:t>Art. </a:t>
            </a:r>
            <a:r>
              <a:rPr lang="it-IT" dirty="0" err="1" smtClean="0"/>
              <a:t>1</a:t>
            </a:r>
            <a:r>
              <a:rPr lang="it-IT" dirty="0" smtClean="0"/>
              <a:t> (Finalità e definizioni)</a:t>
            </a:r>
          </a:p>
          <a:p>
            <a:pPr algn="just"/>
            <a:endParaRPr lang="it-IT" dirty="0" smtClean="0"/>
          </a:p>
          <a:p>
            <a:pPr marL="342900" indent="-342900" algn="just">
              <a:buFont typeface="+mj-lt"/>
              <a:buAutoNum type="arabicPeriod"/>
            </a:pPr>
            <a:r>
              <a:rPr lang="it-IT" dirty="0" smtClean="0"/>
              <a:t>La presente legge disciplina il trasporto di salme e di cadaveri all’interno del territorio della Regione Toscana, nell’osservanza delle disposizioni del decreto del Presidente della Repubblica 10 settembre 1990, n. 285 (Regolamento di polizia mortuaria).</a:t>
            </a:r>
          </a:p>
          <a:p>
            <a:pPr marL="342900" indent="-342900" algn="just">
              <a:buFont typeface="+mj-lt"/>
              <a:buAutoNum type="arabicPeriod"/>
            </a:pPr>
            <a:r>
              <a:rPr lang="it-IT" dirty="0" smtClean="0"/>
              <a:t>Ai fini della presente legge, si definisce “</a:t>
            </a:r>
            <a:r>
              <a:rPr lang="it-IT" b="1" dirty="0" smtClean="0"/>
              <a:t>salma</a:t>
            </a:r>
            <a:r>
              <a:rPr lang="it-IT" dirty="0" smtClean="0"/>
              <a:t>” il corpo umano rimasto privo di funzioni vitali, </a:t>
            </a:r>
            <a:r>
              <a:rPr lang="it-IT" b="1" dirty="0" smtClean="0"/>
              <a:t>prima dell’accertamento di morte</a:t>
            </a:r>
            <a:r>
              <a:rPr lang="it-IT" dirty="0" smtClean="0"/>
              <a:t> da parte del medico </a:t>
            </a:r>
            <a:r>
              <a:rPr lang="it-IT" dirty="0" err="1" smtClean="0"/>
              <a:t>necroscopo</a:t>
            </a:r>
            <a:r>
              <a:rPr lang="it-IT" dirty="0" smtClean="0"/>
              <a:t>.</a:t>
            </a:r>
          </a:p>
          <a:p>
            <a:pPr marL="342900" indent="-342900" algn="just">
              <a:buFont typeface="+mj-lt"/>
              <a:buAutoNum type="arabicPeriod"/>
            </a:pPr>
            <a:r>
              <a:rPr lang="it-IT" dirty="0" smtClean="0"/>
              <a:t>Ai fini della presente legge si definisce “cadavere” la salma una volta che sia stato </a:t>
            </a:r>
            <a:r>
              <a:rPr lang="it-IT" b="1" dirty="0" smtClean="0"/>
              <a:t>eseguito l’accertamento di morte </a:t>
            </a:r>
            <a:r>
              <a:rPr lang="it-IT" dirty="0" smtClean="0"/>
              <a:t>da parte del medico </a:t>
            </a:r>
            <a:r>
              <a:rPr lang="it-IT" dirty="0" err="1" smtClean="0"/>
              <a:t>necroscopo</a:t>
            </a:r>
            <a:r>
              <a:rPr lang="it-IT" dirty="0" smtClean="0"/>
              <a:t>.</a:t>
            </a:r>
          </a:p>
          <a:p>
            <a:pPr marL="342900" indent="-342900" algn="just">
              <a:buFont typeface="+mj-lt"/>
              <a:buAutoNum type="arabicPeriod"/>
            </a:pPr>
            <a:r>
              <a:rPr lang="it-IT" dirty="0" smtClean="0"/>
              <a:t>Ai fini della presente legge è escluso dalla nozione di trasporto di salma o di cadavere il trasferimento della salma nell’ambito della struttura sanitaria in cui è avvenuto il decesso; tale trasporto è svolto da personale che a nessun titolo possa essere collegato ad un soggetto esercente l’attività funebre.</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457200" y="1391483"/>
            <a:ext cx="8382000" cy="4247317"/>
          </a:xfrm>
          <a:prstGeom prst="rect">
            <a:avLst/>
          </a:prstGeom>
        </p:spPr>
        <p:txBody>
          <a:bodyPr wrap="square">
            <a:spAutoFit/>
          </a:bodyPr>
          <a:lstStyle/>
          <a:p>
            <a:pPr algn="just"/>
            <a:r>
              <a:rPr lang="it-IT" dirty="0" smtClean="0"/>
              <a:t>Art. </a:t>
            </a:r>
            <a:r>
              <a:rPr lang="it-IT" dirty="0" err="1" smtClean="0"/>
              <a:t>2</a:t>
            </a:r>
            <a:r>
              <a:rPr lang="it-IT" dirty="0" smtClean="0"/>
              <a:t> (</a:t>
            </a:r>
            <a:r>
              <a:rPr lang="it-IT" b="1" dirty="0" smtClean="0"/>
              <a:t>Trasporto di salme</a:t>
            </a:r>
            <a:r>
              <a:rPr lang="it-IT" dirty="0" smtClean="0"/>
              <a:t>)</a:t>
            </a:r>
          </a:p>
          <a:p>
            <a:pPr algn="just"/>
            <a:endParaRPr lang="it-IT" dirty="0" smtClean="0"/>
          </a:p>
          <a:p>
            <a:pPr marL="342900" indent="-342900" algn="just">
              <a:buFont typeface="+mj-lt"/>
              <a:buAutoNum type="arabicPeriod"/>
            </a:pPr>
            <a:r>
              <a:rPr lang="it-IT" dirty="0" smtClean="0"/>
              <a:t>Qualora il decesso avvenga in abitazioni che siano inadatte per l’osservazione, e comunque in caso di espressa richiesta dei familiari o dei conviventi, la salma può essere trasportata per l’osservazione presso l’</a:t>
            </a:r>
            <a:r>
              <a:rPr lang="it-IT" u="sng" dirty="0" smtClean="0"/>
              <a:t>obitorio</a:t>
            </a:r>
            <a:r>
              <a:rPr lang="it-IT" dirty="0" smtClean="0"/>
              <a:t> o il </a:t>
            </a:r>
            <a:r>
              <a:rPr lang="it-IT" u="sng" dirty="0" smtClean="0"/>
              <a:t>servizio mortuario</a:t>
            </a:r>
            <a:r>
              <a:rPr lang="it-IT" dirty="0" smtClean="0"/>
              <a:t> delle strutture ospedaliere </a:t>
            </a:r>
            <a:r>
              <a:rPr lang="it-IT" b="1" dirty="0" smtClean="0"/>
              <a:t>o presso idonei spazi delle strutture adibite a commiato</a:t>
            </a:r>
            <a:r>
              <a:rPr lang="it-IT" dirty="0" smtClean="0"/>
              <a:t>. [*]</a:t>
            </a:r>
          </a:p>
          <a:p>
            <a:pPr marL="342900" indent="-342900" algn="just">
              <a:buFont typeface="+mj-lt"/>
              <a:buAutoNum type="arabicPeriod"/>
            </a:pPr>
            <a:r>
              <a:rPr lang="it-IT" dirty="0" smtClean="0"/>
              <a:t>Nei casi di cui al comma </a:t>
            </a:r>
            <a:r>
              <a:rPr lang="it-IT" dirty="0" err="1" smtClean="0"/>
              <a:t>1</a:t>
            </a:r>
            <a:r>
              <a:rPr lang="it-IT" dirty="0" smtClean="0"/>
              <a:t>, il medico curante o il medico dipendente o convenzionato con il servizio sanitario nazionale intervenuto in occasione del decesso certifica che il trasporto della salma può avvenire senza pregiudizio per la salute pubblica. </a:t>
            </a:r>
          </a:p>
          <a:p>
            <a:pPr marL="342900" indent="-342900" algn="just">
              <a:buFont typeface="+mj-lt"/>
              <a:buAutoNum type="arabicPeriod"/>
            </a:pPr>
            <a:r>
              <a:rPr lang="it-IT" dirty="0" smtClean="0"/>
              <a:t>La certificazione medica di cui al comma </a:t>
            </a:r>
            <a:r>
              <a:rPr lang="it-IT" dirty="0" err="1" smtClean="0"/>
              <a:t>2</a:t>
            </a:r>
            <a:r>
              <a:rPr lang="it-IT" dirty="0" smtClean="0"/>
              <a:t>, è titolo valido per il trasporto della salma </a:t>
            </a:r>
            <a:r>
              <a:rPr lang="it-IT" b="1" dirty="0" smtClean="0"/>
              <a:t>purché il tragitto si svolga interamente all’interno della Regione Toscana</a:t>
            </a:r>
            <a:r>
              <a:rPr lang="it-IT" dirty="0" smtClean="0"/>
              <a:t>.</a:t>
            </a:r>
          </a:p>
          <a:p>
            <a:pPr marL="342900" indent="-342900" algn="just">
              <a:buFont typeface="+mj-lt"/>
              <a:buAutoNum type="arabicPeriod"/>
            </a:pPr>
            <a:r>
              <a:rPr lang="it-IT" dirty="0" smtClean="0"/>
              <a:t>Il trasporto deve avvenire con mezzi idonei; durante il trasporto, la salma è riposta in contenitore impermeabile non sigillato in condizioni che non ostacolino eventuali manifestazioni di vita e che comunque, non siano di pregiudizio per la salute pubblica.</a:t>
            </a:r>
            <a:endParaRPr lang="it-IT" dirty="0"/>
          </a:p>
        </p:txBody>
      </p:sp>
      <p:sp>
        <p:nvSpPr>
          <p:cNvPr id="6" name="Rettangolo 5"/>
          <p:cNvSpPr/>
          <p:nvPr/>
        </p:nvSpPr>
        <p:spPr>
          <a:xfrm>
            <a:off x="609600" y="5858470"/>
            <a:ext cx="8001000" cy="646331"/>
          </a:xfrm>
          <a:prstGeom prst="rect">
            <a:avLst/>
          </a:prstGeom>
        </p:spPr>
        <p:txBody>
          <a:bodyPr wrap="square">
            <a:spAutoFit/>
          </a:bodyPr>
          <a:lstStyle/>
          <a:p>
            <a:r>
              <a:rPr lang="it-IT" dirty="0" smtClean="0"/>
              <a:t>[*] Comma così sostituito dall’art. </a:t>
            </a:r>
            <a:r>
              <a:rPr lang="it-IT" dirty="0" err="1" smtClean="0"/>
              <a:t>3L.R.</a:t>
            </a:r>
            <a:r>
              <a:rPr lang="it-IT" dirty="0" smtClean="0"/>
              <a:t> 23/06/2009, n. 31, poi modificato dalla </a:t>
            </a:r>
            <a:r>
              <a:rPr lang="it-IT" dirty="0" err="1" smtClean="0"/>
              <a:t>L.R.</a:t>
            </a:r>
            <a:r>
              <a:rPr lang="it-IT" dirty="0" smtClean="0"/>
              <a:t> 09/08/2016, n. 58 e da ultimo dall’art. </a:t>
            </a:r>
            <a:r>
              <a:rPr lang="it-IT" dirty="0" err="1" smtClean="0"/>
              <a:t>1L.R.</a:t>
            </a:r>
            <a:r>
              <a:rPr lang="it-IT" dirty="0" smtClean="0"/>
              <a:t>18/10/2017, n. 71.</a:t>
            </a:r>
            <a:endParaRPr lang="it-IT" dirty="0"/>
          </a:p>
        </p:txBody>
      </p:sp>
      <p:sp>
        <p:nvSpPr>
          <p:cNvPr id="7" name="Rettangolo 6"/>
          <p:cNvSpPr/>
          <p:nvPr/>
        </p:nvSpPr>
        <p:spPr>
          <a:xfrm>
            <a:off x="381000" y="203537"/>
            <a:ext cx="8382000" cy="1015663"/>
          </a:xfrm>
          <a:prstGeom prst="rect">
            <a:avLst/>
          </a:prstGeom>
        </p:spPr>
        <p:txBody>
          <a:bodyPr wrap="square">
            <a:spAutoFit/>
          </a:bodyPr>
          <a:lstStyle/>
          <a:p>
            <a:r>
              <a:rPr lang="it-IT" sz="2000" b="1" dirty="0" smtClean="0">
                <a:solidFill>
                  <a:srgbClr val="3366FF"/>
                </a:solidFill>
              </a:rPr>
              <a:t>Legge Regionale 04/04/2007, n. 18</a:t>
            </a:r>
          </a:p>
          <a:p>
            <a:r>
              <a:rPr lang="it-IT" sz="2000" b="1" dirty="0" smtClean="0">
                <a:solidFill>
                  <a:srgbClr val="3366FF"/>
                </a:solidFill>
              </a:rPr>
              <a:t>“Disciplina del trasporto di salme e di cadaveri”</a:t>
            </a:r>
          </a:p>
          <a:p>
            <a:r>
              <a:rPr lang="it-IT" sz="2000" b="1" dirty="0" smtClean="0">
                <a:solidFill>
                  <a:srgbClr val="3366FF"/>
                </a:solidFill>
              </a:rPr>
              <a:t>[Pubblicato sul </a:t>
            </a:r>
            <a:r>
              <a:rPr lang="it-IT" sz="2000" b="1" dirty="0" err="1" smtClean="0">
                <a:solidFill>
                  <a:srgbClr val="3366FF"/>
                </a:solidFill>
              </a:rPr>
              <a:t>B.U.R.</a:t>
            </a:r>
            <a:r>
              <a:rPr lang="it-IT" sz="2000" b="1" dirty="0" smtClean="0">
                <a:solidFill>
                  <a:srgbClr val="3366FF"/>
                </a:solidFill>
              </a:rPr>
              <a:t> n. </a:t>
            </a:r>
            <a:r>
              <a:rPr lang="it-IT" sz="2000" b="1" dirty="0" err="1" smtClean="0">
                <a:solidFill>
                  <a:srgbClr val="3366FF"/>
                </a:solidFill>
              </a:rPr>
              <a:t>8</a:t>
            </a:r>
            <a:r>
              <a:rPr lang="it-IT" sz="2000" b="1" dirty="0" smtClean="0">
                <a:solidFill>
                  <a:srgbClr val="3366FF"/>
                </a:solidFill>
              </a:rPr>
              <a:t> del 11/04/2007, Parte I]</a:t>
            </a:r>
            <a:endParaRPr lang="it-IT" sz="2000" b="1" dirty="0">
              <a:solidFill>
                <a:srgbClr val="3366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685800" y="533400"/>
            <a:ext cx="7696200" cy="5016758"/>
          </a:xfrm>
          <a:prstGeom prst="rect">
            <a:avLst/>
          </a:prstGeom>
        </p:spPr>
        <p:txBody>
          <a:bodyPr wrap="square">
            <a:spAutoFit/>
          </a:bodyPr>
          <a:lstStyle/>
          <a:p>
            <a:r>
              <a:rPr lang="it-IT" sz="2000" dirty="0" smtClean="0"/>
              <a:t>Al </a:t>
            </a:r>
            <a:r>
              <a:rPr lang="it-IT" sz="2000" b="1" dirty="0" smtClean="0"/>
              <a:t>punto </a:t>
            </a:r>
            <a:r>
              <a:rPr lang="it-IT" sz="2000" b="1" dirty="0" err="1" smtClean="0"/>
              <a:t>C</a:t>
            </a:r>
            <a:r>
              <a:rPr lang="it-IT" sz="2000" b="1" dirty="0" smtClean="0"/>
              <a:t> </a:t>
            </a:r>
            <a:r>
              <a:rPr lang="it-IT" sz="2000" dirty="0" smtClean="0"/>
              <a:t>della </a:t>
            </a:r>
            <a:r>
              <a:rPr lang="it-IT" sz="2000" b="1" dirty="0" smtClean="0"/>
              <a:t>Tabella A </a:t>
            </a:r>
            <a:r>
              <a:rPr lang="it-IT" sz="2000" dirty="0" smtClean="0"/>
              <a:t>del DPCM vengono citate le “</a:t>
            </a:r>
            <a:r>
              <a:rPr lang="it-IT" sz="2000" b="1" dirty="0" smtClean="0"/>
              <a:t>autorizzazioni previste dal Regolamento di Polizia Mortuaria:</a:t>
            </a:r>
          </a:p>
          <a:p>
            <a:endParaRPr lang="it-IT" sz="2000" b="1" dirty="0" smtClean="0"/>
          </a:p>
          <a:p>
            <a:pPr marL="457200" indent="-457200" algn="just">
              <a:buFont typeface="+mj-lt"/>
              <a:buAutoNum type="arabicPeriod"/>
            </a:pPr>
            <a:r>
              <a:rPr lang="it-IT" sz="2000" dirty="0" smtClean="0"/>
              <a:t>Art. 77: Autorizzazione per </a:t>
            </a:r>
            <a:r>
              <a:rPr lang="it-IT" sz="2000" b="1" dirty="0" smtClean="0"/>
              <a:t>l’impiego di valvole </a:t>
            </a:r>
            <a:r>
              <a:rPr lang="it-IT" sz="2000" dirty="0" smtClean="0"/>
              <a:t>per fissare e neutralizzare i gas da putrefazione applicabili ai feretri;</a:t>
            </a:r>
          </a:p>
          <a:p>
            <a:pPr marL="457200" indent="-457200" algn="just"/>
            <a:endParaRPr lang="it-IT" sz="2000" dirty="0" smtClean="0"/>
          </a:p>
          <a:p>
            <a:pPr marL="457200" indent="-457200" algn="just">
              <a:buFont typeface="+mj-lt"/>
              <a:buAutoNum type="arabicPeriod"/>
            </a:pPr>
            <a:r>
              <a:rPr lang="it-IT" sz="2000" dirty="0" smtClean="0"/>
              <a:t>Art. 82 </a:t>
            </a:r>
            <a:r>
              <a:rPr lang="it-IT" sz="2000" dirty="0" err="1" smtClean="0"/>
              <a:t>–</a:t>
            </a:r>
            <a:r>
              <a:rPr lang="it-IT" sz="2000" dirty="0" smtClean="0"/>
              <a:t> 86: Autorizzazione ad </a:t>
            </a:r>
            <a:r>
              <a:rPr lang="it-IT" sz="2000" b="1" dirty="0" smtClean="0"/>
              <a:t>aumentare o a diminuire il periodo di inumazione/tumulazione</a:t>
            </a:r>
            <a:r>
              <a:rPr lang="it-IT" sz="2000" dirty="0" smtClean="0"/>
              <a:t> delle salme;</a:t>
            </a:r>
          </a:p>
          <a:p>
            <a:pPr marL="457200" indent="-457200" algn="just"/>
            <a:endParaRPr lang="it-IT" sz="2000" dirty="0" smtClean="0"/>
          </a:p>
          <a:p>
            <a:pPr marL="457200" indent="-457200" algn="just">
              <a:buFont typeface="+mj-lt"/>
              <a:buAutoNum type="arabicPeriod"/>
            </a:pPr>
            <a:r>
              <a:rPr lang="it-IT" sz="2000" dirty="0" smtClean="0"/>
              <a:t>Art. 105 Autorizzazione per la </a:t>
            </a:r>
            <a:r>
              <a:rPr lang="it-IT" sz="2000" b="1" dirty="0" smtClean="0"/>
              <a:t>tumulazione privilegiata</a:t>
            </a:r>
            <a:r>
              <a:rPr lang="it-IT" sz="2000" dirty="0" smtClean="0"/>
              <a:t>;</a:t>
            </a:r>
          </a:p>
          <a:p>
            <a:pPr marL="457200" indent="-457200" algn="just"/>
            <a:endParaRPr lang="it-IT" sz="2000" dirty="0" smtClean="0"/>
          </a:p>
          <a:p>
            <a:pPr marL="457200" indent="-457200" algn="just">
              <a:buFont typeface="+mj-lt"/>
              <a:buAutoNum type="arabicPeriod"/>
            </a:pPr>
            <a:r>
              <a:rPr lang="it-IT" sz="2000" dirty="0" smtClean="0"/>
              <a:t>Art. 106 Autorizzazioni relative </a:t>
            </a:r>
            <a:r>
              <a:rPr lang="it-IT" sz="2000" b="1" dirty="0" smtClean="0"/>
              <a:t>all’impiego di speciali prescrizioni tecniche</a:t>
            </a:r>
            <a:r>
              <a:rPr lang="it-IT" sz="2000" dirty="0" smtClean="0"/>
              <a:t> per la costruzione e la ristrutturazione dei cimiteri, o per l’utilizzazione delle strutture cimiteriali esistenti;</a:t>
            </a:r>
          </a:p>
          <a:p>
            <a:pPr marL="457200" indent="-457200" algn="just"/>
            <a:endParaRPr lang="it-IT" sz="2000" dirty="0" smtClean="0"/>
          </a:p>
          <a:p>
            <a:pPr marL="457200" indent="-457200" algn="just">
              <a:buFont typeface="+mj-lt"/>
              <a:buAutoNum type="arabicPeriod"/>
            </a:pPr>
            <a:r>
              <a:rPr lang="it-IT" sz="2000" dirty="0" smtClean="0"/>
              <a:t>Artt. 27, 28, 29, 30, 31, 32 </a:t>
            </a:r>
            <a:r>
              <a:rPr lang="it-IT" sz="2000" b="1" dirty="0" smtClean="0"/>
              <a:t>Passaporto Mortuario</a:t>
            </a:r>
            <a:endParaRPr lang="it-IT" sz="20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3400" y="1600200"/>
            <a:ext cx="7848600" cy="3416320"/>
          </a:xfrm>
          <a:prstGeom prst="rect">
            <a:avLst/>
          </a:prstGeom>
        </p:spPr>
        <p:txBody>
          <a:bodyPr wrap="square">
            <a:spAutoFit/>
          </a:bodyPr>
          <a:lstStyle/>
          <a:p>
            <a:pPr algn="just"/>
            <a:r>
              <a:rPr lang="it-IT" dirty="0" smtClean="0"/>
              <a:t>Art. </a:t>
            </a:r>
            <a:r>
              <a:rPr lang="it-IT" dirty="0" err="1" smtClean="0"/>
              <a:t>3</a:t>
            </a:r>
            <a:r>
              <a:rPr lang="it-IT" dirty="0" smtClean="0"/>
              <a:t> (</a:t>
            </a:r>
            <a:r>
              <a:rPr lang="it-IT" b="1" dirty="0" smtClean="0"/>
              <a:t>Trasporto di cadavere</a:t>
            </a:r>
            <a:r>
              <a:rPr lang="it-IT" dirty="0" smtClean="0"/>
              <a:t>)</a:t>
            </a:r>
          </a:p>
          <a:p>
            <a:pPr algn="just"/>
            <a:endParaRPr lang="it-IT" dirty="0" smtClean="0"/>
          </a:p>
          <a:p>
            <a:pPr marL="342900" indent="-342900" algn="just">
              <a:buAutoNum type="arabicPeriod"/>
            </a:pPr>
            <a:r>
              <a:rPr lang="it-IT" dirty="0" smtClean="0"/>
              <a:t>Costituisce trasporto di cadavere il suo trasferimento dal luogo del decesso </a:t>
            </a:r>
            <a:r>
              <a:rPr lang="it-IT" b="1" dirty="0" smtClean="0"/>
              <a:t>all’obitorio</a:t>
            </a:r>
            <a:r>
              <a:rPr lang="it-IT" dirty="0" smtClean="0"/>
              <a:t>, alla camera mortuaria, alle strutture per il commiato, al luogo prescelto per la veglia funebre, al cimitero, al crematorio o dall’uno all’altro di questi luoghi. [*]</a:t>
            </a:r>
          </a:p>
          <a:p>
            <a:pPr marL="342900" indent="-342900" algn="just">
              <a:buAutoNum type="arabicPeriod"/>
            </a:pPr>
            <a:endParaRPr lang="it-IT" dirty="0" smtClean="0"/>
          </a:p>
          <a:p>
            <a:pPr marL="342900" indent="-342900" algn="just"/>
            <a:endParaRPr lang="it-IT" dirty="0" smtClean="0"/>
          </a:p>
          <a:p>
            <a:pPr marL="342900" indent="-342900" algn="just">
              <a:buFont typeface="+mj-lt"/>
              <a:buAutoNum type="arabicPeriod"/>
            </a:pPr>
            <a:r>
              <a:rPr lang="it-IT" dirty="0" smtClean="0"/>
              <a:t>Il trasporto di cadavere fino alla struttura per la veglia funebre viene autorizzato con provvedimento del comune ove è avvenuto il decesso, previa comunicazione al comune di destinazione. Il comune di destinazione provvede al rilascio del provvedimento di trasporto per il cimitero.</a:t>
            </a:r>
            <a:endParaRPr lang="it-IT" dirty="0"/>
          </a:p>
        </p:txBody>
      </p:sp>
      <p:sp>
        <p:nvSpPr>
          <p:cNvPr id="6" name="Rettangolo 5"/>
          <p:cNvSpPr/>
          <p:nvPr/>
        </p:nvSpPr>
        <p:spPr>
          <a:xfrm>
            <a:off x="381000" y="203537"/>
            <a:ext cx="8382000" cy="1015663"/>
          </a:xfrm>
          <a:prstGeom prst="rect">
            <a:avLst/>
          </a:prstGeom>
        </p:spPr>
        <p:txBody>
          <a:bodyPr wrap="square">
            <a:spAutoFit/>
          </a:bodyPr>
          <a:lstStyle/>
          <a:p>
            <a:r>
              <a:rPr lang="it-IT" sz="2000" b="1" dirty="0" smtClean="0">
                <a:solidFill>
                  <a:srgbClr val="3366FF"/>
                </a:solidFill>
              </a:rPr>
              <a:t>Legge Regionale 04/04/2007, n. 18</a:t>
            </a:r>
          </a:p>
          <a:p>
            <a:r>
              <a:rPr lang="it-IT" sz="2000" b="1" dirty="0" smtClean="0">
                <a:solidFill>
                  <a:srgbClr val="3366FF"/>
                </a:solidFill>
              </a:rPr>
              <a:t>“Disciplina del trasporto di salme e di cadaveri”</a:t>
            </a:r>
          </a:p>
          <a:p>
            <a:r>
              <a:rPr lang="it-IT" sz="2000" b="1" dirty="0" smtClean="0">
                <a:solidFill>
                  <a:srgbClr val="3366FF"/>
                </a:solidFill>
              </a:rPr>
              <a:t>[Pubblicato sul </a:t>
            </a:r>
            <a:r>
              <a:rPr lang="it-IT" sz="2000" b="1" dirty="0" err="1" smtClean="0">
                <a:solidFill>
                  <a:srgbClr val="3366FF"/>
                </a:solidFill>
              </a:rPr>
              <a:t>B.U.R.</a:t>
            </a:r>
            <a:r>
              <a:rPr lang="it-IT" sz="2000" b="1" dirty="0" smtClean="0">
                <a:solidFill>
                  <a:srgbClr val="3366FF"/>
                </a:solidFill>
              </a:rPr>
              <a:t> n. </a:t>
            </a:r>
            <a:r>
              <a:rPr lang="it-IT" sz="2000" b="1" dirty="0" err="1" smtClean="0">
                <a:solidFill>
                  <a:srgbClr val="3366FF"/>
                </a:solidFill>
              </a:rPr>
              <a:t>8</a:t>
            </a:r>
            <a:r>
              <a:rPr lang="it-IT" sz="2000" b="1" dirty="0" smtClean="0">
                <a:solidFill>
                  <a:srgbClr val="3366FF"/>
                </a:solidFill>
              </a:rPr>
              <a:t> del 11/04/2007, Parte I]</a:t>
            </a:r>
            <a:endParaRPr lang="it-IT" sz="2000" b="1" dirty="0">
              <a:solidFill>
                <a:srgbClr val="3366FF"/>
              </a:solidFill>
            </a:endParaRPr>
          </a:p>
        </p:txBody>
      </p:sp>
      <p:sp>
        <p:nvSpPr>
          <p:cNvPr id="7" name="Rettangolo 6"/>
          <p:cNvSpPr/>
          <p:nvPr/>
        </p:nvSpPr>
        <p:spPr>
          <a:xfrm>
            <a:off x="609600" y="5410200"/>
            <a:ext cx="8001000" cy="646331"/>
          </a:xfrm>
          <a:prstGeom prst="rect">
            <a:avLst/>
          </a:prstGeom>
        </p:spPr>
        <p:txBody>
          <a:bodyPr wrap="square">
            <a:spAutoFit/>
          </a:bodyPr>
          <a:lstStyle/>
          <a:p>
            <a:r>
              <a:rPr lang="it-IT" dirty="0" smtClean="0"/>
              <a:t>[*] Comma così sostituito dall’art. </a:t>
            </a:r>
            <a:r>
              <a:rPr lang="it-IT" dirty="0" err="1" smtClean="0"/>
              <a:t>3L.R.</a:t>
            </a:r>
            <a:r>
              <a:rPr lang="it-IT" dirty="0" smtClean="0"/>
              <a:t> 23/06/2009, n. 31, poi modificato dalla </a:t>
            </a:r>
            <a:r>
              <a:rPr lang="it-IT" dirty="0" err="1" smtClean="0"/>
              <a:t>L.R.</a:t>
            </a:r>
            <a:r>
              <a:rPr lang="it-IT" dirty="0" smtClean="0"/>
              <a:t> 09/08/2016, n. 58 e da ultimo dall’art. </a:t>
            </a:r>
            <a:r>
              <a:rPr lang="it-IT" dirty="0" err="1" smtClean="0"/>
              <a:t>1L.R.</a:t>
            </a:r>
            <a:r>
              <a:rPr lang="it-IT" dirty="0" smtClean="0"/>
              <a:t>18/10/2017, n. 71.</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533400" y="228898"/>
            <a:ext cx="7848600" cy="7848302"/>
          </a:xfrm>
          <a:prstGeom prst="rect">
            <a:avLst/>
          </a:prstGeom>
        </p:spPr>
        <p:txBody>
          <a:bodyPr wrap="square">
            <a:spAutoFit/>
          </a:bodyPr>
          <a:lstStyle/>
          <a:p>
            <a:pPr algn="just"/>
            <a:r>
              <a:rPr lang="it-IT" dirty="0" smtClean="0"/>
              <a:t>Art. </a:t>
            </a:r>
            <a:r>
              <a:rPr lang="it-IT" dirty="0" err="1" smtClean="0"/>
              <a:t>3</a:t>
            </a:r>
            <a:r>
              <a:rPr lang="it-IT" dirty="0" smtClean="0"/>
              <a:t> (</a:t>
            </a:r>
            <a:r>
              <a:rPr lang="it-IT" b="1" dirty="0" smtClean="0"/>
              <a:t>Trasporto di cadavere</a:t>
            </a:r>
            <a:r>
              <a:rPr lang="it-IT" dirty="0" smtClean="0"/>
              <a:t>)</a:t>
            </a:r>
          </a:p>
          <a:p>
            <a:pPr algn="just"/>
            <a:endParaRPr lang="it-IT" dirty="0" smtClean="0"/>
          </a:p>
          <a:p>
            <a:pPr marL="342900" indent="-342900" algn="just">
              <a:buFont typeface="+mj-lt"/>
              <a:buAutoNum type="arabicPeriod" startAt="3"/>
            </a:pPr>
            <a:r>
              <a:rPr lang="it-IT" dirty="0" smtClean="0"/>
              <a:t>Il trasporto di cadavere ai fini della veglia funebre </a:t>
            </a:r>
            <a:r>
              <a:rPr lang="it-IT" b="1" dirty="0" smtClean="0"/>
              <a:t>da un comune ad un altro </a:t>
            </a:r>
            <a:r>
              <a:rPr lang="it-IT" dirty="0" smtClean="0"/>
              <a:t>all’interno della Regione Toscana può avvenire impiegando la </a:t>
            </a:r>
            <a:r>
              <a:rPr lang="it-IT" b="1" dirty="0" smtClean="0"/>
              <a:t>sola cassa di legno</a:t>
            </a:r>
            <a:r>
              <a:rPr lang="it-IT" dirty="0" smtClean="0"/>
              <a:t>, o casse di materiali diversi da quelli previsti dall’articolo 30 del DPR 285/1990, purché autorizzati dal Ministero del lavoro della salute e delle politiche sociali, ed assolvendo l’obbligo della doppia cassa di cui all’articolo 30 del DPR 285/1990 mediante l’utilizzo di un </a:t>
            </a:r>
            <a:r>
              <a:rPr lang="it-IT" b="1" dirty="0" smtClean="0"/>
              <a:t>involucro di materiale biodegradabile</a:t>
            </a:r>
            <a:r>
              <a:rPr lang="it-IT" dirty="0" smtClean="0"/>
              <a:t>, da porre all’interno della cassa di legno, che garantisca l’impermeabilità del fondo del feretro per un periodo sufficiente all’assolvimento della pratica funeraria prescelta dal defunto o dai suoi familiari.</a:t>
            </a:r>
          </a:p>
          <a:p>
            <a:pPr marL="342900" indent="-342900" algn="just">
              <a:buFont typeface="+mj-lt"/>
              <a:buAutoNum type="arabicPeriod" startAt="3"/>
            </a:pPr>
            <a:r>
              <a:rPr lang="it-IT" dirty="0" smtClean="0"/>
              <a:t>Per il trasporto da comune a comune nell’ambito del territorio regionale, </a:t>
            </a:r>
            <a:r>
              <a:rPr lang="it-IT" b="1" dirty="0" smtClean="0"/>
              <a:t>non è necessaria l’iniezione conservativa</a:t>
            </a:r>
            <a:r>
              <a:rPr lang="it-IT" dirty="0" smtClean="0"/>
              <a:t> di cui all’articolo 32 del DPR 285/1990.</a:t>
            </a:r>
          </a:p>
          <a:p>
            <a:pPr marL="342900" indent="-342900" algn="just">
              <a:buFont typeface="+mj-lt"/>
              <a:buAutoNum type="arabicPeriod" startAt="3"/>
            </a:pPr>
            <a:r>
              <a:rPr lang="it-IT" dirty="0" smtClean="0"/>
              <a:t>Il medico </a:t>
            </a:r>
            <a:r>
              <a:rPr lang="it-IT" dirty="0" err="1" smtClean="0"/>
              <a:t>necroscopo</a:t>
            </a:r>
            <a:r>
              <a:rPr lang="it-IT" dirty="0" smtClean="0"/>
              <a:t> certifica che il trasporto del cadavere, ai fini della veglia funebre, può avvenire senza pregiudizio per la salute pubblica.</a:t>
            </a:r>
          </a:p>
          <a:p>
            <a:pPr marL="342900" indent="-342900" algn="just">
              <a:buFont typeface="+mj-lt"/>
              <a:buAutoNum type="arabicPeriod" startAt="3"/>
            </a:pPr>
            <a:r>
              <a:rPr lang="it-IT" dirty="0" smtClean="0"/>
              <a:t>A conclusione della veglia funebre, </a:t>
            </a:r>
            <a:r>
              <a:rPr lang="it-IT" b="1" dirty="0" smtClean="0"/>
              <a:t>l’addetto al trasporto</a:t>
            </a:r>
            <a:r>
              <a:rPr lang="it-IT" dirty="0" smtClean="0"/>
              <a:t>, in quanto incaricato di pubblico servizio, </a:t>
            </a:r>
            <a:r>
              <a:rPr lang="it-IT" b="1" dirty="0" smtClean="0"/>
              <a:t>verifica: a) la corrispondenza dell’identità del defunto </a:t>
            </a:r>
            <a:r>
              <a:rPr lang="it-IT" dirty="0" smtClean="0"/>
              <a:t>con le generalità contenute nel titolo che autorizza il trasporto</a:t>
            </a:r>
            <a:r>
              <a:rPr lang="it-IT" dirty="0" err="1" smtClean="0"/>
              <a:t>;</a:t>
            </a:r>
            <a:r>
              <a:rPr lang="it-IT" dirty="0" smtClean="0"/>
              <a:t> </a:t>
            </a:r>
            <a:r>
              <a:rPr lang="it-IT" b="1" dirty="0" smtClean="0"/>
              <a:t>b) l’uso di cofano appropriato</a:t>
            </a:r>
            <a:r>
              <a:rPr lang="it-IT" dirty="0" smtClean="0"/>
              <a:t> in funzione del tragitto e della sua destinazione; c) le </a:t>
            </a:r>
            <a:r>
              <a:rPr lang="it-IT" b="1" dirty="0" smtClean="0"/>
              <a:t>modalità di confezionamento del feretro e della sua chiusura</a:t>
            </a:r>
            <a:r>
              <a:rPr lang="it-IT" dirty="0" smtClean="0"/>
              <a:t>.</a:t>
            </a:r>
          </a:p>
          <a:p>
            <a:pPr marL="342900" indent="-342900" algn="just">
              <a:buFont typeface="+mj-lt"/>
              <a:buAutoNum type="arabicPeriod" startAt="3"/>
            </a:pPr>
            <a:r>
              <a:rPr lang="it-IT" dirty="0" smtClean="0"/>
              <a:t>Dopo aver attestato l’effettuazione delle verifiche di cui al comma </a:t>
            </a:r>
            <a:r>
              <a:rPr lang="it-IT" dirty="0" err="1" smtClean="0"/>
              <a:t>6</a:t>
            </a:r>
            <a:r>
              <a:rPr lang="it-IT" dirty="0" smtClean="0"/>
              <a:t>, </a:t>
            </a:r>
            <a:r>
              <a:rPr lang="it-IT" b="1" dirty="0" smtClean="0"/>
              <a:t>l’addetto al trasporto procede a sigillare il feretr</a:t>
            </a:r>
            <a:r>
              <a:rPr lang="it-IT" dirty="0" smtClean="0"/>
              <a:t>o.</a:t>
            </a:r>
          </a:p>
          <a:p>
            <a:pPr marL="342900" indent="-342900">
              <a:buFont typeface="+mj-lt"/>
              <a:buAutoNum type="arabicPeriod" startAt="3"/>
            </a:pPr>
            <a:endParaRPr lang="it-IT" dirty="0" smtClean="0"/>
          </a:p>
          <a:p>
            <a:pPr marL="342900" indent="-342900" algn="just">
              <a:buFont typeface="+mj-lt"/>
              <a:buAutoNum type="arabicPeriod" startAt="3"/>
            </a:pPr>
            <a:endParaRPr lang="it-IT" dirty="0" smtClean="0"/>
          </a:p>
          <a:p>
            <a:pPr algn="just"/>
            <a:endParaRPr lang="it-IT" dirty="0" smtClean="0"/>
          </a:p>
          <a:p>
            <a:pPr algn="just"/>
            <a:endParaRPr lang="it-IT" dirty="0" smtClean="0"/>
          </a:p>
          <a:p>
            <a:pPr marL="342900" indent="-342900" algn="just">
              <a:buAutoNum type="arabicPeriod"/>
            </a:pP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2400" y="152400"/>
            <a:ext cx="8991600" cy="1143000"/>
          </a:xfrm>
        </p:spPr>
        <p:txBody>
          <a:bodyPr>
            <a:noAutofit/>
          </a:bodyPr>
          <a:lstStyle/>
          <a:p>
            <a:pPr algn="just"/>
            <a:r>
              <a:rPr lang="it-IT" sz="2000" b="1" dirty="0" smtClean="0">
                <a:solidFill>
                  <a:srgbClr val="0000FF"/>
                </a:solidFill>
              </a:rPr>
              <a:t>Deliberazione Giunta Regionale 27/08/2007, n. 612 </a:t>
            </a:r>
            <a:br>
              <a:rPr lang="it-IT" sz="2000" b="1" dirty="0" smtClean="0">
                <a:solidFill>
                  <a:srgbClr val="0000FF"/>
                </a:solidFill>
              </a:rPr>
            </a:br>
            <a:r>
              <a:rPr lang="it-IT" sz="2000" b="1" dirty="0" smtClean="0">
                <a:solidFill>
                  <a:srgbClr val="0000FF"/>
                </a:solidFill>
              </a:rPr>
              <a:t>“Legge regionale </a:t>
            </a:r>
            <a:r>
              <a:rPr lang="it-IT" sz="2000" b="1" dirty="0" err="1" smtClean="0">
                <a:solidFill>
                  <a:srgbClr val="0000FF"/>
                </a:solidFill>
              </a:rPr>
              <a:t>4</a:t>
            </a:r>
            <a:r>
              <a:rPr lang="it-IT" sz="2000" b="1" dirty="0" smtClean="0">
                <a:solidFill>
                  <a:srgbClr val="0000FF"/>
                </a:solidFill>
              </a:rPr>
              <a:t> aprile 2007, n. 18 “Disciplina del trasporto di salme e cadaveri. Disposizioni applicative” </a:t>
            </a:r>
            <a:br>
              <a:rPr lang="it-IT" sz="2000" b="1" dirty="0" smtClean="0">
                <a:solidFill>
                  <a:srgbClr val="0000FF"/>
                </a:solidFill>
              </a:rPr>
            </a:br>
            <a:endParaRPr lang="it-IT" sz="2000" b="1" dirty="0">
              <a:solidFill>
                <a:srgbClr val="0000FF"/>
              </a:solidFill>
            </a:endParaRPr>
          </a:p>
        </p:txBody>
      </p:sp>
      <p:sp>
        <p:nvSpPr>
          <p:cNvPr id="4" name="Rettangolo 3"/>
          <p:cNvSpPr/>
          <p:nvPr/>
        </p:nvSpPr>
        <p:spPr>
          <a:xfrm>
            <a:off x="152400" y="1101089"/>
            <a:ext cx="8839200" cy="5909311"/>
          </a:xfrm>
          <a:prstGeom prst="rect">
            <a:avLst/>
          </a:prstGeom>
        </p:spPr>
        <p:txBody>
          <a:bodyPr wrap="square">
            <a:spAutoFit/>
          </a:bodyPr>
          <a:lstStyle/>
          <a:p>
            <a:r>
              <a:rPr lang="it-IT" b="1" dirty="0" smtClean="0"/>
              <a:t>Trasporto di cadavere</a:t>
            </a:r>
          </a:p>
          <a:p>
            <a:pPr algn="just"/>
            <a:r>
              <a:rPr lang="it-IT" dirty="0" smtClean="0"/>
              <a:t>L’incaricato al trasporto, in veste di incaricato di pubblico servizio, deve verificare in particolare: </a:t>
            </a:r>
          </a:p>
          <a:p>
            <a:pPr marL="269875" indent="-269875" algn="just">
              <a:buAutoNum type="alphaLcParenR"/>
            </a:pPr>
            <a:r>
              <a:rPr lang="it-IT" dirty="0" smtClean="0"/>
              <a:t>la corrispondenza della identità del defunto con le generalità contenute nel titolo che autorizza il trasporto;</a:t>
            </a:r>
          </a:p>
          <a:p>
            <a:pPr algn="just"/>
            <a:r>
              <a:rPr lang="it-IT" dirty="0" err="1" smtClean="0"/>
              <a:t>b</a:t>
            </a:r>
            <a:r>
              <a:rPr lang="it-IT" dirty="0" smtClean="0"/>
              <a:t>) l’uso di cofano appropriato in funzione del tragitto e della destinazione; </a:t>
            </a:r>
          </a:p>
          <a:p>
            <a:pPr algn="just"/>
            <a:r>
              <a:rPr lang="it-IT" dirty="0" err="1" smtClean="0"/>
              <a:t>c</a:t>
            </a:r>
            <a:r>
              <a:rPr lang="it-IT" dirty="0" smtClean="0"/>
              <a:t>) </a:t>
            </a:r>
            <a:r>
              <a:rPr lang="it-IT" dirty="0" err="1" smtClean="0"/>
              <a:t> le</a:t>
            </a:r>
            <a:r>
              <a:rPr lang="it-IT" dirty="0" smtClean="0"/>
              <a:t> modalità di confezionamento del feretro e della sua chiusura. </a:t>
            </a:r>
          </a:p>
          <a:p>
            <a:pPr algn="just"/>
            <a:endParaRPr lang="it-IT" dirty="0" smtClean="0"/>
          </a:p>
          <a:p>
            <a:pPr algn="just"/>
            <a:r>
              <a:rPr lang="it-IT" dirty="0" smtClean="0"/>
              <a:t>Trascorso il periodo di osservazione, </a:t>
            </a:r>
            <a:r>
              <a:rPr lang="it-IT" b="1" dirty="0" smtClean="0"/>
              <a:t>l’incaricato al trasporto sigilla il feretro e attesta l’avvenuta verifica</a:t>
            </a:r>
            <a:r>
              <a:rPr lang="it-IT" dirty="0" smtClean="0"/>
              <a:t> compilando e sottoscrivendo un’apposita attestazione. Al fine di facilitare tale procedura si fornirà un modello di attestazione.(Modello di attestazione chiusura feretro per trasporto cadavere legge regionale 18/07).</a:t>
            </a:r>
            <a:br>
              <a:rPr lang="it-IT" dirty="0" smtClean="0"/>
            </a:br>
            <a:r>
              <a:rPr lang="it-IT" dirty="0" smtClean="0"/>
              <a:t>Poiché l’attività sopra descritta viene attribuita dall</a:t>
            </a:r>
            <a:r>
              <a:rPr lang="it-IT" dirty="0" err="1" smtClean="0"/>
              <a:t>a L.</a:t>
            </a:r>
            <a:r>
              <a:rPr lang="it-IT" dirty="0" smtClean="0"/>
              <a:t>R. 18/07 direttamente alle imprese che effettuano l’attività funebre, non occorre alcuna delega allo svolgimento di tali funzioni e tutte le imprese dovranno dotarsi degli strumenti (timbro e ceralacca, modulistica) necessari. </a:t>
            </a:r>
          </a:p>
          <a:p>
            <a:pPr algn="just"/>
            <a:r>
              <a:rPr lang="it-IT" dirty="0" smtClean="0"/>
              <a:t>Il timbro utilizzato per sigillare il feretro deve riportare almeno il nome del Comune che autorizza l’esercente dell’attività funebre e gli estremi dell’autorizzazione comunale.</a:t>
            </a:r>
            <a:br>
              <a:rPr lang="it-IT" dirty="0" smtClean="0"/>
            </a:br>
            <a:r>
              <a:rPr lang="it-IT" dirty="0" smtClean="0"/>
              <a:t>La verifica del feretro, e della regolarità del suo confezionamento è attestata dall’incaricato al trasporto (art. </a:t>
            </a:r>
            <a:r>
              <a:rPr lang="it-IT" dirty="0" err="1" smtClean="0"/>
              <a:t>3</a:t>
            </a:r>
            <a:r>
              <a:rPr lang="it-IT" dirty="0" smtClean="0"/>
              <a:t> comma </a:t>
            </a:r>
            <a:r>
              <a:rPr lang="it-IT" dirty="0" err="1" smtClean="0"/>
              <a:t>4</a:t>
            </a:r>
            <a:r>
              <a:rPr lang="it-IT" dirty="0" smtClean="0"/>
              <a:t> </a:t>
            </a:r>
            <a:r>
              <a:rPr lang="it-IT" dirty="0" err="1" smtClean="0"/>
              <a:t>L.R.</a:t>
            </a:r>
            <a:r>
              <a:rPr lang="it-IT" dirty="0" smtClean="0"/>
              <a:t> 18/2007); </a:t>
            </a:r>
            <a:r>
              <a:rPr lang="it-IT" b="1" dirty="0" smtClean="0">
                <a:solidFill>
                  <a:srgbClr val="0000FF"/>
                </a:solidFill>
              </a:rPr>
              <a:t>nel caso di trasporto di cadavere al di fuori dell’ambito regionale continuano a valere le norme generali, di cui al D.P.R. 285/90</a:t>
            </a:r>
            <a:r>
              <a:rPr lang="it-IT" b="1" dirty="0" smtClean="0"/>
              <a:t>. </a:t>
            </a:r>
          </a:p>
          <a:p>
            <a:pPr algn="just"/>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5569574" y="1953866"/>
            <a:ext cx="3345825" cy="3532534"/>
          </a:xfrm>
          <a:prstGeom prst="rect">
            <a:avLst/>
          </a:prstGeom>
        </p:spPr>
      </p:pic>
      <p:pic>
        <p:nvPicPr>
          <p:cNvPr id="5" name="Immagine 4"/>
          <p:cNvPicPr>
            <a:picLocks noChangeAspect="1"/>
          </p:cNvPicPr>
          <p:nvPr/>
        </p:nvPicPr>
        <p:blipFill>
          <a:blip r:embed="rId3"/>
          <a:stretch>
            <a:fillRect/>
          </a:stretch>
        </p:blipFill>
        <p:spPr>
          <a:xfrm>
            <a:off x="4114800" y="4051300"/>
            <a:ext cx="1553418" cy="2501900"/>
          </a:xfrm>
          <a:prstGeom prst="rect">
            <a:avLst/>
          </a:prstGeom>
        </p:spPr>
      </p:pic>
      <p:sp>
        <p:nvSpPr>
          <p:cNvPr id="6" name="Rettangolo 5"/>
          <p:cNvSpPr/>
          <p:nvPr/>
        </p:nvSpPr>
        <p:spPr>
          <a:xfrm>
            <a:off x="4724400" y="838200"/>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7" name="Rettangolo 6"/>
          <p:cNvSpPr/>
          <p:nvPr/>
        </p:nvSpPr>
        <p:spPr>
          <a:xfrm>
            <a:off x="249807" y="8498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8" name="Rettangolo 7"/>
          <p:cNvSpPr/>
          <p:nvPr/>
        </p:nvSpPr>
        <p:spPr>
          <a:xfrm>
            <a:off x="4053982" y="838200"/>
            <a:ext cx="509725" cy="461665"/>
          </a:xfrm>
          <a:prstGeom prst="rect">
            <a:avLst/>
          </a:prstGeom>
        </p:spPr>
        <p:txBody>
          <a:bodyPr wrap="none">
            <a:spAutoFit/>
          </a:bodyPr>
          <a:lstStyle/>
          <a:p>
            <a:pPr algn="ctr"/>
            <a:r>
              <a:rPr lang="it-IT" sz="2400" b="1" dirty="0" smtClean="0"/>
              <a:t>VS</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533400" y="2667000"/>
            <a:ext cx="6035955" cy="420628"/>
          </a:xfrm>
          <a:prstGeom prst="rect">
            <a:avLst/>
          </a:prstGeom>
        </p:spPr>
        <p:txBody>
          <a:bodyPr wrap="square">
            <a:spAutoFit/>
          </a:bodyPr>
          <a:lstStyle/>
          <a:p>
            <a:pPr>
              <a:buSzPct val="74000"/>
              <a:buFont typeface="Wingdings" charset="2"/>
              <a:buChar char=""/>
            </a:pPr>
            <a:endParaRPr lang="it-IT" sz="3200" b="1" dirty="0"/>
          </a:p>
        </p:txBody>
      </p:sp>
      <p:sp>
        <p:nvSpPr>
          <p:cNvPr id="11" name="Rettangolo 10"/>
          <p:cNvSpPr/>
          <p:nvPr/>
        </p:nvSpPr>
        <p:spPr>
          <a:xfrm>
            <a:off x="228600" y="3276600"/>
            <a:ext cx="4446650" cy="1015663"/>
          </a:xfrm>
          <a:prstGeom prst="rect">
            <a:avLst/>
          </a:prstGeom>
        </p:spPr>
        <p:txBody>
          <a:bodyPr wrap="none">
            <a:spAutoFit/>
          </a:bodyPr>
          <a:lstStyle/>
          <a:p>
            <a:pPr algn="just"/>
            <a:endParaRPr lang="it-IT" sz="2000" b="1" dirty="0" smtClean="0"/>
          </a:p>
          <a:p>
            <a:pPr algn="just"/>
            <a:r>
              <a:rPr lang="it-IT" sz="2000" b="1" dirty="0" smtClean="0"/>
              <a:t>IDONEITA’  MEZZI TRASPORTO FUNEBRE</a:t>
            </a:r>
          </a:p>
          <a:p>
            <a:pPr>
              <a:buSzPct val="74000"/>
            </a:pPr>
            <a:endParaRPr lang="it-IT" sz="2000" b="1" dirty="0"/>
          </a:p>
        </p:txBody>
      </p:sp>
      <p:pic>
        <p:nvPicPr>
          <p:cNvPr id="12" name="Immagine 11"/>
          <p:cNvPicPr>
            <a:picLocks noChangeAspect="1"/>
          </p:cNvPicPr>
          <p:nvPr/>
        </p:nvPicPr>
        <p:blipFill>
          <a:blip r:embed="rId4"/>
          <a:stretch>
            <a:fillRect/>
          </a:stretch>
        </p:blipFill>
        <p:spPr>
          <a:xfrm>
            <a:off x="323972" y="1627534"/>
            <a:ext cx="3657600" cy="160020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249807" y="8498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533400" y="2667000"/>
            <a:ext cx="6035955" cy="420628"/>
          </a:xfrm>
          <a:prstGeom prst="rect">
            <a:avLst/>
          </a:prstGeom>
        </p:spPr>
        <p:txBody>
          <a:bodyPr wrap="square">
            <a:spAutoFit/>
          </a:bodyPr>
          <a:lstStyle/>
          <a:p>
            <a:pPr>
              <a:buSzPct val="74000"/>
              <a:buFont typeface="Wingdings" charset="2"/>
              <a:buChar char=""/>
            </a:pPr>
            <a:endParaRPr lang="it-IT" sz="3200" b="1" dirty="0"/>
          </a:p>
        </p:txBody>
      </p:sp>
      <p:pic>
        <p:nvPicPr>
          <p:cNvPr id="12" name="Immagine 11"/>
          <p:cNvPicPr>
            <a:picLocks noChangeAspect="1"/>
          </p:cNvPicPr>
          <p:nvPr/>
        </p:nvPicPr>
        <p:blipFill>
          <a:blip r:embed="rId2"/>
          <a:stretch>
            <a:fillRect/>
          </a:stretch>
        </p:blipFill>
        <p:spPr>
          <a:xfrm>
            <a:off x="323972" y="1447800"/>
            <a:ext cx="3657600" cy="1600200"/>
          </a:xfrm>
          <a:prstGeom prst="rect">
            <a:avLst/>
          </a:prstGeom>
        </p:spPr>
      </p:pic>
      <p:sp>
        <p:nvSpPr>
          <p:cNvPr id="11" name="Rettangolo 10"/>
          <p:cNvSpPr/>
          <p:nvPr/>
        </p:nvSpPr>
        <p:spPr>
          <a:xfrm>
            <a:off x="2362200" y="3276600"/>
            <a:ext cx="4446650" cy="1015663"/>
          </a:xfrm>
          <a:prstGeom prst="rect">
            <a:avLst/>
          </a:prstGeom>
        </p:spPr>
        <p:txBody>
          <a:bodyPr wrap="none">
            <a:spAutoFit/>
          </a:bodyPr>
          <a:lstStyle/>
          <a:p>
            <a:pPr algn="just"/>
            <a:endParaRPr lang="it-IT" sz="2000" b="1" dirty="0" smtClean="0"/>
          </a:p>
          <a:p>
            <a:pPr algn="just"/>
            <a:r>
              <a:rPr lang="it-IT" sz="2000" b="1" dirty="0" smtClean="0"/>
              <a:t>IDONEITA’  MEZZI TRASPORTO FUNEBRE</a:t>
            </a:r>
          </a:p>
          <a:p>
            <a:pPr>
              <a:buSzPct val="74000"/>
            </a:pPr>
            <a:endParaRPr lang="it-IT" sz="20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28600" y="2211209"/>
            <a:ext cx="5546905" cy="379591"/>
          </a:xfrm>
          <a:prstGeom prst="rect">
            <a:avLst/>
          </a:prstGeom>
        </p:spPr>
        <p:txBody>
          <a:bodyPr wrap="none">
            <a:spAutoFit/>
          </a:bodyPr>
          <a:lstStyle/>
          <a:p>
            <a:r>
              <a:rPr lang="it-IT" sz="2800" baseline="30000" dirty="0" smtClean="0"/>
              <a:t>Art. 24. (</a:t>
            </a:r>
            <a:r>
              <a:rPr lang="it-IT" sz="2800" b="1" baseline="30000" dirty="0" smtClean="0"/>
              <a:t>Mezzi di trasporto funebre e relative rimesse</a:t>
            </a:r>
            <a:r>
              <a:rPr lang="it-IT" sz="2800" baseline="30000" dirty="0" smtClean="0"/>
              <a:t>)</a:t>
            </a:r>
            <a:endParaRPr lang="it-IT" sz="2800" dirty="0"/>
          </a:p>
        </p:txBody>
      </p:sp>
      <p:sp>
        <p:nvSpPr>
          <p:cNvPr id="6" name="Rettangolo 5"/>
          <p:cNvSpPr/>
          <p:nvPr/>
        </p:nvSpPr>
        <p:spPr>
          <a:xfrm>
            <a:off x="304800" y="2773661"/>
            <a:ext cx="8458200" cy="2103139"/>
          </a:xfrm>
          <a:prstGeom prst="rect">
            <a:avLst/>
          </a:prstGeom>
        </p:spPr>
        <p:txBody>
          <a:bodyPr wrap="square">
            <a:spAutoFit/>
          </a:bodyPr>
          <a:lstStyle/>
          <a:p>
            <a:pPr algn="just"/>
            <a:r>
              <a:rPr lang="it-IT" sz="2800" baseline="30000" dirty="0" smtClean="0"/>
              <a:t>Il titolare dell’attività deve disporre del libretto sanitario del mezzo attestante l’idoneità dello stesso </a:t>
            </a:r>
            <a:r>
              <a:rPr lang="it-IT" sz="2800" b="1" baseline="30000" dirty="0" smtClean="0"/>
              <a:t>rilasciato, all’atto di messa in servizio</a:t>
            </a:r>
            <a:r>
              <a:rPr lang="it-IT" sz="2800" baseline="30000" dirty="0" smtClean="0"/>
              <a:t>, dall’ASL competente per territorio. Il mantenimento nel tempo delle caratteristiche di idoneità e dell’assenza di avvenute variazioni strutturali deve essere </a:t>
            </a:r>
            <a:r>
              <a:rPr lang="it-IT" sz="2800" b="1" i="1" baseline="30000" dirty="0" smtClean="0"/>
              <a:t>autocertificato annualmente dal titolare del mezzo su apposito modello elaborato dalla Giunta regionale, di cui all’articolo </a:t>
            </a:r>
            <a:r>
              <a:rPr lang="it-IT" sz="2800" b="1" i="1" baseline="30000" dirty="0" err="1" smtClean="0"/>
              <a:t>3</a:t>
            </a:r>
            <a:r>
              <a:rPr lang="it-IT" sz="2800" b="1" i="1" baseline="30000" dirty="0" smtClean="0"/>
              <a:t>, lettera </a:t>
            </a:r>
            <a:r>
              <a:rPr lang="it-IT" sz="2800" b="1" i="1" baseline="30000" dirty="0" err="1" smtClean="0"/>
              <a:t>h</a:t>
            </a:r>
            <a:r>
              <a:rPr lang="it-IT" sz="2800" b="1" i="1" baseline="30000" dirty="0" smtClean="0"/>
              <a:t>), da trasmettere all’ASL</a:t>
            </a:r>
            <a:r>
              <a:rPr lang="it-IT" sz="2800" baseline="30000" dirty="0" smtClean="0"/>
              <a:t> competente per territorio e da allegare in copia al libretto sanitario.</a:t>
            </a:r>
            <a:endParaRPr lang="it-IT" sz="2800" dirty="0"/>
          </a:p>
        </p:txBody>
      </p:sp>
      <p:sp>
        <p:nvSpPr>
          <p:cNvPr id="7" name="Rettangolo 6"/>
          <p:cNvSpPr/>
          <p:nvPr/>
        </p:nvSpPr>
        <p:spPr>
          <a:xfrm>
            <a:off x="228600" y="206435"/>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
        <p:nvSpPr>
          <p:cNvPr id="8" name="Rettangolo 7"/>
          <p:cNvSpPr/>
          <p:nvPr/>
        </p:nvSpPr>
        <p:spPr>
          <a:xfrm>
            <a:off x="228600" y="1683287"/>
            <a:ext cx="6035955" cy="379591"/>
          </a:xfrm>
          <a:prstGeom prst="rect">
            <a:avLst/>
          </a:prstGeom>
        </p:spPr>
        <p:txBody>
          <a:bodyPr wrap="square">
            <a:spAutoFit/>
          </a:bodyPr>
          <a:lstStyle/>
          <a:p>
            <a:r>
              <a:rPr lang="it-IT" sz="2800" baseline="30000" dirty="0" smtClean="0">
                <a:solidFill>
                  <a:srgbClr val="3366FF"/>
                </a:solidFill>
              </a:rPr>
              <a:t>CAPO IV TRASPORTO FUNEBRE</a:t>
            </a:r>
            <a:endParaRPr lang="it-IT" sz="2800" dirty="0">
              <a:solidFill>
                <a:srgbClr val="3366FF"/>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a:stretch>
            <a:fillRect/>
          </a:stretch>
        </p:blipFill>
        <p:spPr>
          <a:xfrm>
            <a:off x="3454400" y="685800"/>
            <a:ext cx="5689600" cy="6007100"/>
          </a:xfrm>
          <a:prstGeom prst="rect">
            <a:avLst/>
          </a:prstGeom>
        </p:spPr>
      </p:pic>
      <p:pic>
        <p:nvPicPr>
          <p:cNvPr id="9" name="Immagine 8"/>
          <p:cNvPicPr>
            <a:picLocks noChangeAspect="1"/>
          </p:cNvPicPr>
          <p:nvPr/>
        </p:nvPicPr>
        <p:blipFill>
          <a:blip r:embed="rId3"/>
          <a:stretch>
            <a:fillRect/>
          </a:stretch>
        </p:blipFill>
        <p:spPr>
          <a:xfrm>
            <a:off x="381000" y="2362200"/>
            <a:ext cx="2641600" cy="4254500"/>
          </a:xfrm>
          <a:prstGeom prst="rect">
            <a:avLst/>
          </a:prstGeom>
        </p:spPr>
      </p:pic>
      <p:sp>
        <p:nvSpPr>
          <p:cNvPr id="4" name="Rettangolo 3"/>
          <p:cNvSpPr/>
          <p:nvPr/>
        </p:nvSpPr>
        <p:spPr>
          <a:xfrm>
            <a:off x="0" y="1504890"/>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6" name="Rettangolo 5"/>
          <p:cNvSpPr/>
          <p:nvPr/>
        </p:nvSpPr>
        <p:spPr>
          <a:xfrm>
            <a:off x="228600" y="-101263"/>
            <a:ext cx="4446650" cy="1015663"/>
          </a:xfrm>
          <a:prstGeom prst="rect">
            <a:avLst/>
          </a:prstGeom>
        </p:spPr>
        <p:txBody>
          <a:bodyPr wrap="none">
            <a:spAutoFit/>
          </a:bodyPr>
          <a:lstStyle/>
          <a:p>
            <a:pPr algn="just"/>
            <a:endParaRPr lang="it-IT" sz="2000" b="1" dirty="0" smtClean="0"/>
          </a:p>
          <a:p>
            <a:pPr algn="just"/>
            <a:r>
              <a:rPr lang="it-IT" sz="2000" b="1" dirty="0" smtClean="0"/>
              <a:t>IDONEITA’  MEZZI TRASPORTO FUNEBRE</a:t>
            </a:r>
          </a:p>
          <a:p>
            <a:pPr>
              <a:buSzPct val="74000"/>
            </a:pPr>
            <a:endParaRPr lang="it-IT" sz="2000"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3400" y="1929348"/>
            <a:ext cx="8153400" cy="3785652"/>
          </a:xfrm>
          <a:prstGeom prst="rect">
            <a:avLst/>
          </a:prstGeom>
        </p:spPr>
        <p:txBody>
          <a:bodyPr wrap="square">
            <a:spAutoFit/>
          </a:bodyPr>
          <a:lstStyle/>
          <a:p>
            <a:pPr algn="just"/>
            <a:r>
              <a:rPr lang="it-IT" sz="2000" dirty="0" smtClean="0"/>
              <a:t>Comma </a:t>
            </a:r>
            <a:r>
              <a:rPr lang="it-IT" sz="2000" dirty="0" err="1" smtClean="0"/>
              <a:t>1</a:t>
            </a:r>
            <a:r>
              <a:rPr lang="it-IT" sz="2000" dirty="0" smtClean="0"/>
              <a:t>. I carri destinati al trasporto dei cadaveri su strada debbono essere internamente rivestiti di lamiera metallica o di altro materiale impermeabile facilmente lavabile o disinfettabile.</a:t>
            </a:r>
          </a:p>
          <a:p>
            <a:pPr algn="just"/>
            <a:endParaRPr lang="it-IT" sz="2000" dirty="0" smtClean="0"/>
          </a:p>
          <a:p>
            <a:pPr algn="just"/>
            <a:r>
              <a:rPr lang="it-IT" sz="2000" dirty="0" smtClean="0"/>
              <a:t>Comma </a:t>
            </a:r>
            <a:r>
              <a:rPr lang="it-IT" sz="2000" dirty="0" err="1" smtClean="0"/>
              <a:t>2</a:t>
            </a:r>
            <a:r>
              <a:rPr lang="it-IT" sz="2000" dirty="0" smtClean="0"/>
              <a:t>. Detti carri possono essere </a:t>
            </a:r>
            <a:r>
              <a:rPr lang="it-IT" sz="2000" b="1" dirty="0" smtClean="0"/>
              <a:t>posti in servizio </a:t>
            </a:r>
            <a:r>
              <a:rPr lang="it-IT" sz="2000" dirty="0" smtClean="0"/>
              <a:t>da parte dei comuni e dei privati </a:t>
            </a:r>
            <a:r>
              <a:rPr lang="it-IT" sz="2000" b="1" dirty="0" smtClean="0"/>
              <a:t>solo dopo che siano stati riconosciuti idonei dalle unità sanitarie locali competent</a:t>
            </a:r>
            <a:r>
              <a:rPr lang="it-IT" sz="2000" dirty="0" smtClean="0"/>
              <a:t>i, che devono </a:t>
            </a:r>
            <a:r>
              <a:rPr lang="it-IT" sz="2000" b="1" i="1" dirty="0" smtClean="0"/>
              <a:t>controllarne almeno una volta all'anno lo stato di manutenzione</a:t>
            </a:r>
            <a:r>
              <a:rPr lang="it-IT" sz="2000" dirty="0" smtClean="0"/>
              <a:t>.</a:t>
            </a:r>
          </a:p>
          <a:p>
            <a:pPr algn="just"/>
            <a:endParaRPr lang="it-IT" sz="2000" dirty="0" smtClean="0"/>
          </a:p>
          <a:p>
            <a:pPr algn="just"/>
            <a:r>
              <a:rPr lang="it-IT" sz="2000" dirty="0" smtClean="0"/>
              <a:t>Comma </a:t>
            </a:r>
            <a:r>
              <a:rPr lang="it-IT" sz="2000" dirty="0" err="1" smtClean="0"/>
              <a:t>3</a:t>
            </a:r>
            <a:r>
              <a:rPr lang="it-IT" sz="2000" dirty="0" smtClean="0"/>
              <a:t>. Un apposito registro, dal quale risulti la dichiarazione di idoneità, deve essere conservato sul carro in ogni suo trasferimento per essere, a richiesta, esibito agli organi di vigilanza.</a:t>
            </a:r>
            <a:endParaRPr lang="it-IT" sz="2000" dirty="0"/>
          </a:p>
        </p:txBody>
      </p:sp>
      <p:sp>
        <p:nvSpPr>
          <p:cNvPr id="5" name="Rettangolo 4"/>
          <p:cNvSpPr/>
          <p:nvPr/>
        </p:nvSpPr>
        <p:spPr>
          <a:xfrm>
            <a:off x="457200" y="304800"/>
            <a:ext cx="4121892" cy="1200328"/>
          </a:xfrm>
          <a:prstGeom prst="rect">
            <a:avLst/>
          </a:prstGeom>
        </p:spPr>
        <p:txBody>
          <a:bodyPr wrap="none">
            <a:spAutoFit/>
          </a:bodyPr>
          <a:lstStyle/>
          <a:p>
            <a:r>
              <a:rPr lang="it-IT" sz="2400" b="1" dirty="0" smtClean="0">
                <a:solidFill>
                  <a:srgbClr val="0000FF"/>
                </a:solidFill>
                <a:effectLst>
                  <a:outerShdw blurRad="38100" dist="38100" dir="2700000" algn="tl">
                    <a:srgbClr val="000000">
                      <a:alpha val="43137"/>
                    </a:srgbClr>
                  </a:outerShdw>
                </a:effectLst>
              </a:rPr>
              <a:t>DPR 285/90 </a:t>
            </a:r>
          </a:p>
          <a:p>
            <a:r>
              <a:rPr lang="it-IT" sz="2400" b="1" dirty="0" smtClean="0">
                <a:solidFill>
                  <a:srgbClr val="0000FF"/>
                </a:solidFill>
                <a:effectLst>
                  <a:outerShdw blurRad="38100" dist="38100" dir="2700000" algn="tl">
                    <a:srgbClr val="000000">
                      <a:alpha val="43137"/>
                    </a:srgbClr>
                  </a:outerShdw>
                </a:effectLst>
              </a:rPr>
              <a:t>CAPO IV TRASPORTO FUNEBRE</a:t>
            </a:r>
          </a:p>
          <a:p>
            <a:r>
              <a:rPr lang="it-IT" sz="2400" b="1" dirty="0" smtClean="0">
                <a:solidFill>
                  <a:srgbClr val="0000FF"/>
                </a:solidFill>
                <a:effectLst>
                  <a:outerShdw blurRad="38100" dist="38100" dir="2700000" algn="tl">
                    <a:srgbClr val="000000">
                      <a:alpha val="43137"/>
                    </a:srgbClr>
                  </a:outerShdw>
                </a:effectLst>
              </a:rPr>
              <a:t>ART. 20</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5569574" y="1953866"/>
            <a:ext cx="3345825" cy="3532534"/>
          </a:xfrm>
          <a:prstGeom prst="rect">
            <a:avLst/>
          </a:prstGeom>
        </p:spPr>
      </p:pic>
      <p:pic>
        <p:nvPicPr>
          <p:cNvPr id="5" name="Immagine 4"/>
          <p:cNvPicPr>
            <a:picLocks noChangeAspect="1"/>
          </p:cNvPicPr>
          <p:nvPr/>
        </p:nvPicPr>
        <p:blipFill>
          <a:blip r:embed="rId3"/>
          <a:stretch>
            <a:fillRect/>
          </a:stretch>
        </p:blipFill>
        <p:spPr>
          <a:xfrm>
            <a:off x="4114800" y="4051300"/>
            <a:ext cx="1553418" cy="2501900"/>
          </a:xfrm>
          <a:prstGeom prst="rect">
            <a:avLst/>
          </a:prstGeom>
        </p:spPr>
      </p:pic>
      <p:sp>
        <p:nvSpPr>
          <p:cNvPr id="6" name="Rettangolo 5"/>
          <p:cNvSpPr/>
          <p:nvPr/>
        </p:nvSpPr>
        <p:spPr>
          <a:xfrm>
            <a:off x="4724400" y="838200"/>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7" name="Rettangolo 6"/>
          <p:cNvSpPr/>
          <p:nvPr/>
        </p:nvSpPr>
        <p:spPr>
          <a:xfrm>
            <a:off x="249807" y="8498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8" name="Rettangolo 7"/>
          <p:cNvSpPr/>
          <p:nvPr/>
        </p:nvSpPr>
        <p:spPr>
          <a:xfrm>
            <a:off x="4053982" y="838200"/>
            <a:ext cx="509725" cy="461665"/>
          </a:xfrm>
          <a:prstGeom prst="rect">
            <a:avLst/>
          </a:prstGeom>
        </p:spPr>
        <p:txBody>
          <a:bodyPr wrap="none">
            <a:spAutoFit/>
          </a:bodyPr>
          <a:lstStyle/>
          <a:p>
            <a:pPr algn="ctr"/>
            <a:r>
              <a:rPr lang="it-IT" sz="2400" b="1" dirty="0" smtClean="0"/>
              <a:t>VS</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533400" y="2667000"/>
            <a:ext cx="6035955" cy="420628"/>
          </a:xfrm>
          <a:prstGeom prst="rect">
            <a:avLst/>
          </a:prstGeom>
        </p:spPr>
        <p:txBody>
          <a:bodyPr wrap="square">
            <a:spAutoFit/>
          </a:bodyPr>
          <a:lstStyle/>
          <a:p>
            <a:pPr>
              <a:buSzPct val="74000"/>
              <a:buFont typeface="Wingdings" charset="2"/>
              <a:buChar char=""/>
            </a:pPr>
            <a:endParaRPr lang="it-IT" sz="3200" b="1" dirty="0"/>
          </a:p>
        </p:txBody>
      </p:sp>
      <p:sp>
        <p:nvSpPr>
          <p:cNvPr id="11" name="Rettangolo 10"/>
          <p:cNvSpPr/>
          <p:nvPr/>
        </p:nvSpPr>
        <p:spPr>
          <a:xfrm>
            <a:off x="228600" y="3327737"/>
            <a:ext cx="3773013" cy="1015663"/>
          </a:xfrm>
          <a:prstGeom prst="rect">
            <a:avLst/>
          </a:prstGeom>
        </p:spPr>
        <p:txBody>
          <a:bodyPr wrap="none">
            <a:spAutoFit/>
          </a:bodyPr>
          <a:lstStyle/>
          <a:p>
            <a:pPr algn="just"/>
            <a:endParaRPr lang="it-IT" sz="2000" b="1" dirty="0" smtClean="0"/>
          </a:p>
          <a:p>
            <a:pPr algn="just"/>
            <a:r>
              <a:rPr lang="it-IT" sz="2000" b="1" dirty="0" smtClean="0"/>
              <a:t>ESUMAZIONI ED ESTUMULAZIONI</a:t>
            </a:r>
          </a:p>
          <a:p>
            <a:pPr>
              <a:buSzPct val="74000"/>
            </a:pPr>
            <a:endParaRPr lang="it-IT" sz="2000" b="1" dirty="0"/>
          </a:p>
        </p:txBody>
      </p:sp>
      <p:pic>
        <p:nvPicPr>
          <p:cNvPr id="12" name="Immagine 11"/>
          <p:cNvPicPr>
            <a:picLocks noChangeAspect="1"/>
          </p:cNvPicPr>
          <p:nvPr/>
        </p:nvPicPr>
        <p:blipFill>
          <a:blip r:embed="rId4"/>
          <a:stretch>
            <a:fillRect/>
          </a:stretch>
        </p:blipFill>
        <p:spPr>
          <a:xfrm>
            <a:off x="323972" y="1627534"/>
            <a:ext cx="3657600" cy="1600200"/>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249807" y="8498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533400" y="2667000"/>
            <a:ext cx="6035955" cy="420628"/>
          </a:xfrm>
          <a:prstGeom prst="rect">
            <a:avLst/>
          </a:prstGeom>
        </p:spPr>
        <p:txBody>
          <a:bodyPr wrap="square">
            <a:spAutoFit/>
          </a:bodyPr>
          <a:lstStyle/>
          <a:p>
            <a:pPr>
              <a:buSzPct val="74000"/>
              <a:buFont typeface="Wingdings" charset="2"/>
              <a:buChar char=""/>
            </a:pPr>
            <a:endParaRPr lang="it-IT" sz="3200" b="1" dirty="0"/>
          </a:p>
        </p:txBody>
      </p:sp>
      <p:pic>
        <p:nvPicPr>
          <p:cNvPr id="12" name="Immagine 11"/>
          <p:cNvPicPr>
            <a:picLocks noChangeAspect="1"/>
          </p:cNvPicPr>
          <p:nvPr/>
        </p:nvPicPr>
        <p:blipFill>
          <a:blip r:embed="rId2"/>
          <a:stretch>
            <a:fillRect/>
          </a:stretch>
        </p:blipFill>
        <p:spPr>
          <a:xfrm>
            <a:off x="323972" y="1447800"/>
            <a:ext cx="3657600" cy="1600200"/>
          </a:xfrm>
          <a:prstGeom prst="rect">
            <a:avLst/>
          </a:prstGeom>
        </p:spPr>
      </p:pic>
      <p:sp>
        <p:nvSpPr>
          <p:cNvPr id="8" name="Rettangolo 7"/>
          <p:cNvSpPr/>
          <p:nvPr/>
        </p:nvSpPr>
        <p:spPr>
          <a:xfrm>
            <a:off x="2780187" y="3327737"/>
            <a:ext cx="3773013" cy="1015663"/>
          </a:xfrm>
          <a:prstGeom prst="rect">
            <a:avLst/>
          </a:prstGeom>
        </p:spPr>
        <p:txBody>
          <a:bodyPr wrap="none">
            <a:spAutoFit/>
          </a:bodyPr>
          <a:lstStyle/>
          <a:p>
            <a:pPr algn="just"/>
            <a:endParaRPr lang="it-IT" sz="2000" b="1" dirty="0" smtClean="0"/>
          </a:p>
          <a:p>
            <a:pPr algn="just"/>
            <a:r>
              <a:rPr lang="it-IT" sz="2000" b="1" dirty="0" smtClean="0"/>
              <a:t>ESUMAZIONI ED ESTUMULAZIONI</a:t>
            </a:r>
          </a:p>
          <a:p>
            <a:pPr>
              <a:buSzPct val="74000"/>
            </a:pPr>
            <a:endParaRPr lang="it-IT"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00034" y="629925"/>
            <a:ext cx="8072494" cy="6370975"/>
          </a:xfrm>
          <a:prstGeom prst="rect">
            <a:avLst/>
          </a:prstGeom>
        </p:spPr>
        <p:txBody>
          <a:bodyPr wrap="square">
            <a:spAutoFit/>
          </a:bodyPr>
          <a:lstStyle/>
          <a:p>
            <a:pPr algn="just"/>
            <a:r>
              <a:rPr lang="it-IT" sz="2400" dirty="0" smtClean="0"/>
              <a:t>La riforma del Titolo V della Costituzione operata con la </a:t>
            </a:r>
            <a:r>
              <a:rPr lang="it-IT" sz="2400" b="1" dirty="0" smtClean="0"/>
              <a:t>Legge Costituzionale n. </a:t>
            </a:r>
            <a:r>
              <a:rPr lang="it-IT" sz="2400" b="1" dirty="0" err="1" smtClean="0"/>
              <a:t>3</a:t>
            </a:r>
            <a:r>
              <a:rPr lang="it-IT" sz="2400" b="1" dirty="0" smtClean="0"/>
              <a:t> del 18/10/2001</a:t>
            </a:r>
            <a:r>
              <a:rPr lang="it-IT" sz="2400" dirty="0" smtClean="0"/>
              <a:t> ha affidato alle Regioni la </a:t>
            </a:r>
            <a:r>
              <a:rPr lang="it-IT" sz="2400" u="sng" dirty="0" smtClean="0"/>
              <a:t>potestà legislativa esclusiva </a:t>
            </a:r>
            <a:r>
              <a:rPr lang="it-IT" sz="2400" dirty="0" smtClean="0"/>
              <a:t>su tutte le materie che </a:t>
            </a:r>
            <a:r>
              <a:rPr lang="it-IT" sz="2400" b="1" dirty="0" smtClean="0"/>
              <a:t>non</a:t>
            </a:r>
            <a:r>
              <a:rPr lang="it-IT" sz="2400" dirty="0" smtClean="0"/>
              <a:t> siano oggetto di </a:t>
            </a:r>
            <a:r>
              <a:rPr lang="it-IT" sz="2400" b="1" dirty="0" smtClean="0"/>
              <a:t>competenza esclusiva statale </a:t>
            </a:r>
            <a:r>
              <a:rPr lang="it-IT" sz="2400" dirty="0" smtClean="0"/>
              <a:t>(art. 117, comma </a:t>
            </a:r>
            <a:r>
              <a:rPr lang="it-IT" sz="2400" dirty="0" err="1" smtClean="0"/>
              <a:t>2</a:t>
            </a:r>
            <a:r>
              <a:rPr lang="it-IT" sz="2400" dirty="0" smtClean="0"/>
              <a:t> Costituzione) o di </a:t>
            </a:r>
            <a:r>
              <a:rPr lang="it-IT" sz="2400" b="1" dirty="0" smtClean="0"/>
              <a:t>competenza concorrente </a:t>
            </a:r>
            <a:r>
              <a:rPr lang="it-IT" sz="2400" dirty="0" smtClean="0"/>
              <a:t>(art. 117, comma </a:t>
            </a:r>
            <a:r>
              <a:rPr lang="it-IT" sz="2400" dirty="0" err="1" smtClean="0"/>
              <a:t>3</a:t>
            </a:r>
            <a:r>
              <a:rPr lang="it-IT" sz="2400" dirty="0" smtClean="0"/>
              <a:t> Costituzione).</a:t>
            </a:r>
          </a:p>
          <a:p>
            <a:pPr algn="just"/>
            <a:endParaRPr lang="it-IT" sz="2400" dirty="0" smtClean="0"/>
          </a:p>
          <a:p>
            <a:pPr algn="just"/>
            <a:endParaRPr lang="it-IT" sz="2400" dirty="0" smtClean="0"/>
          </a:p>
          <a:p>
            <a:pPr algn="just"/>
            <a:r>
              <a:rPr lang="it-IT" sz="2400" dirty="0" smtClean="0"/>
              <a:t>La </a:t>
            </a:r>
            <a:r>
              <a:rPr lang="it-IT" sz="2400" b="1" dirty="0" smtClean="0"/>
              <a:t>Polizia Mortuaria </a:t>
            </a:r>
            <a:r>
              <a:rPr lang="it-IT" sz="2400" dirty="0" smtClean="0"/>
              <a:t>non è citata tra le competenze di esclusiva competenza statale ed è infatti storicamente ricondotta nell’alveo della sanità ed è dunque </a:t>
            </a:r>
            <a:r>
              <a:rPr lang="it-IT" sz="2400" b="1" dirty="0" smtClean="0"/>
              <a:t>riconducibile alla materia della tutela della salute</a:t>
            </a:r>
            <a:r>
              <a:rPr lang="it-IT" sz="2400" dirty="0" smtClean="0"/>
              <a:t> che è di competenza concorrente.</a:t>
            </a:r>
          </a:p>
          <a:p>
            <a:pPr algn="just"/>
            <a:endParaRPr lang="it-IT" sz="2400" dirty="0" smtClean="0"/>
          </a:p>
          <a:p>
            <a:pPr algn="just"/>
            <a:endParaRPr lang="it-IT" sz="2400" dirty="0" smtClean="0"/>
          </a:p>
          <a:p>
            <a:pPr algn="just"/>
            <a:endParaRPr lang="it-IT" sz="2400" dirty="0" smtClean="0"/>
          </a:p>
          <a:p>
            <a:endParaRPr lang="it-IT" sz="2400" dirty="0" smtClean="0"/>
          </a:p>
          <a:p>
            <a:endParaRPr lang="it-IT" sz="2400" dirty="0"/>
          </a:p>
        </p:txBody>
      </p:sp>
      <p:sp>
        <p:nvSpPr>
          <p:cNvPr id="4" name="Rettangolo 3"/>
          <p:cNvSpPr/>
          <p:nvPr/>
        </p:nvSpPr>
        <p:spPr>
          <a:xfrm>
            <a:off x="1985970" y="5786454"/>
            <a:ext cx="6586558" cy="954107"/>
          </a:xfrm>
          <a:prstGeom prst="rect">
            <a:avLst/>
          </a:prstGeom>
        </p:spPr>
        <p:txBody>
          <a:bodyPr wrap="square">
            <a:spAutoFit/>
          </a:bodyPr>
          <a:lstStyle/>
          <a:p>
            <a:pPr algn="r"/>
            <a:r>
              <a:rPr lang="it-IT" sz="2800" b="1" dirty="0" smtClean="0">
                <a:solidFill>
                  <a:srgbClr val="3366FF"/>
                </a:solidFill>
              </a:rPr>
              <a:t>Riforma Titolo V della Costituzione: FEDERALISMO SANITARIO</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28600" y="1447800"/>
            <a:ext cx="8229600" cy="4688461"/>
          </a:xfrm>
          <a:prstGeom prst="rect">
            <a:avLst/>
          </a:prstGeom>
        </p:spPr>
        <p:txBody>
          <a:bodyPr wrap="square">
            <a:spAutoFit/>
          </a:bodyPr>
          <a:lstStyle/>
          <a:p>
            <a:pPr algn="just"/>
            <a:r>
              <a:rPr lang="it-IT" sz="2800" baseline="30000" dirty="0" smtClean="0"/>
              <a:t>SEZIONE III</a:t>
            </a:r>
          </a:p>
          <a:p>
            <a:pPr algn="just"/>
            <a:endParaRPr lang="it-IT" sz="2800" baseline="30000" dirty="0" smtClean="0"/>
          </a:p>
          <a:p>
            <a:pPr algn="just"/>
            <a:r>
              <a:rPr lang="it-IT" sz="2800" baseline="30000" dirty="0" smtClean="0"/>
              <a:t>ESUMAZIONI ED ESTUMULAZIONI</a:t>
            </a:r>
          </a:p>
          <a:p>
            <a:pPr algn="just"/>
            <a:r>
              <a:rPr lang="it-IT" sz="2800" baseline="30000" dirty="0" smtClean="0"/>
              <a:t>Art. 39. (</a:t>
            </a:r>
            <a:r>
              <a:rPr lang="it-IT" sz="2800" b="1" baseline="30000" dirty="0" smtClean="0"/>
              <a:t>Esumazioni</a:t>
            </a:r>
            <a:r>
              <a:rPr lang="it-IT" sz="2800" baseline="30000" dirty="0" smtClean="0"/>
              <a:t>)</a:t>
            </a:r>
          </a:p>
          <a:p>
            <a:pPr algn="just"/>
            <a:endParaRPr lang="it-IT" sz="2800" baseline="30000" dirty="0" smtClean="0"/>
          </a:p>
          <a:p>
            <a:pPr marL="269875" indent="-269875" algn="just"/>
            <a:r>
              <a:rPr lang="it-IT" sz="2800" baseline="30000" dirty="0" err="1" smtClean="0"/>
              <a:t>1</a:t>
            </a:r>
            <a:r>
              <a:rPr lang="it-IT" sz="2800" baseline="30000" dirty="0" smtClean="0"/>
              <a:t>. Le esumazioni </a:t>
            </a:r>
            <a:r>
              <a:rPr lang="it-IT" sz="2800" b="1" baseline="30000" dirty="0" smtClean="0"/>
              <a:t>ordinarie</a:t>
            </a:r>
            <a:r>
              <a:rPr lang="it-IT" sz="2800" baseline="30000" dirty="0" smtClean="0"/>
              <a:t> si eseguono dopo dieci anni dall'inumazione, </a:t>
            </a:r>
            <a:r>
              <a:rPr lang="it-IT" sz="2800" b="1" baseline="30000" dirty="0" smtClean="0"/>
              <a:t>sono eseguibili in qualsiasi periodo dell’anno</a:t>
            </a:r>
            <a:r>
              <a:rPr lang="it-IT" sz="2800" baseline="30000" dirty="0" smtClean="0"/>
              <a:t> e non richiedono la presenza di operatori sanitari.</a:t>
            </a:r>
          </a:p>
          <a:p>
            <a:pPr marL="269875" indent="-269875" algn="just"/>
            <a:r>
              <a:rPr lang="it-IT" sz="2800" baseline="30000" dirty="0" err="1" smtClean="0"/>
              <a:t>2</a:t>
            </a:r>
            <a:r>
              <a:rPr lang="it-IT" sz="2800" baseline="30000" dirty="0" smtClean="0"/>
              <a:t>. In relazione alle specifiche caratteristiche geofisiche del terreno di ciascun cimitero o campo di inumazione e previo parere favorevole dell’ASL, il Comune può stabilire un tempo di rotazione minore o maggiore.</a:t>
            </a:r>
          </a:p>
          <a:p>
            <a:pPr marL="269875" indent="-269875" algn="just"/>
            <a:r>
              <a:rPr lang="it-IT" sz="2800" baseline="30000" dirty="0" err="1" smtClean="0"/>
              <a:t>3</a:t>
            </a:r>
            <a:r>
              <a:rPr lang="it-IT" sz="2800" baseline="30000" dirty="0" smtClean="0"/>
              <a:t>. Le esumazioni </a:t>
            </a:r>
            <a:r>
              <a:rPr lang="it-IT" sz="2800" b="1" baseline="30000" dirty="0" smtClean="0"/>
              <a:t>straordinarie</a:t>
            </a:r>
            <a:r>
              <a:rPr lang="it-IT" sz="2800" baseline="30000" dirty="0" smtClean="0"/>
              <a:t> ovvero quelle eseguite prima dello scadere del turno ordinario, quando non sono disposte dall’autorità giudiziaria, </a:t>
            </a:r>
            <a:r>
              <a:rPr lang="it-IT" sz="2800" b="1" baseline="30000" dirty="0" smtClean="0"/>
              <a:t>sono autorizzate dal Comune che prescrive le misure di volta in volta necessarie, sentita l’ASL</a:t>
            </a:r>
            <a:r>
              <a:rPr lang="it-IT" sz="2800" baseline="30000" dirty="0" smtClean="0"/>
              <a:t>.</a:t>
            </a:r>
          </a:p>
          <a:p>
            <a:pPr marL="269875" indent="-269875" algn="just"/>
            <a:r>
              <a:rPr lang="it-IT" sz="2800" baseline="30000" dirty="0" err="1" smtClean="0"/>
              <a:t>4</a:t>
            </a:r>
            <a:r>
              <a:rPr lang="it-IT" sz="2800" baseline="30000" dirty="0" smtClean="0"/>
              <a:t>. I resti mortali esumati sono </a:t>
            </a:r>
            <a:r>
              <a:rPr lang="it-IT" sz="2800" baseline="30000" dirty="0" err="1" smtClean="0"/>
              <a:t>reinumati</a:t>
            </a:r>
            <a:r>
              <a:rPr lang="it-IT" sz="2800" baseline="30000" dirty="0" smtClean="0"/>
              <a:t> in modo che possa avvenire il completamento del processo di mineralizzazione del cadavere o cremati.</a:t>
            </a:r>
            <a:endParaRPr lang="it-IT" sz="2800" b="1" dirty="0"/>
          </a:p>
        </p:txBody>
      </p:sp>
      <p:sp>
        <p:nvSpPr>
          <p:cNvPr id="6" name="Rettangolo 5"/>
          <p:cNvSpPr/>
          <p:nvPr/>
        </p:nvSpPr>
        <p:spPr>
          <a:xfrm>
            <a:off x="228600" y="206435"/>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28600" y="1447800"/>
            <a:ext cx="8534400" cy="5663090"/>
          </a:xfrm>
          <a:prstGeom prst="rect">
            <a:avLst/>
          </a:prstGeom>
        </p:spPr>
        <p:txBody>
          <a:bodyPr wrap="square">
            <a:spAutoFit/>
          </a:bodyPr>
          <a:lstStyle/>
          <a:p>
            <a:pPr algn="just"/>
            <a:r>
              <a:rPr lang="it-IT" dirty="0" smtClean="0"/>
              <a:t>SEZIONE III </a:t>
            </a:r>
          </a:p>
          <a:p>
            <a:pPr algn="just"/>
            <a:endParaRPr lang="it-IT" dirty="0" smtClean="0"/>
          </a:p>
          <a:p>
            <a:pPr algn="just"/>
            <a:r>
              <a:rPr lang="it-IT" dirty="0" smtClean="0"/>
              <a:t>ESUMAZIONI ED ESTUMULAZIONI</a:t>
            </a:r>
          </a:p>
          <a:p>
            <a:pPr algn="just"/>
            <a:r>
              <a:rPr lang="it-IT" dirty="0" smtClean="0"/>
              <a:t>Art. 40. (</a:t>
            </a:r>
            <a:r>
              <a:rPr lang="it-IT" b="1" dirty="0" err="1" smtClean="0"/>
              <a:t>Estumulazione</a:t>
            </a:r>
            <a:r>
              <a:rPr lang="it-IT" dirty="0" smtClean="0"/>
              <a:t>)</a:t>
            </a:r>
          </a:p>
          <a:p>
            <a:pPr algn="just"/>
            <a:endParaRPr lang="it-IT" dirty="0" smtClean="0"/>
          </a:p>
          <a:p>
            <a:pPr marL="269875" indent="-269875" algn="just">
              <a:buSzPct val="100000"/>
              <a:buFont typeface="+mj-lt"/>
              <a:buAutoNum type="arabicPeriod"/>
            </a:pPr>
            <a:r>
              <a:rPr lang="it-IT" dirty="0" smtClean="0"/>
              <a:t>Le </a:t>
            </a:r>
            <a:r>
              <a:rPr lang="it-IT" dirty="0" err="1" smtClean="0"/>
              <a:t>estumulazioni</a:t>
            </a:r>
            <a:r>
              <a:rPr lang="it-IT" dirty="0" smtClean="0"/>
              <a:t> </a:t>
            </a:r>
            <a:r>
              <a:rPr lang="it-IT" b="1" dirty="0" smtClean="0"/>
              <a:t>ordinarie</a:t>
            </a:r>
            <a:r>
              <a:rPr lang="it-IT" dirty="0" smtClean="0"/>
              <a:t> si eseguono allo scadere della concessione, sono eseguibili </a:t>
            </a:r>
            <a:r>
              <a:rPr lang="it-IT" b="1" dirty="0" smtClean="0"/>
              <a:t>in qualsiasi periodo dell’anno e non richiedono la presenza di operatori sanitari</a:t>
            </a:r>
            <a:r>
              <a:rPr lang="it-IT" dirty="0" smtClean="0"/>
              <a:t>. Sono </a:t>
            </a:r>
            <a:r>
              <a:rPr lang="it-IT" dirty="0" err="1" smtClean="0"/>
              <a:t>estumulazioni</a:t>
            </a:r>
            <a:r>
              <a:rPr lang="it-IT" dirty="0" smtClean="0"/>
              <a:t> ordinarie anche quelle eseguite prima della scadenza della concessione, purché siano trascorsi venti anni da sepoltura stagna o dieci anni da sepoltura areata.</a:t>
            </a:r>
          </a:p>
          <a:p>
            <a:pPr marL="269875" indent="-269875" algn="just">
              <a:buSzPct val="100000"/>
            </a:pPr>
            <a:endParaRPr lang="it-IT" dirty="0" smtClean="0"/>
          </a:p>
          <a:p>
            <a:pPr marL="269875" indent="-269875" algn="just">
              <a:buSzPct val="100000"/>
              <a:buFont typeface="+mj-lt"/>
              <a:buAutoNum type="arabicPeriod"/>
            </a:pPr>
            <a:r>
              <a:rPr lang="it-IT" dirty="0" smtClean="0"/>
              <a:t>Le </a:t>
            </a:r>
            <a:r>
              <a:rPr lang="it-IT" dirty="0" err="1" smtClean="0"/>
              <a:t>estumulazioni</a:t>
            </a:r>
            <a:r>
              <a:rPr lang="it-IT" dirty="0" smtClean="0"/>
              <a:t> </a:t>
            </a:r>
            <a:r>
              <a:rPr lang="it-IT" b="1" dirty="0" smtClean="0"/>
              <a:t>straordinarie</a:t>
            </a:r>
            <a:r>
              <a:rPr lang="it-IT" dirty="0" smtClean="0"/>
              <a:t> ovvero quelle eseguite prima dello scadere della concessione, quando non sono disposte dall’autorità giudiziaria, sono </a:t>
            </a:r>
            <a:r>
              <a:rPr lang="it-IT" b="1" dirty="0" smtClean="0"/>
              <a:t>autorizzate dal Comune che prescrive le misure di volta in volta necessarie, sentita l’ASL</a:t>
            </a:r>
            <a:r>
              <a:rPr lang="it-IT" dirty="0" smtClean="0"/>
              <a:t>.</a:t>
            </a:r>
          </a:p>
          <a:p>
            <a:pPr marL="269875" indent="-269875" algn="just">
              <a:buSzPct val="100000"/>
            </a:pPr>
            <a:endParaRPr lang="it-IT" dirty="0" smtClean="0"/>
          </a:p>
          <a:p>
            <a:pPr marL="269875" indent="-269875" algn="just">
              <a:buSzPct val="100000"/>
              <a:buFont typeface="+mj-lt"/>
              <a:buAutoNum type="arabicPeriod"/>
            </a:pPr>
            <a:r>
              <a:rPr lang="it-IT" dirty="0" smtClean="0"/>
              <a:t>I resti mortali </a:t>
            </a:r>
            <a:r>
              <a:rPr lang="it-IT" dirty="0" err="1" smtClean="0"/>
              <a:t>estumulati</a:t>
            </a:r>
            <a:r>
              <a:rPr lang="it-IT" dirty="0" smtClean="0"/>
              <a:t>, compresi quelli delle sepolture private, sono inumati in modo che possa avvenire il completamento del processo di mineralizzazione del cadavere o cremati.</a:t>
            </a:r>
          </a:p>
          <a:p>
            <a:pPr marL="514350" indent="-514350" algn="just"/>
            <a:endParaRPr lang="it-IT" sz="2800" dirty="0" smtClean="0"/>
          </a:p>
          <a:p>
            <a:endParaRPr lang="it-IT" sz="2800" dirty="0"/>
          </a:p>
        </p:txBody>
      </p:sp>
      <p:sp>
        <p:nvSpPr>
          <p:cNvPr id="7" name="Rettangolo 6"/>
          <p:cNvSpPr/>
          <p:nvPr/>
        </p:nvSpPr>
        <p:spPr>
          <a:xfrm>
            <a:off x="228600" y="206435"/>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a:stretch>
            <a:fillRect/>
          </a:stretch>
        </p:blipFill>
        <p:spPr>
          <a:xfrm>
            <a:off x="3454400" y="685800"/>
            <a:ext cx="5689600" cy="6007100"/>
          </a:xfrm>
          <a:prstGeom prst="rect">
            <a:avLst/>
          </a:prstGeom>
        </p:spPr>
      </p:pic>
      <p:pic>
        <p:nvPicPr>
          <p:cNvPr id="9" name="Immagine 8"/>
          <p:cNvPicPr>
            <a:picLocks noChangeAspect="1"/>
          </p:cNvPicPr>
          <p:nvPr/>
        </p:nvPicPr>
        <p:blipFill>
          <a:blip r:embed="rId3"/>
          <a:stretch>
            <a:fillRect/>
          </a:stretch>
        </p:blipFill>
        <p:spPr>
          <a:xfrm>
            <a:off x="381000" y="2362200"/>
            <a:ext cx="2641600" cy="4254500"/>
          </a:xfrm>
          <a:prstGeom prst="rect">
            <a:avLst/>
          </a:prstGeom>
        </p:spPr>
      </p:pic>
      <p:sp>
        <p:nvSpPr>
          <p:cNvPr id="4" name="Rettangolo 3"/>
          <p:cNvSpPr/>
          <p:nvPr/>
        </p:nvSpPr>
        <p:spPr>
          <a:xfrm>
            <a:off x="0" y="1504890"/>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7" name="Rettangolo 6"/>
          <p:cNvSpPr/>
          <p:nvPr/>
        </p:nvSpPr>
        <p:spPr>
          <a:xfrm>
            <a:off x="76200" y="-76200"/>
            <a:ext cx="3773013" cy="1015663"/>
          </a:xfrm>
          <a:prstGeom prst="rect">
            <a:avLst/>
          </a:prstGeom>
        </p:spPr>
        <p:txBody>
          <a:bodyPr wrap="none">
            <a:spAutoFit/>
          </a:bodyPr>
          <a:lstStyle/>
          <a:p>
            <a:pPr algn="just"/>
            <a:endParaRPr lang="it-IT" sz="2000" b="1" dirty="0" smtClean="0"/>
          </a:p>
          <a:p>
            <a:pPr algn="just"/>
            <a:r>
              <a:rPr lang="it-IT" sz="2000" b="1" dirty="0" smtClean="0"/>
              <a:t>ESUMAZIONI ED ESTUMULAZIONI</a:t>
            </a:r>
          </a:p>
          <a:p>
            <a:pPr>
              <a:buSzPct val="74000"/>
            </a:pPr>
            <a:endParaRPr lang="it-IT" sz="2000"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457200" y="914400"/>
            <a:ext cx="8077200" cy="2585323"/>
          </a:xfrm>
          <a:prstGeom prst="rect">
            <a:avLst/>
          </a:prstGeom>
        </p:spPr>
        <p:txBody>
          <a:bodyPr wrap="square">
            <a:spAutoFit/>
          </a:bodyPr>
          <a:lstStyle/>
          <a:p>
            <a:pPr algn="just"/>
            <a:r>
              <a:rPr lang="it-IT" dirty="0" smtClean="0"/>
              <a:t>Salvo i casi ordinati dall'autorità giudiziaria non possono essere eseguite </a:t>
            </a:r>
            <a:r>
              <a:rPr lang="it-IT" b="1" dirty="0" smtClean="0"/>
              <a:t>esumazioni straordinarie:</a:t>
            </a:r>
          </a:p>
          <a:p>
            <a:pPr marL="342900" indent="-342900" algn="just">
              <a:buAutoNum type="alphaLcParenR"/>
            </a:pPr>
            <a:r>
              <a:rPr lang="it-IT" i="1" dirty="0" smtClean="0"/>
              <a:t>nei mesi di </a:t>
            </a:r>
            <a:r>
              <a:rPr lang="it-IT" b="1" dirty="0" smtClean="0"/>
              <a:t>maggio, giugno, luglio, agosto e settembre</a:t>
            </a:r>
            <a:r>
              <a:rPr lang="it-IT" i="1" dirty="0" smtClean="0"/>
              <a:t>, a meno che non si tratti di cimitero di comune montano, il cui regolamento di igiene consenta di procedere a tale operazione anche nei mesi suindicati;                                  </a:t>
            </a:r>
          </a:p>
          <a:p>
            <a:pPr marL="342900" indent="-342900" algn="just">
              <a:buAutoNum type="alphaLcParenR"/>
            </a:pPr>
            <a:r>
              <a:rPr lang="it-IT" i="1" dirty="0" smtClean="0"/>
              <a:t>quando trattasi della salma di persona morta di malattia infettiva contagiosa, a meno che siano già trascorsi </a:t>
            </a:r>
            <a:r>
              <a:rPr lang="it-IT" b="1" dirty="0" smtClean="0"/>
              <a:t>due anni </a:t>
            </a:r>
            <a:r>
              <a:rPr lang="it-IT" i="1" dirty="0" smtClean="0"/>
              <a:t>dalla morte e il coordinatore sanitario dichiari che essa può essere eseguita senza alcun pregiudizio per la salute pubblica.</a:t>
            </a:r>
            <a:endParaRPr lang="it-IT" dirty="0"/>
          </a:p>
        </p:txBody>
      </p:sp>
      <p:sp>
        <p:nvSpPr>
          <p:cNvPr id="6" name="Rettangolo 5"/>
          <p:cNvSpPr/>
          <p:nvPr/>
        </p:nvSpPr>
        <p:spPr>
          <a:xfrm>
            <a:off x="457200" y="4217075"/>
            <a:ext cx="8077200" cy="2308324"/>
          </a:xfrm>
          <a:prstGeom prst="rect">
            <a:avLst/>
          </a:prstGeom>
        </p:spPr>
        <p:txBody>
          <a:bodyPr wrap="square">
            <a:spAutoFit/>
          </a:bodyPr>
          <a:lstStyle/>
          <a:p>
            <a:pPr algn="just"/>
            <a:r>
              <a:rPr lang="it-IT" dirty="0" smtClean="0"/>
              <a:t>Comma </a:t>
            </a:r>
            <a:r>
              <a:rPr lang="it-IT" dirty="0" err="1" smtClean="0"/>
              <a:t>1</a:t>
            </a:r>
            <a:r>
              <a:rPr lang="it-IT" dirty="0" smtClean="0"/>
              <a:t>. Il Sindaco può autorizzare, </a:t>
            </a:r>
            <a:r>
              <a:rPr lang="it-IT" b="1" i="1" dirty="0" smtClean="0"/>
              <a:t>dopo qualsiasi periodo di tempo ed in qualunque mese dell'anno</a:t>
            </a:r>
            <a:r>
              <a:rPr lang="it-IT" i="1" dirty="0" smtClean="0"/>
              <a:t>, l'</a:t>
            </a:r>
            <a:r>
              <a:rPr lang="it-IT" i="1" dirty="0" err="1" smtClean="0"/>
              <a:t>estumulazione</a:t>
            </a:r>
            <a:r>
              <a:rPr lang="it-IT" i="1" dirty="0" smtClean="0"/>
              <a:t> di feretri destinati ad essere trasportati in altra sede a condizione che, aperto il tumulo, </a:t>
            </a:r>
            <a:r>
              <a:rPr lang="it-IT" b="1" i="1" dirty="0" smtClean="0"/>
              <a:t>il coordinatore sanitario constati la perfetta tenuta del feretro</a:t>
            </a:r>
            <a:r>
              <a:rPr lang="it-IT" i="1" dirty="0" smtClean="0"/>
              <a:t> e dichiari che il suo trasferimento in altra sede può farsi senza alcun pregiudizio per la salute pubblica.</a:t>
            </a:r>
          </a:p>
          <a:p>
            <a:pPr algn="just"/>
            <a:r>
              <a:rPr lang="it-IT" i="1" dirty="0" smtClean="0"/>
              <a:t>Comma </a:t>
            </a:r>
            <a:r>
              <a:rPr lang="it-IT" i="1" dirty="0" err="1" smtClean="0"/>
              <a:t>2</a:t>
            </a:r>
            <a:r>
              <a:rPr lang="it-IT" i="1" dirty="0" smtClean="0"/>
              <a:t>. Qualora la predetta autorità sanitaria constati la non perfetta tenuta del feretro, può ugualmente consentire il trasferimento </a:t>
            </a:r>
            <a:r>
              <a:rPr lang="it-IT" b="1" i="1" dirty="0" smtClean="0"/>
              <a:t>previa idonea sistemazione del feretr</a:t>
            </a:r>
            <a:r>
              <a:rPr lang="it-IT" i="1" dirty="0" smtClean="0"/>
              <a:t>o nel rispetto del presente regolamento.</a:t>
            </a:r>
            <a:endParaRPr lang="it-IT" i="1" dirty="0"/>
          </a:p>
        </p:txBody>
      </p:sp>
      <p:sp>
        <p:nvSpPr>
          <p:cNvPr id="7" name="Rettangolo 6"/>
          <p:cNvSpPr/>
          <p:nvPr/>
        </p:nvSpPr>
        <p:spPr>
          <a:xfrm>
            <a:off x="457200" y="304800"/>
            <a:ext cx="2714355" cy="461665"/>
          </a:xfrm>
          <a:prstGeom prst="rect">
            <a:avLst/>
          </a:prstGeom>
        </p:spPr>
        <p:txBody>
          <a:bodyPr wrap="none">
            <a:spAutoFit/>
          </a:bodyPr>
          <a:lstStyle/>
          <a:p>
            <a:r>
              <a:rPr lang="it-IT" sz="2400" b="1" dirty="0" smtClean="0">
                <a:solidFill>
                  <a:srgbClr val="0000FF"/>
                </a:solidFill>
                <a:effectLst>
                  <a:outerShdw blurRad="38100" dist="38100" dir="2700000" algn="tl">
                    <a:srgbClr val="000000">
                      <a:alpha val="43137"/>
                    </a:srgbClr>
                  </a:outerShdw>
                </a:effectLst>
              </a:rPr>
              <a:t>DPR 285/90 ART. 84</a:t>
            </a:r>
          </a:p>
        </p:txBody>
      </p:sp>
      <p:sp>
        <p:nvSpPr>
          <p:cNvPr id="8" name="Rettangolo 7"/>
          <p:cNvSpPr/>
          <p:nvPr/>
        </p:nvSpPr>
        <p:spPr>
          <a:xfrm>
            <a:off x="409845" y="3653135"/>
            <a:ext cx="2714355" cy="461665"/>
          </a:xfrm>
          <a:prstGeom prst="rect">
            <a:avLst/>
          </a:prstGeom>
        </p:spPr>
        <p:txBody>
          <a:bodyPr wrap="none">
            <a:spAutoFit/>
          </a:bodyPr>
          <a:lstStyle/>
          <a:p>
            <a:r>
              <a:rPr lang="it-IT" sz="2400" b="1" dirty="0" smtClean="0">
                <a:solidFill>
                  <a:srgbClr val="0000FF"/>
                </a:solidFill>
                <a:effectLst>
                  <a:outerShdw blurRad="38100" dist="38100" dir="2700000" algn="tl">
                    <a:srgbClr val="000000">
                      <a:alpha val="43137"/>
                    </a:srgbClr>
                  </a:outerShdw>
                </a:effectLst>
              </a:rPr>
              <a:t>DPR 285/90 ART. 88</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5569574" y="2106266"/>
            <a:ext cx="3345825" cy="3532534"/>
          </a:xfrm>
          <a:prstGeom prst="rect">
            <a:avLst/>
          </a:prstGeom>
        </p:spPr>
      </p:pic>
      <p:pic>
        <p:nvPicPr>
          <p:cNvPr id="5" name="Immagine 4"/>
          <p:cNvPicPr>
            <a:picLocks noChangeAspect="1"/>
          </p:cNvPicPr>
          <p:nvPr/>
        </p:nvPicPr>
        <p:blipFill>
          <a:blip r:embed="rId3"/>
          <a:stretch>
            <a:fillRect/>
          </a:stretch>
        </p:blipFill>
        <p:spPr>
          <a:xfrm>
            <a:off x="4114800" y="4203700"/>
            <a:ext cx="1553418" cy="2501900"/>
          </a:xfrm>
          <a:prstGeom prst="rect">
            <a:avLst/>
          </a:prstGeom>
        </p:spPr>
      </p:pic>
      <p:sp>
        <p:nvSpPr>
          <p:cNvPr id="6" name="Rettangolo 5"/>
          <p:cNvSpPr/>
          <p:nvPr/>
        </p:nvSpPr>
        <p:spPr>
          <a:xfrm>
            <a:off x="4724400" y="838200"/>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7" name="Rettangolo 6"/>
          <p:cNvSpPr/>
          <p:nvPr/>
        </p:nvSpPr>
        <p:spPr>
          <a:xfrm>
            <a:off x="249807" y="8498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8" name="Rettangolo 7"/>
          <p:cNvSpPr/>
          <p:nvPr/>
        </p:nvSpPr>
        <p:spPr>
          <a:xfrm>
            <a:off x="4053982" y="838200"/>
            <a:ext cx="509725" cy="461665"/>
          </a:xfrm>
          <a:prstGeom prst="rect">
            <a:avLst/>
          </a:prstGeom>
        </p:spPr>
        <p:txBody>
          <a:bodyPr wrap="none">
            <a:spAutoFit/>
          </a:bodyPr>
          <a:lstStyle/>
          <a:p>
            <a:pPr algn="ctr"/>
            <a:r>
              <a:rPr lang="it-IT" sz="2400" b="1" dirty="0" smtClean="0"/>
              <a:t>VS</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533400" y="2667000"/>
            <a:ext cx="6035955" cy="420628"/>
          </a:xfrm>
          <a:prstGeom prst="rect">
            <a:avLst/>
          </a:prstGeom>
        </p:spPr>
        <p:txBody>
          <a:bodyPr wrap="square">
            <a:spAutoFit/>
          </a:bodyPr>
          <a:lstStyle/>
          <a:p>
            <a:pPr>
              <a:buSzPct val="74000"/>
              <a:buFont typeface="Wingdings" charset="2"/>
              <a:buChar char=""/>
            </a:pPr>
            <a:endParaRPr lang="it-IT" sz="3200" b="1" dirty="0"/>
          </a:p>
        </p:txBody>
      </p:sp>
      <p:sp>
        <p:nvSpPr>
          <p:cNvPr id="11" name="Rettangolo 10"/>
          <p:cNvSpPr/>
          <p:nvPr/>
        </p:nvSpPr>
        <p:spPr>
          <a:xfrm>
            <a:off x="228600" y="3327737"/>
            <a:ext cx="4558860" cy="1015663"/>
          </a:xfrm>
          <a:prstGeom prst="rect">
            <a:avLst/>
          </a:prstGeom>
        </p:spPr>
        <p:txBody>
          <a:bodyPr wrap="none">
            <a:spAutoFit/>
          </a:bodyPr>
          <a:lstStyle/>
          <a:p>
            <a:pPr>
              <a:buSzPct val="74000"/>
            </a:pPr>
            <a:r>
              <a:rPr lang="it-IT" sz="2000" b="1" dirty="0" smtClean="0"/>
              <a:t>SERVIZIO OBITORIALE, CASA FUNERARIA,</a:t>
            </a:r>
          </a:p>
          <a:p>
            <a:pPr>
              <a:buSzPct val="74000"/>
            </a:pPr>
            <a:r>
              <a:rPr lang="it-IT" sz="2000" b="1" dirty="0" smtClean="0"/>
              <a:t>SALA DEL COMMIATO E TEMPIO LAICO</a:t>
            </a:r>
          </a:p>
          <a:p>
            <a:pPr>
              <a:buSzPct val="74000"/>
            </a:pPr>
            <a:endParaRPr lang="it-IT" sz="2000" b="1" dirty="0"/>
          </a:p>
        </p:txBody>
      </p:sp>
      <p:pic>
        <p:nvPicPr>
          <p:cNvPr id="12" name="Immagine 11"/>
          <p:cNvPicPr>
            <a:picLocks noChangeAspect="1"/>
          </p:cNvPicPr>
          <p:nvPr/>
        </p:nvPicPr>
        <p:blipFill>
          <a:blip r:embed="rId4"/>
          <a:stretch>
            <a:fillRect/>
          </a:stretch>
        </p:blipFill>
        <p:spPr>
          <a:xfrm>
            <a:off x="323972" y="1447800"/>
            <a:ext cx="3657600" cy="1600200"/>
          </a:xfrm>
          <a:prstGeom prst="rect">
            <a:avLst/>
          </a:prstGeo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249807" y="8498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533400" y="2667000"/>
            <a:ext cx="6035955" cy="420628"/>
          </a:xfrm>
          <a:prstGeom prst="rect">
            <a:avLst/>
          </a:prstGeom>
        </p:spPr>
        <p:txBody>
          <a:bodyPr wrap="square">
            <a:spAutoFit/>
          </a:bodyPr>
          <a:lstStyle/>
          <a:p>
            <a:pPr>
              <a:buSzPct val="74000"/>
              <a:buFont typeface="Wingdings" charset="2"/>
              <a:buChar char=""/>
            </a:pPr>
            <a:endParaRPr lang="it-IT" sz="3200" b="1" dirty="0"/>
          </a:p>
        </p:txBody>
      </p:sp>
      <p:sp>
        <p:nvSpPr>
          <p:cNvPr id="11" name="Rettangolo 10"/>
          <p:cNvSpPr/>
          <p:nvPr/>
        </p:nvSpPr>
        <p:spPr>
          <a:xfrm>
            <a:off x="2375340" y="3861137"/>
            <a:ext cx="4558860" cy="1015663"/>
          </a:xfrm>
          <a:prstGeom prst="rect">
            <a:avLst/>
          </a:prstGeom>
        </p:spPr>
        <p:txBody>
          <a:bodyPr wrap="none">
            <a:spAutoFit/>
          </a:bodyPr>
          <a:lstStyle/>
          <a:p>
            <a:pPr>
              <a:buSzPct val="74000"/>
            </a:pPr>
            <a:r>
              <a:rPr lang="it-IT" sz="2000" b="1" dirty="0" smtClean="0"/>
              <a:t>SERVIZIO OBITORIALE, CASA FUNERARIA,</a:t>
            </a:r>
          </a:p>
          <a:p>
            <a:pPr>
              <a:buSzPct val="74000"/>
            </a:pPr>
            <a:r>
              <a:rPr lang="it-IT" sz="2000" b="1" dirty="0" smtClean="0"/>
              <a:t>SALA DEL COMMIATO E TEMPIO LAICO</a:t>
            </a:r>
          </a:p>
          <a:p>
            <a:pPr>
              <a:buSzPct val="74000"/>
            </a:pPr>
            <a:endParaRPr lang="it-IT" sz="2000" b="1" dirty="0"/>
          </a:p>
        </p:txBody>
      </p:sp>
      <p:pic>
        <p:nvPicPr>
          <p:cNvPr id="12" name="Immagine 11"/>
          <p:cNvPicPr>
            <a:picLocks noChangeAspect="1"/>
          </p:cNvPicPr>
          <p:nvPr/>
        </p:nvPicPr>
        <p:blipFill>
          <a:blip r:embed="rId2"/>
          <a:stretch>
            <a:fillRect/>
          </a:stretch>
        </p:blipFill>
        <p:spPr>
          <a:xfrm>
            <a:off x="323972" y="1447800"/>
            <a:ext cx="3657600" cy="1600200"/>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28600" y="1219200"/>
            <a:ext cx="8534400" cy="646331"/>
          </a:xfrm>
          <a:prstGeom prst="rect">
            <a:avLst/>
          </a:prstGeom>
        </p:spPr>
        <p:txBody>
          <a:bodyPr wrap="square">
            <a:spAutoFit/>
          </a:bodyPr>
          <a:lstStyle/>
          <a:p>
            <a:r>
              <a:rPr lang="it-IT" dirty="0" smtClean="0">
                <a:solidFill>
                  <a:srgbClr val="3366FF"/>
                </a:solidFill>
              </a:rPr>
              <a:t>CAPO III</a:t>
            </a:r>
          </a:p>
          <a:p>
            <a:r>
              <a:rPr lang="it-IT" dirty="0" smtClean="0">
                <a:solidFill>
                  <a:srgbClr val="3366FF"/>
                </a:solidFill>
              </a:rPr>
              <a:t>SERVIZIO OBITORIALE, CASA FUNERARIA, SALA DEL COMMIATO E TEMPIO LAICO</a:t>
            </a:r>
            <a:endParaRPr lang="it-IT" dirty="0">
              <a:solidFill>
                <a:srgbClr val="3366FF"/>
              </a:solidFill>
            </a:endParaRPr>
          </a:p>
        </p:txBody>
      </p:sp>
      <p:sp>
        <p:nvSpPr>
          <p:cNvPr id="5" name="Rettangolo 4"/>
          <p:cNvSpPr/>
          <p:nvPr/>
        </p:nvSpPr>
        <p:spPr>
          <a:xfrm>
            <a:off x="381000" y="1905000"/>
            <a:ext cx="8382000" cy="4247317"/>
          </a:xfrm>
          <a:prstGeom prst="rect">
            <a:avLst/>
          </a:prstGeom>
        </p:spPr>
        <p:txBody>
          <a:bodyPr wrap="square">
            <a:spAutoFit/>
          </a:bodyPr>
          <a:lstStyle/>
          <a:p>
            <a:pPr algn="just"/>
            <a:r>
              <a:rPr lang="it-IT" b="1" dirty="0" smtClean="0"/>
              <a:t>Art. 16. (Casa funeraria)</a:t>
            </a:r>
          </a:p>
          <a:p>
            <a:pPr algn="just"/>
            <a:endParaRPr lang="it-IT" dirty="0" smtClean="0"/>
          </a:p>
          <a:p>
            <a:pPr marL="342900" indent="-342900" algn="just">
              <a:buAutoNum type="arabicPeriod"/>
            </a:pPr>
            <a:r>
              <a:rPr lang="it-IT" dirty="0" smtClean="0"/>
              <a:t>Per casa funeraria si intende la </a:t>
            </a:r>
            <a:r>
              <a:rPr lang="it-IT" b="1" dirty="0" smtClean="0"/>
              <a:t>struttura gestita da soggetti autorizzati allo svolgimento dell’attività funebre</a:t>
            </a:r>
            <a:r>
              <a:rPr lang="it-IT" dirty="0" smtClean="0"/>
              <a:t>, in possesso diretto dei requisiti di cui all’articolo </a:t>
            </a:r>
            <a:r>
              <a:rPr lang="it-IT" dirty="0" err="1" smtClean="0"/>
              <a:t>6</a:t>
            </a:r>
            <a:r>
              <a:rPr lang="it-IT" dirty="0" smtClean="0"/>
              <a:t>, comma </a:t>
            </a:r>
            <a:r>
              <a:rPr lang="it-IT" dirty="0" err="1" smtClean="0"/>
              <a:t>2</a:t>
            </a:r>
            <a:r>
              <a:rPr lang="it-IT" dirty="0" smtClean="0"/>
              <a:t>, lettera a), nella quale, a richiesta degli aventi titolo del defunto, sono </a:t>
            </a:r>
            <a:r>
              <a:rPr lang="it-IT" b="1" dirty="0" smtClean="0"/>
              <a:t>ricevute, custodite ed esposte le salme ed i cadaveri </a:t>
            </a:r>
            <a:r>
              <a:rPr lang="it-IT" dirty="0" smtClean="0"/>
              <a:t>per le attività di </a:t>
            </a:r>
            <a:r>
              <a:rPr lang="it-IT" b="1" dirty="0" smtClean="0"/>
              <a:t>osservazione, trattamenti conservativi e </a:t>
            </a:r>
            <a:r>
              <a:rPr lang="it-IT" b="1" dirty="0" err="1" smtClean="0"/>
              <a:t>tanatocosmesi</a:t>
            </a:r>
            <a:r>
              <a:rPr lang="it-IT" b="1" dirty="0" smtClean="0"/>
              <a:t> </a:t>
            </a:r>
            <a:r>
              <a:rPr lang="it-IT" dirty="0" smtClean="0"/>
              <a:t>consentiti dalla normativa vigente, la </a:t>
            </a:r>
            <a:r>
              <a:rPr lang="it-IT" b="1" dirty="0" smtClean="0"/>
              <a:t>vestizione</a:t>
            </a:r>
            <a:r>
              <a:rPr lang="it-IT" dirty="0" smtClean="0"/>
              <a:t>, la </a:t>
            </a:r>
            <a:r>
              <a:rPr lang="it-IT" b="1" dirty="0" smtClean="0"/>
              <a:t>composizione</a:t>
            </a:r>
            <a:r>
              <a:rPr lang="it-IT" dirty="0" smtClean="0"/>
              <a:t>, la </a:t>
            </a:r>
            <a:r>
              <a:rPr lang="it-IT" b="1" dirty="0" smtClean="0"/>
              <a:t>custodia</a:t>
            </a:r>
            <a:r>
              <a:rPr lang="it-IT" dirty="0" smtClean="0"/>
              <a:t>, </a:t>
            </a:r>
            <a:r>
              <a:rPr lang="it-IT" b="1" dirty="0" smtClean="0"/>
              <a:t>l’esposizione del cadavere</a:t>
            </a:r>
            <a:r>
              <a:rPr lang="it-IT" dirty="0" smtClean="0"/>
              <a:t>, oltre le attività di </a:t>
            </a:r>
            <a:r>
              <a:rPr lang="it-IT" b="1" dirty="0" smtClean="0"/>
              <a:t>onoranze funebri </a:t>
            </a:r>
            <a:r>
              <a:rPr lang="it-IT" dirty="0" smtClean="0"/>
              <a:t>di commemorazione e commiato del defunto.</a:t>
            </a:r>
          </a:p>
          <a:p>
            <a:pPr marL="342900" indent="-342900" algn="just">
              <a:buAutoNum type="arabicPeriod"/>
            </a:pPr>
            <a:r>
              <a:rPr lang="it-IT" dirty="0" smtClean="0"/>
              <a:t>In presenza dei requisiti previsti dalla presente legge la casa funeraria può svolgere la funzione di </a:t>
            </a:r>
            <a:r>
              <a:rPr lang="it-IT" b="1" dirty="0" smtClean="0"/>
              <a:t>sala del commiato in appositi locali</a:t>
            </a:r>
            <a:r>
              <a:rPr lang="it-IT" dirty="0" smtClean="0"/>
              <a:t> a tale scopo esclusivamente adibiti nell’ambito della struttura.</a:t>
            </a:r>
          </a:p>
          <a:p>
            <a:pPr marL="342900" indent="-342900" algn="just">
              <a:buAutoNum type="arabicPeriod"/>
            </a:pPr>
            <a:r>
              <a:rPr lang="it-IT" dirty="0" smtClean="0"/>
              <a:t>Il Comune territorialmente competente autorizza tramite </a:t>
            </a:r>
            <a:r>
              <a:rPr lang="it-IT" b="1" dirty="0" smtClean="0"/>
              <a:t>SCIA</a:t>
            </a:r>
            <a:r>
              <a:rPr lang="it-IT" dirty="0" smtClean="0"/>
              <a:t> la realizzazione e la gestione della casa funeraria ed il gestore definisce gli orari di apertura in funzione dei servizi funebri e delle condizioni di accessibilità da garantire.</a:t>
            </a:r>
            <a:endParaRPr lang="it-IT" dirty="0"/>
          </a:p>
        </p:txBody>
      </p:sp>
      <p:sp>
        <p:nvSpPr>
          <p:cNvPr id="6" name="Rettangolo 5"/>
          <p:cNvSpPr/>
          <p:nvPr/>
        </p:nvSpPr>
        <p:spPr>
          <a:xfrm>
            <a:off x="228600" y="76200"/>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3400" y="1981200"/>
            <a:ext cx="8077200" cy="4801315"/>
          </a:xfrm>
          <a:prstGeom prst="rect">
            <a:avLst/>
          </a:prstGeom>
        </p:spPr>
        <p:txBody>
          <a:bodyPr wrap="square">
            <a:spAutoFit/>
          </a:bodyPr>
          <a:lstStyle/>
          <a:p>
            <a:pPr marL="342900" indent="-342900" algn="just">
              <a:buSzPct val="99000"/>
              <a:buFont typeface="+mj-lt"/>
              <a:buAutoNum type="arabicPeriod" startAt="4"/>
            </a:pPr>
            <a:r>
              <a:rPr lang="it-IT" dirty="0" smtClean="0"/>
              <a:t>Le </a:t>
            </a:r>
            <a:r>
              <a:rPr lang="it-IT" b="1" dirty="0" smtClean="0"/>
              <a:t>dotazioni strutturali</a:t>
            </a:r>
            <a:r>
              <a:rPr lang="it-IT" dirty="0" smtClean="0"/>
              <a:t> ed </a:t>
            </a:r>
            <a:r>
              <a:rPr lang="it-IT" b="1" dirty="0" smtClean="0"/>
              <a:t>impiantistiche </a:t>
            </a:r>
            <a:r>
              <a:rPr lang="it-IT" dirty="0" smtClean="0"/>
              <a:t>della casa funeraria devono essere conformi alle caratteristiche igienico sanitarie previste dalle norme nazionali per i servizi mortuari delle strutture sanitarie pubbliche e private accreditate, come specificato nell’atto di indirizzo e coordinamento alle Regioni ed alle Provincie autonome di Trento e di Bolzano in materia di requisiti strutturali tecnologici ed organizzativi minimi per l’esercizio delle attività sanitarie da parte delle strutture pubbliche e private di cui al </a:t>
            </a:r>
            <a:r>
              <a:rPr lang="it-IT" b="1" dirty="0" smtClean="0"/>
              <a:t>decreto del Presidente della Repubblica 14 gennaio 1997</a:t>
            </a:r>
            <a:r>
              <a:rPr lang="it-IT" b="1" dirty="0" smtClean="0">
                <a:solidFill>
                  <a:srgbClr val="0000FF"/>
                </a:solidFill>
              </a:rPr>
              <a:t>*</a:t>
            </a:r>
            <a:r>
              <a:rPr lang="it-IT" dirty="0" smtClean="0"/>
              <a:t> (Approvazione dell’atto di indirizzo e coordinamento alle regioni e alle province autonome di Trento e di Bolzano, in materia di requisiti strutturali, tecnologici ed organizzativi minimi per l’esercizio delle attività sanitarie da parte delle strutture pubbliche e private), integrate da quanto previsto dalla presente legge nel modo seguente: </a:t>
            </a:r>
            <a:r>
              <a:rPr lang="it-IT" b="1" dirty="0" smtClean="0"/>
              <a:t>a) locale di osservazione o di sosta delle salme; </a:t>
            </a:r>
            <a:r>
              <a:rPr lang="it-IT" b="1" dirty="0" err="1" smtClean="0"/>
              <a:t>b</a:t>
            </a:r>
            <a:r>
              <a:rPr lang="it-IT" b="1" dirty="0" smtClean="0"/>
              <a:t>) camera ardente o sala di esposizione; </a:t>
            </a:r>
            <a:r>
              <a:rPr lang="it-IT" b="1" dirty="0" err="1" smtClean="0"/>
              <a:t>c</a:t>
            </a:r>
            <a:r>
              <a:rPr lang="it-IT" b="1" dirty="0" smtClean="0"/>
              <a:t>) locale per la preparazione dei defunti; </a:t>
            </a:r>
            <a:r>
              <a:rPr lang="it-IT" b="1" dirty="0" err="1" smtClean="0"/>
              <a:t>d</a:t>
            </a:r>
            <a:r>
              <a:rPr lang="it-IT" b="1" dirty="0" smtClean="0"/>
              <a:t>) servizi igienici per il personale; e) servizi igienici per i dolenti; </a:t>
            </a:r>
            <a:r>
              <a:rPr lang="it-IT" b="1" dirty="0" err="1" smtClean="0"/>
              <a:t>f</a:t>
            </a:r>
            <a:r>
              <a:rPr lang="it-IT" b="1" dirty="0" smtClean="0"/>
              <a:t>) sala per onoranze funebri al feretro; </a:t>
            </a:r>
            <a:r>
              <a:rPr lang="it-IT" b="1" dirty="0" err="1" smtClean="0"/>
              <a:t>g</a:t>
            </a:r>
            <a:r>
              <a:rPr lang="it-IT" b="1" dirty="0" smtClean="0"/>
              <a:t>) almeno una cella frigorifera; </a:t>
            </a:r>
            <a:r>
              <a:rPr lang="it-IT" b="1" dirty="0" err="1" smtClean="0"/>
              <a:t>h</a:t>
            </a:r>
            <a:r>
              <a:rPr lang="it-IT" b="1" dirty="0" smtClean="0"/>
              <a:t>) deposito per i materiali; i) sistemi di sorveglianza continuativa, anche a distanza</a:t>
            </a:r>
            <a:r>
              <a:rPr lang="it-IT" dirty="0" smtClean="0"/>
              <a:t> per rilevare eventuali manifestazioni di vita della salma posta in osservazione.</a:t>
            </a:r>
            <a:endParaRPr lang="it-IT" dirty="0"/>
          </a:p>
        </p:txBody>
      </p:sp>
      <p:sp>
        <p:nvSpPr>
          <p:cNvPr id="7" name="Rettangolo 6"/>
          <p:cNvSpPr/>
          <p:nvPr/>
        </p:nvSpPr>
        <p:spPr>
          <a:xfrm>
            <a:off x="228600" y="1295400"/>
            <a:ext cx="8534400" cy="646331"/>
          </a:xfrm>
          <a:prstGeom prst="rect">
            <a:avLst/>
          </a:prstGeom>
        </p:spPr>
        <p:txBody>
          <a:bodyPr wrap="square">
            <a:spAutoFit/>
          </a:bodyPr>
          <a:lstStyle/>
          <a:p>
            <a:r>
              <a:rPr lang="it-IT" dirty="0" smtClean="0">
                <a:solidFill>
                  <a:srgbClr val="3366FF"/>
                </a:solidFill>
              </a:rPr>
              <a:t>CAPO III</a:t>
            </a:r>
          </a:p>
          <a:p>
            <a:r>
              <a:rPr lang="it-IT" dirty="0" smtClean="0">
                <a:solidFill>
                  <a:srgbClr val="3366FF"/>
                </a:solidFill>
              </a:rPr>
              <a:t>SERVIZIO OBITORIALE, CASA FUNERARIA, SALA DEL COMMIATO E TEMPIO LAICO</a:t>
            </a:r>
            <a:endParaRPr lang="it-IT" dirty="0">
              <a:solidFill>
                <a:srgbClr val="3366FF"/>
              </a:solidFill>
            </a:endParaRPr>
          </a:p>
        </p:txBody>
      </p:sp>
      <p:sp>
        <p:nvSpPr>
          <p:cNvPr id="8" name="Rettangolo 7"/>
          <p:cNvSpPr/>
          <p:nvPr/>
        </p:nvSpPr>
        <p:spPr>
          <a:xfrm>
            <a:off x="228600" y="152400"/>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4800" y="457200"/>
            <a:ext cx="8229600" cy="1143000"/>
          </a:xfrm>
        </p:spPr>
        <p:txBody>
          <a:bodyPr>
            <a:noAutofit/>
          </a:bodyPr>
          <a:lstStyle/>
          <a:p>
            <a:pPr algn="just"/>
            <a:r>
              <a:rPr lang="it-IT" sz="2000" b="1" dirty="0" smtClean="0">
                <a:solidFill>
                  <a:srgbClr val="0000FF"/>
                </a:solidFill>
              </a:rPr>
              <a:t>*D.P.R. 14 gennaio 1997 </a:t>
            </a:r>
            <a:r>
              <a:rPr lang="it-IT" sz="2000" dirty="0" smtClean="0">
                <a:solidFill>
                  <a:srgbClr val="0000FF"/>
                </a:solidFill>
              </a:rPr>
              <a:t/>
            </a:r>
            <a:br>
              <a:rPr lang="it-IT" sz="2000" dirty="0" smtClean="0">
                <a:solidFill>
                  <a:srgbClr val="0000FF"/>
                </a:solidFill>
              </a:rPr>
            </a:br>
            <a:r>
              <a:rPr lang="it-IT" sz="2000" b="1" dirty="0" smtClean="0">
                <a:solidFill>
                  <a:srgbClr val="0000FF"/>
                </a:solidFill>
              </a:rPr>
              <a:t>Approvazione dell'atto di indirizzo e coordinamento alle regioni e alle </a:t>
            </a:r>
            <a:br>
              <a:rPr lang="it-IT" sz="2000" b="1" dirty="0" smtClean="0">
                <a:solidFill>
                  <a:srgbClr val="0000FF"/>
                </a:solidFill>
              </a:rPr>
            </a:br>
            <a:r>
              <a:rPr lang="it-IT" sz="2000" b="1" dirty="0" smtClean="0">
                <a:solidFill>
                  <a:srgbClr val="0000FF"/>
                </a:solidFill>
              </a:rPr>
              <a:t>province autonome di Trento e di Bolzano, in materia di requisiti strutturali,</a:t>
            </a:r>
            <a:br>
              <a:rPr lang="it-IT" sz="2000" b="1" dirty="0" smtClean="0">
                <a:solidFill>
                  <a:srgbClr val="0000FF"/>
                </a:solidFill>
              </a:rPr>
            </a:br>
            <a:r>
              <a:rPr lang="it-IT" sz="2000" b="1" dirty="0" smtClean="0">
                <a:solidFill>
                  <a:srgbClr val="0000FF"/>
                </a:solidFill>
              </a:rPr>
              <a:t>tecnologici ed organizzativi minimi per l'esercizio delle attività sanitarie da parte</a:t>
            </a:r>
            <a:r>
              <a:rPr lang="it-IT" sz="2000" b="1" dirty="0" err="1" smtClean="0">
                <a:solidFill>
                  <a:srgbClr val="0000FF"/>
                </a:solidFill>
              </a:rPr>
              <a:t/>
            </a:r>
            <a:br>
              <a:rPr lang="it-IT" sz="2000" b="1" dirty="0" err="1" smtClean="0">
                <a:solidFill>
                  <a:srgbClr val="0000FF"/>
                </a:solidFill>
              </a:rPr>
            </a:br>
            <a:r>
              <a:rPr lang="it-IT" sz="2000" b="1" dirty="0" smtClean="0">
                <a:solidFill>
                  <a:srgbClr val="0000FF"/>
                </a:solidFill>
              </a:rPr>
              <a:t>delle strutture pubbliche e private </a:t>
            </a:r>
            <a:r>
              <a:rPr lang="it-IT" sz="2000" dirty="0" smtClean="0">
                <a:solidFill>
                  <a:srgbClr val="0000FF"/>
                </a:solidFill>
              </a:rPr>
              <a:t/>
            </a:r>
            <a:br>
              <a:rPr lang="it-IT" sz="2000" dirty="0" smtClean="0">
                <a:solidFill>
                  <a:srgbClr val="0000FF"/>
                </a:solidFill>
              </a:rPr>
            </a:br>
            <a:endParaRPr lang="it-IT" sz="2000" dirty="0">
              <a:solidFill>
                <a:srgbClr val="0000FF"/>
              </a:solidFill>
            </a:endParaRPr>
          </a:p>
        </p:txBody>
      </p:sp>
      <p:sp>
        <p:nvSpPr>
          <p:cNvPr id="3" name="Segnaposto contenuto 2"/>
          <p:cNvSpPr>
            <a:spLocks noGrp="1"/>
          </p:cNvSpPr>
          <p:nvPr>
            <p:ph idx="1"/>
          </p:nvPr>
        </p:nvSpPr>
        <p:spPr>
          <a:xfrm>
            <a:off x="457200" y="1874837"/>
            <a:ext cx="8229600" cy="4525963"/>
          </a:xfrm>
        </p:spPr>
        <p:txBody>
          <a:bodyPr>
            <a:noAutofit/>
          </a:bodyPr>
          <a:lstStyle/>
          <a:p>
            <a:pPr>
              <a:buNone/>
            </a:pPr>
            <a:r>
              <a:rPr lang="it-IT" sz="2000" b="1" cap="all" dirty="0" smtClean="0"/>
              <a:t>Servizio mortuario</a:t>
            </a:r>
          </a:p>
          <a:p>
            <a:pPr>
              <a:buNone/>
            </a:pPr>
            <a:endParaRPr lang="it-IT" sz="2000" b="1" dirty="0" smtClean="0"/>
          </a:p>
          <a:p>
            <a:pPr>
              <a:buNone/>
            </a:pPr>
            <a:r>
              <a:rPr lang="it-IT" sz="2000" b="1" dirty="0" smtClean="0"/>
              <a:t>Requisiti minimi strutturali </a:t>
            </a:r>
            <a:endParaRPr lang="it-IT" sz="2000" dirty="0" smtClean="0"/>
          </a:p>
          <a:p>
            <a:pPr>
              <a:buNone/>
            </a:pPr>
            <a:r>
              <a:rPr lang="it-IT" sz="2000" dirty="0" smtClean="0"/>
              <a:t>Il servizio deve essere dotato di:</a:t>
            </a:r>
          </a:p>
          <a:p>
            <a:pPr>
              <a:buNone/>
            </a:pPr>
            <a:endParaRPr lang="it-IT" sz="2000" dirty="0" smtClean="0"/>
          </a:p>
          <a:p>
            <a:r>
              <a:rPr lang="it-IT" sz="2000" dirty="0" smtClean="0"/>
              <a:t>locale osservazione/sosta salme; </a:t>
            </a:r>
          </a:p>
          <a:p>
            <a:r>
              <a:rPr lang="it-IT" sz="2000" dirty="0" smtClean="0"/>
              <a:t>camera ardente;</a:t>
            </a:r>
          </a:p>
          <a:p>
            <a:r>
              <a:rPr lang="it-IT" sz="2000" dirty="0" smtClean="0"/>
              <a:t>locale preparazione personale;</a:t>
            </a:r>
          </a:p>
          <a:p>
            <a:r>
              <a:rPr lang="it-IT" sz="2000" dirty="0" smtClean="0"/>
              <a:t>servizi igienici per il personale;</a:t>
            </a:r>
          </a:p>
          <a:p>
            <a:r>
              <a:rPr lang="it-IT" sz="2000" dirty="0" smtClean="0"/>
              <a:t>servizi igienici per i parenti;</a:t>
            </a:r>
          </a:p>
          <a:p>
            <a:r>
              <a:rPr lang="it-IT" sz="2000" dirty="0" smtClean="0"/>
              <a:t>sala per onoranze funebri al feretro;</a:t>
            </a:r>
          </a:p>
          <a:p>
            <a:r>
              <a:rPr lang="it-IT" sz="2000" dirty="0" smtClean="0"/>
              <a:t>deposito materiale. </a:t>
            </a:r>
          </a:p>
          <a:p>
            <a:pPr>
              <a:buNone/>
            </a:pPr>
            <a:endParaRPr lang="it-IT" sz="2000" dirty="0" smtClean="0"/>
          </a:p>
          <a:p>
            <a:pPr>
              <a:buNone/>
            </a:pPr>
            <a:r>
              <a:rPr lang="it-IT" sz="2000" b="1" dirty="0" smtClean="0"/>
              <a:t> </a:t>
            </a:r>
            <a:endParaRPr lang="it-IT" sz="2000" dirty="0" smtClean="0"/>
          </a:p>
          <a:p>
            <a:pPr>
              <a:buNone/>
            </a:pPr>
            <a:endParaRPr lang="it-IT" sz="2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457200" y="457200"/>
            <a:ext cx="8229600" cy="1143000"/>
          </a:xfrm>
        </p:spPr>
        <p:txBody>
          <a:bodyPr>
            <a:noAutofit/>
          </a:bodyPr>
          <a:lstStyle/>
          <a:p>
            <a:pPr algn="just"/>
            <a:r>
              <a:rPr lang="it-IT" sz="2000" b="1" dirty="0" smtClean="0">
                <a:solidFill>
                  <a:srgbClr val="0000FF"/>
                </a:solidFill>
              </a:rPr>
              <a:t>*D.P.R. 14 gennaio 1997 </a:t>
            </a:r>
            <a:r>
              <a:rPr lang="it-IT" sz="2000" dirty="0" smtClean="0">
                <a:solidFill>
                  <a:srgbClr val="0000FF"/>
                </a:solidFill>
              </a:rPr>
              <a:t/>
            </a:r>
            <a:br>
              <a:rPr lang="it-IT" sz="2000" dirty="0" smtClean="0">
                <a:solidFill>
                  <a:srgbClr val="0000FF"/>
                </a:solidFill>
              </a:rPr>
            </a:br>
            <a:r>
              <a:rPr lang="it-IT" sz="2000" b="1" dirty="0" smtClean="0">
                <a:solidFill>
                  <a:srgbClr val="0000FF"/>
                </a:solidFill>
              </a:rPr>
              <a:t>Approvazione dell'atto di indirizzo e coordinamento alle regioni e alle </a:t>
            </a:r>
            <a:br>
              <a:rPr lang="it-IT" sz="2000" b="1" dirty="0" smtClean="0">
                <a:solidFill>
                  <a:srgbClr val="0000FF"/>
                </a:solidFill>
              </a:rPr>
            </a:br>
            <a:r>
              <a:rPr lang="it-IT" sz="2000" b="1" dirty="0" smtClean="0">
                <a:solidFill>
                  <a:srgbClr val="0000FF"/>
                </a:solidFill>
              </a:rPr>
              <a:t>province autonome di Trento e di Bolzano, in materia di requisiti strutturali,</a:t>
            </a:r>
            <a:br>
              <a:rPr lang="it-IT" sz="2000" b="1" dirty="0" smtClean="0">
                <a:solidFill>
                  <a:srgbClr val="0000FF"/>
                </a:solidFill>
              </a:rPr>
            </a:br>
            <a:r>
              <a:rPr lang="it-IT" sz="2000" b="1" dirty="0" smtClean="0">
                <a:solidFill>
                  <a:srgbClr val="0000FF"/>
                </a:solidFill>
              </a:rPr>
              <a:t>tecnologici ed organizzativi minimi per l'esercizio delle attività sanitarie da parte</a:t>
            </a:r>
            <a:r>
              <a:rPr lang="it-IT" sz="2000" b="1" dirty="0" err="1" smtClean="0">
                <a:solidFill>
                  <a:srgbClr val="0000FF"/>
                </a:solidFill>
              </a:rPr>
              <a:t> </a:t>
            </a:r>
            <a:r>
              <a:rPr lang="it-IT" sz="2000" b="1" dirty="0" smtClean="0">
                <a:solidFill>
                  <a:srgbClr val="0000FF"/>
                </a:solidFill>
              </a:rPr>
              <a:t>delle strutture pubbliche e private </a:t>
            </a:r>
            <a:r>
              <a:rPr lang="it-IT" sz="2000" dirty="0" smtClean="0">
                <a:solidFill>
                  <a:srgbClr val="0000FF"/>
                </a:solidFill>
              </a:rPr>
              <a:t/>
            </a:r>
            <a:br>
              <a:rPr lang="it-IT" sz="2000" dirty="0" smtClean="0">
                <a:solidFill>
                  <a:srgbClr val="0000FF"/>
                </a:solidFill>
              </a:rPr>
            </a:br>
            <a:endParaRPr lang="it-IT" sz="2000" dirty="0">
              <a:solidFill>
                <a:srgbClr val="0000FF"/>
              </a:solidFill>
            </a:endParaRPr>
          </a:p>
        </p:txBody>
      </p:sp>
      <p:sp>
        <p:nvSpPr>
          <p:cNvPr id="5" name="Segnaposto contenuto 2"/>
          <p:cNvSpPr>
            <a:spLocks noGrp="1"/>
          </p:cNvSpPr>
          <p:nvPr>
            <p:ph idx="1"/>
          </p:nvPr>
        </p:nvSpPr>
        <p:spPr>
          <a:xfrm>
            <a:off x="457200" y="1874837"/>
            <a:ext cx="8229600" cy="4525963"/>
          </a:xfrm>
        </p:spPr>
        <p:txBody>
          <a:bodyPr>
            <a:noAutofit/>
          </a:bodyPr>
          <a:lstStyle/>
          <a:p>
            <a:pPr>
              <a:buNone/>
            </a:pPr>
            <a:r>
              <a:rPr lang="it-IT" sz="2000" b="1" cap="all" dirty="0" smtClean="0"/>
              <a:t>Servizio mortuario</a:t>
            </a:r>
          </a:p>
          <a:p>
            <a:pPr>
              <a:buNone/>
            </a:pPr>
            <a:r>
              <a:rPr lang="it-IT" sz="2000" b="1" dirty="0" smtClean="0"/>
              <a:t>Requisiti minimi impiantistici </a:t>
            </a:r>
          </a:p>
          <a:p>
            <a:pPr>
              <a:buNone/>
            </a:pPr>
            <a:endParaRPr lang="it-IT" sz="2000" dirty="0" smtClean="0"/>
          </a:p>
          <a:p>
            <a:pPr marL="0" indent="0" algn="just">
              <a:buNone/>
            </a:pPr>
            <a:r>
              <a:rPr lang="it-IT" sz="2000" dirty="0" smtClean="0"/>
              <a:t>Il Servizio mortuario deve essere dotato di condizionamento ambientale che assicuri le seguenti caratteristiche igrometriche: </a:t>
            </a:r>
          </a:p>
          <a:p>
            <a:pPr algn="just">
              <a:buNone/>
            </a:pPr>
            <a:endParaRPr lang="it-IT" sz="2000" dirty="0" smtClean="0"/>
          </a:p>
          <a:p>
            <a:pPr algn="just"/>
            <a:r>
              <a:rPr lang="it-IT" sz="2000" dirty="0" smtClean="0"/>
              <a:t>Temperatura interna invernale ed estiva non superiore a 18 °C per i locali con presenza di salme; </a:t>
            </a:r>
          </a:p>
          <a:p>
            <a:pPr algn="just"/>
            <a:r>
              <a:rPr lang="it-IT" sz="2000" dirty="0" smtClean="0"/>
              <a:t>Umidità relativa: 60%</a:t>
            </a:r>
            <a:r>
              <a:rPr lang="it-IT" sz="2000" dirty="0" err="1" smtClean="0"/>
              <a:t> </a:t>
            </a:r>
            <a:r>
              <a:rPr lang="it-IT" sz="2000" dirty="0" smtClean="0"/>
              <a:t>±</a:t>
            </a:r>
            <a:r>
              <a:rPr lang="it-IT" sz="2000" dirty="0" err="1" smtClean="0"/>
              <a:t> </a:t>
            </a:r>
            <a:r>
              <a:rPr lang="it-IT" sz="2000" dirty="0" smtClean="0"/>
              <a:t>5; </a:t>
            </a:r>
          </a:p>
          <a:p>
            <a:pPr algn="just"/>
            <a:r>
              <a:rPr lang="it-IT" sz="2000" dirty="0" smtClean="0"/>
              <a:t>n. Ricambi aria esterna/ora: 15 </a:t>
            </a:r>
            <a:r>
              <a:rPr lang="it-IT" sz="2000" dirty="0" err="1" smtClean="0"/>
              <a:t>v</a:t>
            </a:r>
            <a:r>
              <a:rPr lang="it-IT" sz="2000" dirty="0" smtClean="0"/>
              <a:t>/</a:t>
            </a:r>
            <a:r>
              <a:rPr lang="it-IT" sz="2000" dirty="0" err="1" smtClean="0"/>
              <a:t>h</a:t>
            </a:r>
            <a:r>
              <a:rPr lang="it-IT" sz="2000" dirty="0" smtClean="0"/>
              <a:t>;</a:t>
            </a:r>
          </a:p>
          <a:p>
            <a:pPr algn="just"/>
            <a:r>
              <a:rPr lang="it-IT" sz="2000" dirty="0" smtClean="0"/>
              <a:t>impianto illuminazione di emergenza;</a:t>
            </a:r>
          </a:p>
          <a:p>
            <a:pPr algn="just">
              <a:buNone/>
            </a:pPr>
            <a:r>
              <a:rPr lang="it-IT" sz="2000" dirty="0" smtClean="0"/>
              <a:t/>
            </a:r>
            <a:br>
              <a:rPr lang="it-IT" sz="2000" dirty="0" smtClean="0"/>
            </a:br>
            <a:endParaRPr lang="it-IT" sz="2000" dirty="0" smtClean="0"/>
          </a:p>
          <a:p>
            <a:pPr>
              <a:buNone/>
            </a:pPr>
            <a:endParaRPr lang="it-IT" sz="2000" dirty="0" smtClean="0"/>
          </a:p>
          <a:p>
            <a:pPr>
              <a:buNone/>
            </a:pPr>
            <a:r>
              <a:rPr lang="it-IT" sz="2000" b="1" dirty="0" smtClean="0"/>
              <a:t> </a:t>
            </a:r>
            <a:endParaRPr lang="it-IT" sz="2000" dirty="0" smtClean="0"/>
          </a:p>
          <a:p>
            <a:pPr>
              <a:buNone/>
            </a:pPr>
            <a:endParaRPr lang="it-IT"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5588746" y="1676400"/>
            <a:ext cx="3345825" cy="3532534"/>
          </a:xfrm>
          <a:prstGeom prst="rect">
            <a:avLst/>
          </a:prstGeom>
        </p:spPr>
      </p:pic>
      <p:pic>
        <p:nvPicPr>
          <p:cNvPr id="5" name="Immagine 4"/>
          <p:cNvPicPr>
            <a:picLocks noChangeAspect="1"/>
          </p:cNvPicPr>
          <p:nvPr/>
        </p:nvPicPr>
        <p:blipFill>
          <a:blip r:embed="rId3"/>
          <a:stretch>
            <a:fillRect/>
          </a:stretch>
        </p:blipFill>
        <p:spPr>
          <a:xfrm>
            <a:off x="4582879" y="3773834"/>
            <a:ext cx="1553418" cy="2501900"/>
          </a:xfrm>
          <a:prstGeom prst="rect">
            <a:avLst/>
          </a:prstGeom>
        </p:spPr>
      </p:pic>
      <p:sp>
        <p:nvSpPr>
          <p:cNvPr id="6" name="Rettangolo 5"/>
          <p:cNvSpPr/>
          <p:nvPr/>
        </p:nvSpPr>
        <p:spPr>
          <a:xfrm>
            <a:off x="4743572" y="914400"/>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7" name="Rettangolo 6"/>
          <p:cNvSpPr/>
          <p:nvPr/>
        </p:nvSpPr>
        <p:spPr>
          <a:xfrm>
            <a:off x="268979" y="926068"/>
            <a:ext cx="3788793" cy="400110"/>
          </a:xfrm>
          <a:prstGeom prst="rect">
            <a:avLst/>
          </a:prstGeom>
        </p:spPr>
        <p:txBody>
          <a:bodyPr wrap="none">
            <a:spAutoFit/>
          </a:bodyPr>
          <a:lstStyle/>
          <a:p>
            <a:pPr algn="ctr"/>
            <a:r>
              <a:rPr lang="it-IT" sz="2000" b="1" dirty="0" smtClean="0">
                <a:solidFill>
                  <a:srgbClr val="3366FF"/>
                </a:solidFill>
              </a:rPr>
              <a:t>LIGURIA: Aziende Socio - sanitarie</a:t>
            </a:r>
          </a:p>
        </p:txBody>
      </p:sp>
      <p:sp>
        <p:nvSpPr>
          <p:cNvPr id="8" name="Rettangolo 7"/>
          <p:cNvSpPr/>
          <p:nvPr/>
        </p:nvSpPr>
        <p:spPr>
          <a:xfrm>
            <a:off x="4073154" y="914400"/>
            <a:ext cx="509725" cy="461665"/>
          </a:xfrm>
          <a:prstGeom prst="rect">
            <a:avLst/>
          </a:prstGeom>
        </p:spPr>
        <p:txBody>
          <a:bodyPr wrap="none">
            <a:spAutoFit/>
          </a:bodyPr>
          <a:lstStyle/>
          <a:p>
            <a:pPr algn="ctr"/>
            <a:r>
              <a:rPr lang="it-IT" sz="2400" b="1" dirty="0" smtClean="0"/>
              <a:t>VS</a:t>
            </a:r>
          </a:p>
        </p:txBody>
      </p:sp>
      <p:sp>
        <p:nvSpPr>
          <p:cNvPr id="9" name="Rettangolo 8"/>
          <p:cNvSpPr/>
          <p:nvPr/>
        </p:nvSpPr>
        <p:spPr>
          <a:xfrm>
            <a:off x="249807" y="240268"/>
            <a:ext cx="2652815" cy="369332"/>
          </a:xfrm>
          <a:prstGeom prst="rect">
            <a:avLst/>
          </a:prstGeom>
        </p:spPr>
        <p:txBody>
          <a:bodyPr wrap="none">
            <a:spAutoFit/>
          </a:bodyPr>
          <a:lstStyle/>
          <a:p>
            <a:pPr algn="ctr"/>
            <a:r>
              <a:rPr lang="it-IT" b="1" dirty="0" smtClean="0">
                <a:solidFill>
                  <a:srgbClr val="0000FF"/>
                </a:solidFill>
              </a:rPr>
              <a:t>FEDERALISMO SANITARIO</a:t>
            </a:r>
          </a:p>
        </p:txBody>
      </p:sp>
      <p:sp>
        <p:nvSpPr>
          <p:cNvPr id="10" name="Rettangolo 9"/>
          <p:cNvSpPr/>
          <p:nvPr/>
        </p:nvSpPr>
        <p:spPr>
          <a:xfrm>
            <a:off x="214282" y="2667000"/>
            <a:ext cx="4891083" cy="3477875"/>
          </a:xfrm>
          <a:prstGeom prst="rect">
            <a:avLst/>
          </a:prstGeom>
        </p:spPr>
        <p:txBody>
          <a:bodyPr wrap="none">
            <a:spAutoFit/>
          </a:bodyPr>
          <a:lstStyle/>
          <a:p>
            <a:pPr algn="just"/>
            <a:endParaRPr lang="it-IT" sz="2000" b="1" dirty="0" smtClean="0"/>
          </a:p>
          <a:p>
            <a:pPr algn="just"/>
            <a:endParaRPr lang="it-IT" sz="2000" b="1" dirty="0" smtClean="0"/>
          </a:p>
          <a:p>
            <a:pPr marL="442913" indent="-442913" algn="just">
              <a:buFont typeface="Wingdings" pitchFamily="2" charset="2"/>
              <a:buChar char="§"/>
            </a:pPr>
            <a:r>
              <a:rPr lang="it-IT" sz="2000" b="1" dirty="0" smtClean="0"/>
              <a:t>PASSAPORTO MORTUARIO</a:t>
            </a:r>
          </a:p>
          <a:p>
            <a:pPr marL="442913" indent="-442913" algn="just">
              <a:buFont typeface="Wingdings" pitchFamily="2" charset="2"/>
              <a:buChar char="§"/>
            </a:pPr>
            <a:endParaRPr lang="it-IT" sz="2000" b="1" dirty="0" smtClean="0"/>
          </a:p>
          <a:p>
            <a:pPr marL="442913" indent="-442913" algn="just">
              <a:buFont typeface="Wingdings" pitchFamily="2" charset="2"/>
              <a:buChar char="§"/>
            </a:pPr>
            <a:r>
              <a:rPr lang="it-IT" sz="2000" b="1" dirty="0" smtClean="0"/>
              <a:t>ESUMAZIONI ED ESTUMULAZIONI</a:t>
            </a:r>
          </a:p>
          <a:p>
            <a:pPr marL="442913" indent="-442913" algn="just">
              <a:buFont typeface="Wingdings" pitchFamily="2" charset="2"/>
              <a:buChar char="§"/>
            </a:pPr>
            <a:endParaRPr lang="it-IT" sz="2000" b="1" dirty="0" smtClean="0"/>
          </a:p>
          <a:p>
            <a:pPr marL="446088" indent="-446088" algn="just">
              <a:buFont typeface="Wingdings" charset="2"/>
              <a:buChar char="§"/>
            </a:pPr>
            <a:r>
              <a:rPr lang="it-IT" sz="2000" b="1" dirty="0" smtClean="0"/>
              <a:t>IDONEITA’ MEZZI TRASPORTO FUNEBRE</a:t>
            </a:r>
          </a:p>
          <a:p>
            <a:pPr marL="446088" indent="-446088" algn="just">
              <a:buFont typeface="Wingdings" charset="2"/>
              <a:buChar char="§"/>
            </a:pPr>
            <a:endParaRPr lang="it-IT" sz="2000" b="1" dirty="0" smtClean="0"/>
          </a:p>
          <a:p>
            <a:pPr marL="442913" indent="-442913" algn="just">
              <a:buFont typeface="Wingdings" pitchFamily="2" charset="2"/>
              <a:buChar char="§"/>
            </a:pPr>
            <a:r>
              <a:rPr lang="it-IT" sz="2000" b="1" dirty="0" smtClean="0"/>
              <a:t>CASE FUNERARIE, </a:t>
            </a:r>
          </a:p>
          <a:p>
            <a:pPr marL="442913" indent="-442913" algn="just"/>
            <a:r>
              <a:rPr lang="it-IT" sz="2000" b="1" dirty="0" smtClean="0"/>
              <a:t>        SALE DEL COMMIATO</a:t>
            </a:r>
          </a:p>
          <a:p>
            <a:pPr>
              <a:buSzPct val="74000"/>
            </a:pPr>
            <a:endParaRPr lang="it-IT" sz="2000" b="1" dirty="0"/>
          </a:p>
        </p:txBody>
      </p:sp>
      <p:pic>
        <p:nvPicPr>
          <p:cNvPr id="11" name="Immagine 10"/>
          <p:cNvPicPr>
            <a:picLocks noChangeAspect="1"/>
          </p:cNvPicPr>
          <p:nvPr/>
        </p:nvPicPr>
        <p:blipFill>
          <a:blip r:embed="rId4"/>
          <a:stretch>
            <a:fillRect/>
          </a:stretch>
        </p:blipFill>
        <p:spPr>
          <a:xfrm>
            <a:off x="323972" y="1627534"/>
            <a:ext cx="3657600" cy="1600200"/>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33400" y="2133898"/>
            <a:ext cx="8077200" cy="4524316"/>
          </a:xfrm>
          <a:prstGeom prst="rect">
            <a:avLst/>
          </a:prstGeom>
        </p:spPr>
        <p:txBody>
          <a:bodyPr wrap="square">
            <a:spAutoFit/>
          </a:bodyPr>
          <a:lstStyle/>
          <a:p>
            <a:pPr marL="342900" indent="-342900" algn="just">
              <a:buSzPct val="99000"/>
              <a:buFont typeface="+mj-lt"/>
              <a:buAutoNum type="arabicPeriod" startAt="5"/>
            </a:pPr>
            <a:r>
              <a:rPr lang="it-IT" dirty="0" smtClean="0"/>
              <a:t>Le case funerarie </a:t>
            </a:r>
            <a:r>
              <a:rPr lang="it-IT" b="1" dirty="0" smtClean="0"/>
              <a:t>non devono essere ubicate all’interno e nell’area di 100 metri </a:t>
            </a:r>
            <a:r>
              <a:rPr lang="it-IT" dirty="0" smtClean="0"/>
              <a:t>dalle strutture sanitarie pubbliche e private, dalle strutture sociosanitarie e </a:t>
            </a:r>
            <a:r>
              <a:rPr lang="it-IT" dirty="0" err="1" smtClean="0"/>
              <a:t>socioassistenziali</a:t>
            </a:r>
            <a:r>
              <a:rPr lang="it-IT" dirty="0" smtClean="0"/>
              <a:t> di ricovero con disponibilità maggiore di trentacinque posti letto.</a:t>
            </a:r>
          </a:p>
          <a:p>
            <a:pPr marL="342900" indent="-342900" algn="just">
              <a:buSzPct val="99000"/>
              <a:buFont typeface="+mj-lt"/>
              <a:buAutoNum type="arabicPeriod" startAt="5"/>
            </a:pPr>
            <a:r>
              <a:rPr lang="it-IT" dirty="0" smtClean="0"/>
              <a:t>In termini di accessibilità devono essere consentite l’entrata e l’uscita autonome senza interferenze rispetto al sistema generale dei percorsi interni della struttura. Deve essere previsto l’accesso esterno separato per i visitatori.</a:t>
            </a:r>
          </a:p>
          <a:p>
            <a:pPr marL="342900" indent="-342900" algn="just">
              <a:buSzPct val="99000"/>
              <a:buFont typeface="+mj-lt"/>
              <a:buAutoNum type="arabicPeriod" startAt="5"/>
            </a:pPr>
            <a:r>
              <a:rPr lang="it-IT" dirty="0" smtClean="0"/>
              <a:t>Le case funerarie </a:t>
            </a:r>
            <a:r>
              <a:rPr lang="it-IT" b="1" dirty="0" smtClean="0"/>
              <a:t>non possono essere convenzionate con strutture sanitarie pubbliche e private, strutture sociosanitarie e </a:t>
            </a:r>
            <a:r>
              <a:rPr lang="it-IT" b="1" dirty="0" err="1" smtClean="0"/>
              <a:t>socioassistenziali</a:t>
            </a:r>
            <a:r>
              <a:rPr lang="it-IT" b="1" dirty="0" smtClean="0"/>
              <a:t> per la fornitura dei propri servizi</a:t>
            </a:r>
            <a:r>
              <a:rPr lang="it-IT" dirty="0" smtClean="0"/>
              <a:t>.</a:t>
            </a:r>
          </a:p>
          <a:p>
            <a:pPr marL="342900" indent="-342900" algn="just">
              <a:buSzPct val="99000"/>
              <a:buFont typeface="+mj-lt"/>
              <a:buAutoNum type="arabicPeriod" startAt="5"/>
            </a:pPr>
            <a:r>
              <a:rPr lang="it-IT" dirty="0" smtClean="0"/>
              <a:t>È compito del Comune vigilare sull'attività di cui al presente articolo, secondo principi uniformi stabiliti con normativa statale eventualmente integrati con normativa regionale avvalendosi delle ASL per gli aspetti igienico sanitari.</a:t>
            </a:r>
          </a:p>
          <a:p>
            <a:pPr marL="342900" indent="-342900" algn="just">
              <a:buSzPct val="99000"/>
              <a:buFont typeface="+mj-lt"/>
              <a:buAutoNum type="arabicPeriod" startAt="5"/>
            </a:pPr>
            <a:r>
              <a:rPr lang="it-IT" dirty="0" smtClean="0"/>
              <a:t>Presso le case funerarie possono sostare per brevi periodi i feretri sigillati in attesa del completamento del trasporto, dell'inumazione, della tumulazione o cremazione, anche dopo la celebrazione delle esequie.</a:t>
            </a:r>
            <a:endParaRPr lang="it-IT" dirty="0"/>
          </a:p>
        </p:txBody>
      </p:sp>
      <p:sp>
        <p:nvSpPr>
          <p:cNvPr id="5" name="Rettangolo 4"/>
          <p:cNvSpPr/>
          <p:nvPr/>
        </p:nvSpPr>
        <p:spPr>
          <a:xfrm>
            <a:off x="228600" y="1295400"/>
            <a:ext cx="8534400" cy="646331"/>
          </a:xfrm>
          <a:prstGeom prst="rect">
            <a:avLst/>
          </a:prstGeom>
        </p:spPr>
        <p:txBody>
          <a:bodyPr wrap="square">
            <a:spAutoFit/>
          </a:bodyPr>
          <a:lstStyle/>
          <a:p>
            <a:r>
              <a:rPr lang="it-IT" dirty="0" smtClean="0">
                <a:solidFill>
                  <a:srgbClr val="3366FF"/>
                </a:solidFill>
              </a:rPr>
              <a:t>CAPO III</a:t>
            </a:r>
          </a:p>
          <a:p>
            <a:r>
              <a:rPr lang="it-IT" dirty="0" smtClean="0">
                <a:solidFill>
                  <a:srgbClr val="3366FF"/>
                </a:solidFill>
              </a:rPr>
              <a:t>SERVIZIO OBITORIALE, CASA FUNERARIA, SALA DEL COMMIATO E TEMPIO LAICO</a:t>
            </a:r>
            <a:endParaRPr lang="it-IT" dirty="0">
              <a:solidFill>
                <a:srgbClr val="3366FF"/>
              </a:solidFill>
            </a:endParaRPr>
          </a:p>
        </p:txBody>
      </p:sp>
      <p:sp>
        <p:nvSpPr>
          <p:cNvPr id="6" name="Rettangolo 5"/>
          <p:cNvSpPr/>
          <p:nvPr/>
        </p:nvSpPr>
        <p:spPr>
          <a:xfrm>
            <a:off x="228600" y="152400"/>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28600" y="1779686"/>
            <a:ext cx="8686800" cy="5078314"/>
          </a:xfrm>
          <a:prstGeom prst="rect">
            <a:avLst/>
          </a:prstGeom>
        </p:spPr>
        <p:txBody>
          <a:bodyPr wrap="square">
            <a:spAutoFit/>
          </a:bodyPr>
          <a:lstStyle/>
          <a:p>
            <a:pPr algn="just"/>
            <a:r>
              <a:rPr lang="it-IT" b="1" dirty="0" smtClean="0"/>
              <a:t>Art. 17. (Sala del commiato)</a:t>
            </a:r>
            <a:endParaRPr lang="it-IT" dirty="0" smtClean="0"/>
          </a:p>
          <a:p>
            <a:pPr marL="342900" indent="-342900" algn="just">
              <a:buFont typeface="+mj-lt"/>
              <a:buAutoNum type="arabicPeriod"/>
            </a:pPr>
            <a:r>
              <a:rPr lang="it-IT" dirty="0" smtClean="0"/>
              <a:t>La sala del commiato è la </a:t>
            </a:r>
            <a:r>
              <a:rPr lang="it-IT" b="1" dirty="0" smtClean="0"/>
              <a:t>struttura gestita da soggetti autorizzati allo svolgimento dell'attività funebre</a:t>
            </a:r>
            <a:r>
              <a:rPr lang="it-IT" dirty="0" smtClean="0"/>
              <a:t>, in possesso diretto dei requisiti previsti dall’articolo </a:t>
            </a:r>
            <a:r>
              <a:rPr lang="it-IT" dirty="0" err="1" smtClean="0"/>
              <a:t>6</a:t>
            </a:r>
            <a:r>
              <a:rPr lang="it-IT" dirty="0" smtClean="0"/>
              <a:t>, comma </a:t>
            </a:r>
            <a:r>
              <a:rPr lang="it-IT" dirty="0" err="1" smtClean="0"/>
              <a:t>2</a:t>
            </a:r>
            <a:r>
              <a:rPr lang="it-IT" dirty="0" smtClean="0"/>
              <a:t>, lettera a), destinata, a richiesta dei familiari o altri aventi titolo, a</a:t>
            </a:r>
            <a:r>
              <a:rPr lang="it-IT" b="1" dirty="0" smtClean="0"/>
              <a:t> ricevere e tenere in custodia per brevi periodi strettamente necessari alla celebrazioni dei riti, nonché ad esporre il feretro sigillato per la celebrazione di riti di commemorazione e di dignitoso commiato</a:t>
            </a:r>
            <a:r>
              <a:rPr lang="it-IT" dirty="0" smtClean="0"/>
              <a:t>. Il Comune territorialmente competente autorizza tramite </a:t>
            </a:r>
            <a:r>
              <a:rPr lang="it-IT" b="1" dirty="0" smtClean="0"/>
              <a:t>SCIA</a:t>
            </a:r>
            <a:r>
              <a:rPr lang="it-IT" dirty="0" smtClean="0"/>
              <a:t> la realizzazione e la gestione della sala del commiato.</a:t>
            </a:r>
          </a:p>
          <a:p>
            <a:pPr marL="342900" indent="-342900" algn="just">
              <a:buFont typeface="+mj-lt"/>
              <a:buAutoNum type="arabicPeriod"/>
            </a:pPr>
            <a:r>
              <a:rPr lang="it-IT" dirty="0" smtClean="0"/>
              <a:t>La struttura deve avere destinazione d’uso esclusivo e rispondere ai seguenti requisiti: a) </a:t>
            </a:r>
            <a:r>
              <a:rPr lang="it-IT" b="1" dirty="0" smtClean="0"/>
              <a:t>locali al piano terra e direttamente comunicanti con l’esterno ovvero anche a piani superiori purché dotati di vie di fuga dedicate</a:t>
            </a:r>
            <a:r>
              <a:rPr lang="it-IT" dirty="0" smtClean="0"/>
              <a:t>, prive di barriere architettoniche e determinate in base all’affollamento massimo dei locali asserviti; </a:t>
            </a:r>
            <a:r>
              <a:rPr lang="it-IT" dirty="0" err="1" smtClean="0"/>
              <a:t>b</a:t>
            </a:r>
            <a:r>
              <a:rPr lang="it-IT" dirty="0" smtClean="0"/>
              <a:t>) </a:t>
            </a:r>
            <a:r>
              <a:rPr lang="it-IT" b="1" dirty="0" smtClean="0"/>
              <a:t>assenza di barriere architettoniche</a:t>
            </a:r>
            <a:r>
              <a:rPr lang="it-IT" dirty="0" smtClean="0"/>
              <a:t> nel rispetto della normativa vigente in materia; </a:t>
            </a:r>
            <a:r>
              <a:rPr lang="it-IT" dirty="0" err="1" smtClean="0"/>
              <a:t>c</a:t>
            </a:r>
            <a:r>
              <a:rPr lang="it-IT" dirty="0" smtClean="0"/>
              <a:t>) </a:t>
            </a:r>
            <a:r>
              <a:rPr lang="it-IT" b="1" dirty="0" smtClean="0"/>
              <a:t>altezza libera interna non inferiore a m. 3,00,</a:t>
            </a:r>
            <a:r>
              <a:rPr lang="it-IT" dirty="0" smtClean="0"/>
              <a:t> fatte salve diverse previsioni stabilite dai regolamenti edilizi locali in relazione a situazioni geografiche particolari; </a:t>
            </a:r>
            <a:r>
              <a:rPr lang="it-IT" dirty="0" err="1" smtClean="0"/>
              <a:t>d</a:t>
            </a:r>
            <a:r>
              <a:rPr lang="it-IT" dirty="0" smtClean="0"/>
              <a:t>) </a:t>
            </a:r>
            <a:r>
              <a:rPr lang="it-IT" b="1" dirty="0" smtClean="0"/>
              <a:t>impianto di condizionamento</a:t>
            </a:r>
            <a:r>
              <a:rPr lang="it-IT" dirty="0" smtClean="0"/>
              <a:t> idoneo ad assicurare condizioni microclimatiche confortevoli; e) </a:t>
            </a:r>
            <a:r>
              <a:rPr lang="it-IT" b="1" dirty="0" smtClean="0"/>
              <a:t>servizi igienici per il pubblico accessibili e attrezzati anche per i portatori di handicap</a:t>
            </a:r>
            <a:r>
              <a:rPr lang="it-IT" dirty="0" smtClean="0"/>
              <a:t>; </a:t>
            </a:r>
            <a:r>
              <a:rPr lang="it-IT" dirty="0" err="1" smtClean="0"/>
              <a:t>f</a:t>
            </a:r>
            <a:r>
              <a:rPr lang="it-IT" dirty="0" smtClean="0"/>
              <a:t>) dotazione di </a:t>
            </a:r>
            <a:r>
              <a:rPr lang="it-IT" b="1" dirty="0" smtClean="0"/>
              <a:t>arredi</a:t>
            </a:r>
            <a:r>
              <a:rPr lang="it-IT" dirty="0" smtClean="0"/>
              <a:t> adeguati all’accoglimento del feretro e dei partecipanti.</a:t>
            </a:r>
            <a:endParaRPr lang="it-IT" dirty="0"/>
          </a:p>
        </p:txBody>
      </p:sp>
      <p:sp>
        <p:nvSpPr>
          <p:cNvPr id="6" name="Rettangolo 5"/>
          <p:cNvSpPr/>
          <p:nvPr/>
        </p:nvSpPr>
        <p:spPr>
          <a:xfrm>
            <a:off x="228600" y="1143000"/>
            <a:ext cx="8534400" cy="646331"/>
          </a:xfrm>
          <a:prstGeom prst="rect">
            <a:avLst/>
          </a:prstGeom>
        </p:spPr>
        <p:txBody>
          <a:bodyPr wrap="square">
            <a:spAutoFit/>
          </a:bodyPr>
          <a:lstStyle/>
          <a:p>
            <a:r>
              <a:rPr lang="it-IT" dirty="0" smtClean="0">
                <a:solidFill>
                  <a:srgbClr val="3366FF"/>
                </a:solidFill>
              </a:rPr>
              <a:t>CAPO III</a:t>
            </a:r>
          </a:p>
          <a:p>
            <a:r>
              <a:rPr lang="it-IT" dirty="0" smtClean="0">
                <a:solidFill>
                  <a:srgbClr val="3366FF"/>
                </a:solidFill>
              </a:rPr>
              <a:t>SERVIZIO OBITORIALE, CASA FUNERARIA, SALA DEL COMMIATO E TEMPIO LAICO</a:t>
            </a:r>
            <a:endParaRPr lang="it-IT" dirty="0">
              <a:solidFill>
                <a:srgbClr val="3366FF"/>
              </a:solidFill>
            </a:endParaRPr>
          </a:p>
        </p:txBody>
      </p:sp>
      <p:sp>
        <p:nvSpPr>
          <p:cNvPr id="7" name="Rettangolo 6"/>
          <p:cNvSpPr/>
          <p:nvPr/>
        </p:nvSpPr>
        <p:spPr>
          <a:xfrm>
            <a:off x="228600" y="76200"/>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81000" y="2520077"/>
            <a:ext cx="8534400" cy="2585323"/>
          </a:xfrm>
          <a:prstGeom prst="rect">
            <a:avLst/>
          </a:prstGeom>
        </p:spPr>
        <p:txBody>
          <a:bodyPr wrap="square">
            <a:spAutoFit/>
          </a:bodyPr>
          <a:lstStyle/>
          <a:p>
            <a:pPr algn="just"/>
            <a:r>
              <a:rPr lang="it-IT" b="1" dirty="0" smtClean="0"/>
              <a:t>Art. 17. (Sala del commiato)</a:t>
            </a:r>
          </a:p>
          <a:p>
            <a:pPr algn="just"/>
            <a:endParaRPr lang="it-IT" dirty="0" smtClean="0"/>
          </a:p>
          <a:p>
            <a:pPr marL="342900" indent="-342900" algn="just">
              <a:buFont typeface="+mj-lt"/>
              <a:buAutoNum type="arabicPeriod" startAt="3"/>
            </a:pPr>
            <a:r>
              <a:rPr lang="it-IT" dirty="0" smtClean="0"/>
              <a:t>Non costituisce sala del commiato il locale destinato alla sosta temporanea del feretro per il tributo di speciali onoranze.</a:t>
            </a:r>
          </a:p>
          <a:p>
            <a:pPr marL="342900" indent="-342900" algn="just">
              <a:buFont typeface="+mj-lt"/>
              <a:buAutoNum type="arabicPeriod" startAt="3"/>
            </a:pPr>
            <a:r>
              <a:rPr lang="it-IT" dirty="0" smtClean="0"/>
              <a:t>L’accertamento dei requisiti igienico sanitari e l’idoneità dei locali spettano all’ASL competente per territorio.</a:t>
            </a:r>
          </a:p>
          <a:p>
            <a:pPr marL="342900" indent="-342900" algn="just">
              <a:buFont typeface="+mj-lt"/>
              <a:buAutoNum type="arabicPeriod" startAt="3"/>
            </a:pPr>
            <a:r>
              <a:rPr lang="it-IT" dirty="0" smtClean="0"/>
              <a:t>Le sale del commiato </a:t>
            </a:r>
            <a:r>
              <a:rPr lang="it-IT" b="1" dirty="0" smtClean="0"/>
              <a:t>non devono essere ubicate all’interno e nell’area di 100 metri </a:t>
            </a:r>
            <a:r>
              <a:rPr lang="it-IT" dirty="0" smtClean="0"/>
              <a:t>dalle strutture sanitarie pubbliche e private, dalle strutture sociosanitarie e </a:t>
            </a:r>
            <a:r>
              <a:rPr lang="it-IT" dirty="0" err="1" smtClean="0"/>
              <a:t>socioassistenziali</a:t>
            </a:r>
            <a:r>
              <a:rPr lang="it-IT" dirty="0" smtClean="0"/>
              <a:t> di ricovero con disponibilità maggiore di trentacinque posti letto.</a:t>
            </a:r>
            <a:endParaRPr lang="it-IT" dirty="0"/>
          </a:p>
        </p:txBody>
      </p:sp>
      <p:sp>
        <p:nvSpPr>
          <p:cNvPr id="5" name="Rettangolo 4"/>
          <p:cNvSpPr/>
          <p:nvPr/>
        </p:nvSpPr>
        <p:spPr>
          <a:xfrm>
            <a:off x="228600" y="1529477"/>
            <a:ext cx="8534400" cy="646331"/>
          </a:xfrm>
          <a:prstGeom prst="rect">
            <a:avLst/>
          </a:prstGeom>
        </p:spPr>
        <p:txBody>
          <a:bodyPr wrap="square">
            <a:spAutoFit/>
          </a:bodyPr>
          <a:lstStyle/>
          <a:p>
            <a:r>
              <a:rPr lang="it-IT" dirty="0" smtClean="0">
                <a:solidFill>
                  <a:srgbClr val="3366FF"/>
                </a:solidFill>
              </a:rPr>
              <a:t>CAPO III</a:t>
            </a:r>
          </a:p>
          <a:p>
            <a:r>
              <a:rPr lang="it-IT" dirty="0" smtClean="0">
                <a:solidFill>
                  <a:srgbClr val="3366FF"/>
                </a:solidFill>
              </a:rPr>
              <a:t>SERVIZIO OBITORIALE, CASA FUNERARIA, SALA DEL COMMIATO E TEMPIO LAICO</a:t>
            </a:r>
            <a:endParaRPr lang="it-IT" dirty="0">
              <a:solidFill>
                <a:srgbClr val="3366FF"/>
              </a:solidFill>
            </a:endParaRPr>
          </a:p>
        </p:txBody>
      </p:sp>
      <p:sp>
        <p:nvSpPr>
          <p:cNvPr id="6" name="Rettangolo 5"/>
          <p:cNvSpPr/>
          <p:nvPr/>
        </p:nvSpPr>
        <p:spPr>
          <a:xfrm>
            <a:off x="228600" y="206435"/>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228600" y="3013502"/>
            <a:ext cx="8534400" cy="1477328"/>
          </a:xfrm>
          <a:prstGeom prst="rect">
            <a:avLst/>
          </a:prstGeom>
        </p:spPr>
        <p:txBody>
          <a:bodyPr wrap="square">
            <a:spAutoFit/>
          </a:bodyPr>
          <a:lstStyle/>
          <a:p>
            <a:pPr algn="just"/>
            <a:r>
              <a:rPr lang="it-IT" b="1" dirty="0" smtClean="0"/>
              <a:t>Art. 18 (Tempio laico)</a:t>
            </a:r>
          </a:p>
          <a:p>
            <a:pPr algn="just"/>
            <a:endParaRPr lang="it-IT" dirty="0" smtClean="0"/>
          </a:p>
          <a:p>
            <a:pPr algn="just"/>
            <a:r>
              <a:rPr lang="it-IT" dirty="0" err="1" smtClean="0"/>
              <a:t>1</a:t>
            </a:r>
            <a:r>
              <a:rPr lang="it-IT" dirty="0" smtClean="0"/>
              <a:t>. </a:t>
            </a:r>
            <a:r>
              <a:rPr lang="it-IT" u="sng" dirty="0" smtClean="0"/>
              <a:t>Nelle aree cimiteriali e nei crematori </a:t>
            </a:r>
            <a:r>
              <a:rPr lang="it-IT" dirty="0" smtClean="0"/>
              <a:t>possono essere presenti </a:t>
            </a:r>
            <a:r>
              <a:rPr lang="it-IT" b="1" dirty="0" smtClean="0"/>
              <a:t>strutture adibite all’esposizione del feretro sigillato</a:t>
            </a:r>
            <a:r>
              <a:rPr lang="it-IT" dirty="0" smtClean="0"/>
              <a:t> per la celebrazione di riti di commemorazione e dignitoso commiato per il periodo necessario alla celebrazione.</a:t>
            </a:r>
            <a:endParaRPr lang="it-IT" dirty="0"/>
          </a:p>
        </p:txBody>
      </p:sp>
      <p:sp>
        <p:nvSpPr>
          <p:cNvPr id="6" name="Rettangolo 5"/>
          <p:cNvSpPr/>
          <p:nvPr/>
        </p:nvSpPr>
        <p:spPr>
          <a:xfrm>
            <a:off x="228600" y="1715869"/>
            <a:ext cx="8534400" cy="646331"/>
          </a:xfrm>
          <a:prstGeom prst="rect">
            <a:avLst/>
          </a:prstGeom>
        </p:spPr>
        <p:txBody>
          <a:bodyPr wrap="square">
            <a:spAutoFit/>
          </a:bodyPr>
          <a:lstStyle/>
          <a:p>
            <a:r>
              <a:rPr lang="it-IT" dirty="0" smtClean="0">
                <a:solidFill>
                  <a:srgbClr val="3366FF"/>
                </a:solidFill>
              </a:rPr>
              <a:t>CAPO III</a:t>
            </a:r>
          </a:p>
          <a:p>
            <a:r>
              <a:rPr lang="it-IT" dirty="0" smtClean="0">
                <a:solidFill>
                  <a:srgbClr val="3366FF"/>
                </a:solidFill>
              </a:rPr>
              <a:t>SERVIZIO OBITORIALE, CASA FUNERARIA, SALA DEL COMMIATO E TEMPIO LAICO</a:t>
            </a:r>
            <a:endParaRPr lang="it-IT" dirty="0">
              <a:solidFill>
                <a:srgbClr val="3366FF"/>
              </a:solidFill>
            </a:endParaRPr>
          </a:p>
        </p:txBody>
      </p:sp>
      <p:sp>
        <p:nvSpPr>
          <p:cNvPr id="7" name="Rettangolo 6"/>
          <p:cNvSpPr/>
          <p:nvPr/>
        </p:nvSpPr>
        <p:spPr>
          <a:xfrm>
            <a:off x="228600" y="358835"/>
            <a:ext cx="9144000" cy="1241365"/>
          </a:xfrm>
          <a:prstGeom prst="rect">
            <a:avLst/>
          </a:prstGeom>
        </p:spPr>
        <p:txBody>
          <a:bodyPr wrap="square">
            <a:spAutoFit/>
          </a:bodyPr>
          <a:lstStyle/>
          <a:p>
            <a:r>
              <a:rPr lang="it-IT" sz="2800" b="1" baseline="30000" dirty="0" smtClean="0">
                <a:solidFill>
                  <a:srgbClr val="3366FF"/>
                </a:solidFill>
              </a:rPr>
              <a:t>Legge regionale 10 luglio 2020, n. 15</a:t>
            </a:r>
          </a:p>
          <a:p>
            <a:endParaRPr lang="it-IT" sz="2800" b="1" baseline="30000" dirty="0" smtClean="0"/>
          </a:p>
          <a:p>
            <a:r>
              <a:rPr lang="it-IT" sz="2800" b="1" baseline="30000" dirty="0" smtClean="0"/>
              <a:t>DISCIPLINA IN MATERIA </a:t>
            </a:r>
            <a:r>
              <a:rPr lang="it-IT" sz="2800" b="1" baseline="30000" dirty="0" err="1" smtClean="0"/>
              <a:t>DI</a:t>
            </a:r>
            <a:r>
              <a:rPr lang="it-IT" sz="2800" b="1" baseline="30000" dirty="0" smtClean="0"/>
              <a:t> ATTIVITÀ E SERVIZI NECROSCOPICI, FUNEBRI E CIMITERIALI E NORME RELATIVE ALLA TUMULAZIONE DEGLI ANIMALI </a:t>
            </a:r>
            <a:r>
              <a:rPr lang="it-IT" sz="2800" b="1" baseline="30000" dirty="0" err="1" smtClean="0"/>
              <a:t>DI</a:t>
            </a:r>
            <a:r>
              <a:rPr lang="it-IT" sz="2800" b="1" baseline="30000" dirty="0" smtClean="0"/>
              <a:t> AFFEZIONE</a:t>
            </a:r>
            <a:endParaRPr lang="it-IT" sz="28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magine 7"/>
          <p:cNvPicPr>
            <a:picLocks noChangeAspect="1"/>
          </p:cNvPicPr>
          <p:nvPr/>
        </p:nvPicPr>
        <p:blipFill>
          <a:blip r:embed="rId2"/>
          <a:stretch>
            <a:fillRect/>
          </a:stretch>
        </p:blipFill>
        <p:spPr>
          <a:xfrm>
            <a:off x="3454400" y="685800"/>
            <a:ext cx="5689600" cy="6007100"/>
          </a:xfrm>
          <a:prstGeom prst="rect">
            <a:avLst/>
          </a:prstGeom>
        </p:spPr>
      </p:pic>
      <p:pic>
        <p:nvPicPr>
          <p:cNvPr id="9" name="Immagine 8"/>
          <p:cNvPicPr>
            <a:picLocks noChangeAspect="1"/>
          </p:cNvPicPr>
          <p:nvPr/>
        </p:nvPicPr>
        <p:blipFill>
          <a:blip r:embed="rId3"/>
          <a:stretch>
            <a:fillRect/>
          </a:stretch>
        </p:blipFill>
        <p:spPr>
          <a:xfrm>
            <a:off x="381000" y="2362200"/>
            <a:ext cx="2641600" cy="4254500"/>
          </a:xfrm>
          <a:prstGeom prst="rect">
            <a:avLst/>
          </a:prstGeom>
        </p:spPr>
      </p:pic>
      <p:sp>
        <p:nvSpPr>
          <p:cNvPr id="4" name="Rettangolo 3"/>
          <p:cNvSpPr/>
          <p:nvPr/>
        </p:nvSpPr>
        <p:spPr>
          <a:xfrm>
            <a:off x="0" y="1504890"/>
            <a:ext cx="4248028" cy="400110"/>
          </a:xfrm>
          <a:prstGeom prst="rect">
            <a:avLst/>
          </a:prstGeom>
        </p:spPr>
        <p:txBody>
          <a:bodyPr wrap="none">
            <a:spAutoFit/>
          </a:bodyPr>
          <a:lstStyle/>
          <a:p>
            <a:pPr algn="ctr"/>
            <a:r>
              <a:rPr lang="it-IT" sz="2000" b="1" dirty="0" smtClean="0">
                <a:solidFill>
                  <a:srgbClr val="3366FF"/>
                </a:solidFill>
              </a:rPr>
              <a:t>TOSCANA: Aree Vaste e Zone Distretto</a:t>
            </a:r>
          </a:p>
        </p:txBody>
      </p:sp>
      <p:sp>
        <p:nvSpPr>
          <p:cNvPr id="6" name="Rettangolo 5"/>
          <p:cNvSpPr/>
          <p:nvPr/>
        </p:nvSpPr>
        <p:spPr>
          <a:xfrm>
            <a:off x="381000" y="228600"/>
            <a:ext cx="8915400" cy="707886"/>
          </a:xfrm>
          <a:prstGeom prst="rect">
            <a:avLst/>
          </a:prstGeom>
        </p:spPr>
        <p:txBody>
          <a:bodyPr wrap="square">
            <a:spAutoFit/>
          </a:bodyPr>
          <a:lstStyle/>
          <a:p>
            <a:pPr>
              <a:buSzPct val="74000"/>
            </a:pPr>
            <a:r>
              <a:rPr lang="it-IT" sz="2000" b="1" dirty="0" smtClean="0"/>
              <a:t>SERVIZIO OBITORIALE, CASA FUNERARIA, SALA DEL COMMIATO E TEMPIO LAICO</a:t>
            </a:r>
          </a:p>
          <a:p>
            <a:pPr>
              <a:buSzPct val="74000"/>
            </a:pPr>
            <a:endParaRPr lang="it-IT" sz="2000" b="1"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p:cNvGraphicFramePr>
            <a:graphicFrameLocks noGrp="1"/>
          </p:cNvGraphicFramePr>
          <p:nvPr/>
        </p:nvGraphicFramePr>
        <p:xfrm>
          <a:off x="685800" y="1550397"/>
          <a:ext cx="7924799" cy="4850403"/>
        </p:xfrm>
        <a:graphic>
          <a:graphicData uri="http://schemas.openxmlformats.org/drawingml/2006/table">
            <a:tbl>
              <a:tblPr/>
              <a:tblGrid>
                <a:gridCol w="564475">
                  <a:extLst>
                    <a:ext uri="{9D8B030D-6E8A-4147-A177-3AD203B41FA5}">
                      <a16:colId xmlns:a16="http://schemas.microsoft.com/office/drawing/2014/main" val="20000"/>
                    </a:ext>
                  </a:extLst>
                </a:gridCol>
                <a:gridCol w="3862787">
                  <a:extLst>
                    <a:ext uri="{9D8B030D-6E8A-4147-A177-3AD203B41FA5}">
                      <a16:colId xmlns:a16="http://schemas.microsoft.com/office/drawing/2014/main" val="20001"/>
                    </a:ext>
                  </a:extLst>
                </a:gridCol>
                <a:gridCol w="3497537">
                  <a:extLst>
                    <a:ext uri="{9D8B030D-6E8A-4147-A177-3AD203B41FA5}">
                      <a16:colId xmlns:a16="http://schemas.microsoft.com/office/drawing/2014/main" val="20002"/>
                    </a:ext>
                  </a:extLst>
                </a:gridCol>
              </a:tblGrid>
              <a:tr h="320764">
                <a:tc gridSpan="3">
                  <a:txBody>
                    <a:bodyPr/>
                    <a:lstStyle/>
                    <a:p>
                      <a:pPr algn="l" fontAlgn="ctr"/>
                      <a:r>
                        <a:rPr lang="it-IT" sz="900" b="1" i="0" u="none" strike="noStrike">
                          <a:solidFill>
                            <a:srgbClr val="000000"/>
                          </a:solidFill>
                          <a:latin typeface="Arial"/>
                        </a:rPr>
                        <a:t> C.15 - SERVIZIO MORTUARIO</a:t>
                      </a:r>
                    </a:p>
                  </a:txBody>
                  <a:tcPr marL="8514" marR="8514" marT="8514" marB="0" anchor="ctr">
                    <a:lnL>
                      <a:noFill/>
                    </a:lnL>
                    <a:lnR>
                      <a:noFill/>
                    </a:lnR>
                    <a:lnT>
                      <a:noFill/>
                    </a:lnT>
                    <a:lnB w="6350" cap="flat" cmpd="sng" algn="ctr">
                      <a:solidFill>
                        <a:srgbClr val="000000"/>
                      </a:solidFill>
                      <a:prstDash val="dot"/>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263485">
                <a:tc>
                  <a:txBody>
                    <a:bodyPr/>
                    <a:lstStyle/>
                    <a:p>
                      <a:pPr algn="ctr" fontAlgn="b"/>
                      <a:r>
                        <a:rPr lang="it-IT" sz="900" b="0" i="0" u="none" strike="noStrike">
                          <a:solidFill>
                            <a:srgbClr val="000000"/>
                          </a:solidFill>
                          <a:latin typeface="Arial"/>
                        </a:rPr>
                        <a:t> </a:t>
                      </a:r>
                    </a:p>
                  </a:txBody>
                  <a:tcPr marL="8514" marR="8514" marT="851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C0C0"/>
                    </a:solidFill>
                  </a:tcPr>
                </a:tc>
                <a:tc>
                  <a:txBody>
                    <a:bodyPr/>
                    <a:lstStyle/>
                    <a:p>
                      <a:pPr algn="ctr" fontAlgn="ctr"/>
                      <a:r>
                        <a:rPr lang="it-IT" sz="900" b="1" i="0" u="none" strike="noStrike">
                          <a:solidFill>
                            <a:srgbClr val="000000"/>
                          </a:solidFill>
                          <a:latin typeface="Arial"/>
                        </a:rPr>
                        <a:t>Testo</a:t>
                      </a:r>
                    </a:p>
                  </a:txBody>
                  <a:tcPr marL="8514" marR="8514" marT="851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C0C0"/>
                    </a:solidFill>
                  </a:tcPr>
                </a:tc>
                <a:tc>
                  <a:txBody>
                    <a:bodyPr/>
                    <a:lstStyle/>
                    <a:p>
                      <a:pPr algn="ctr" fontAlgn="ctr"/>
                      <a:r>
                        <a:rPr lang="it-IT" sz="900" b="1" i="0" u="none" strike="noStrike">
                          <a:solidFill>
                            <a:srgbClr val="000000"/>
                          </a:solidFill>
                          <a:latin typeface="Arial"/>
                        </a:rPr>
                        <a:t>Applicabilità</a:t>
                      </a:r>
                    </a:p>
                  </a:txBody>
                  <a:tcPr marL="8514" marR="8514" marT="851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0C0C0"/>
                    </a:solidFill>
                  </a:tcPr>
                </a:tc>
                <a:extLst>
                  <a:ext uri="{0D108BD9-81ED-4DB2-BD59-A6C34878D82A}">
                    <a16:rowId xmlns:a16="http://schemas.microsoft.com/office/drawing/2014/main" val="10001"/>
                  </a:ext>
                </a:extLst>
              </a:tr>
              <a:tr h="252029">
                <a:tc gridSpan="3">
                  <a:txBody>
                    <a:bodyPr/>
                    <a:lstStyle/>
                    <a:p>
                      <a:pPr algn="l" fontAlgn="ctr"/>
                      <a:r>
                        <a:rPr lang="it-IT" sz="900" b="1" i="0" u="none" strike="noStrike">
                          <a:solidFill>
                            <a:srgbClr val="000000"/>
                          </a:solidFill>
                          <a:latin typeface="Arial"/>
                        </a:rPr>
                        <a:t>REQUISITI STRUTTURALI</a:t>
                      </a:r>
                    </a:p>
                  </a:txBody>
                  <a:tcPr marL="8514" marR="8514" marT="851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2"/>
                  </a:ext>
                </a:extLst>
              </a:tr>
              <a:tr h="641528">
                <a:tc>
                  <a:txBody>
                    <a:bodyPr/>
                    <a:lstStyle/>
                    <a:p>
                      <a:pPr algn="r" fontAlgn="t"/>
                      <a:r>
                        <a:rPr lang="it-IT" sz="900" b="0" i="0" u="none" strike="noStrike">
                          <a:solidFill>
                            <a:srgbClr val="000000"/>
                          </a:solidFill>
                          <a:latin typeface="Arial"/>
                        </a:rPr>
                        <a:t>C.15.1</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Locale sosta salme, dotato di idoneo impianto di condizionamento e di sistema di rilevazione acustica e luminosa di eventuali segni di vita</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Il sistema di rilevazione acustica e luminosa può essere sostituito da indicazioni normative vigenti in materia (art. 8 DPR 10 settembre 1990 n. 285)</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400955">
                <a:tc>
                  <a:txBody>
                    <a:bodyPr/>
                    <a:lstStyle/>
                    <a:p>
                      <a:pPr algn="r" fontAlgn="t"/>
                      <a:r>
                        <a:rPr lang="it-IT" sz="900" b="0" i="0" u="none" strike="noStrike">
                          <a:solidFill>
                            <a:srgbClr val="000000"/>
                          </a:solidFill>
                          <a:latin typeface="Arial"/>
                        </a:rPr>
                        <a:t>C.15.2</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Camera ardente/sala per onoranze funebri al feretro</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nel caso in cui non sia prevista diversa soluzione organizzativa con servizio esterno</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435323">
                <a:tc>
                  <a:txBody>
                    <a:bodyPr/>
                    <a:lstStyle/>
                    <a:p>
                      <a:pPr algn="r" fontAlgn="t"/>
                      <a:r>
                        <a:rPr lang="it-IT" sz="900" b="0" i="0" u="none" strike="noStrike">
                          <a:solidFill>
                            <a:srgbClr val="000000"/>
                          </a:solidFill>
                          <a:latin typeface="Arial"/>
                        </a:rPr>
                        <a:t>C.15.3</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Locale preparazione del personale con servizi igienici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217660">
                <a:tc>
                  <a:txBody>
                    <a:bodyPr/>
                    <a:lstStyle/>
                    <a:p>
                      <a:pPr algn="r" fontAlgn="t"/>
                      <a:r>
                        <a:rPr lang="it-IT" sz="900" b="0" i="0" u="none" strike="noStrike">
                          <a:solidFill>
                            <a:srgbClr val="000000"/>
                          </a:solidFill>
                          <a:latin typeface="Arial"/>
                        </a:rPr>
                        <a:t>C.15.4</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Servizi igienici per i visitatori</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217660">
                <a:tc>
                  <a:txBody>
                    <a:bodyPr/>
                    <a:lstStyle/>
                    <a:p>
                      <a:pPr algn="r" fontAlgn="t"/>
                      <a:r>
                        <a:rPr lang="it-IT" sz="900" b="0" i="0" u="none" strike="noStrike">
                          <a:solidFill>
                            <a:srgbClr val="000000"/>
                          </a:solidFill>
                          <a:latin typeface="Arial"/>
                        </a:rPr>
                        <a:t>C.15.5</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Almeno un servizio è accessibile ai disabili</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588831">
                <a:tc>
                  <a:txBody>
                    <a:bodyPr/>
                    <a:lstStyle/>
                    <a:p>
                      <a:pPr algn="r" fontAlgn="t"/>
                      <a:r>
                        <a:rPr lang="it-IT" sz="900" b="0" i="0" u="none" strike="noStrike">
                          <a:solidFill>
                            <a:srgbClr val="000000"/>
                          </a:solidFill>
                          <a:latin typeface="Arial"/>
                        </a:rPr>
                        <a:t>C.15.6</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Entrata ed uscita autonoma senza interferenze rispetto al sistema generale dei percorsi interni della struttura</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217660">
                <a:tc>
                  <a:txBody>
                    <a:bodyPr/>
                    <a:lstStyle/>
                    <a:p>
                      <a:pPr algn="r" fontAlgn="t"/>
                      <a:r>
                        <a:rPr lang="it-IT" sz="900" b="0" i="0" u="none" strike="noStrike">
                          <a:solidFill>
                            <a:srgbClr val="000000"/>
                          </a:solidFill>
                          <a:latin typeface="Arial"/>
                        </a:rPr>
                        <a:t>C.15.7</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Accesso dall'esterno per i visitatori</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217660">
                <a:tc>
                  <a:txBody>
                    <a:bodyPr/>
                    <a:lstStyle/>
                    <a:p>
                      <a:pPr algn="r" fontAlgn="t"/>
                      <a:r>
                        <a:rPr lang="it-IT" sz="900" b="0" i="0" u="none" strike="noStrike">
                          <a:solidFill>
                            <a:srgbClr val="000000"/>
                          </a:solidFill>
                          <a:latin typeface="Arial"/>
                        </a:rPr>
                        <a:t>C.15.8</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Sala attesa visitatori</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0"/>
                  </a:ext>
                </a:extLst>
              </a:tr>
              <a:tr h="217660">
                <a:tc>
                  <a:txBody>
                    <a:bodyPr/>
                    <a:lstStyle/>
                    <a:p>
                      <a:pPr algn="r" fontAlgn="t"/>
                      <a:r>
                        <a:rPr lang="it-IT" sz="900" b="0" i="0" u="none" strike="noStrike">
                          <a:solidFill>
                            <a:srgbClr val="000000"/>
                          </a:solidFill>
                          <a:latin typeface="Arial"/>
                        </a:rPr>
                        <a:t>C.15.9</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Deposito materiale con lavabo</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1"/>
                  </a:ext>
                </a:extLst>
              </a:tr>
              <a:tr h="641528">
                <a:tc>
                  <a:txBody>
                    <a:bodyPr/>
                    <a:lstStyle/>
                    <a:p>
                      <a:pPr algn="r" fontAlgn="t"/>
                      <a:r>
                        <a:rPr lang="it-IT" sz="900" b="0" i="0" u="none" strike="noStrike">
                          <a:solidFill>
                            <a:srgbClr val="000000"/>
                          </a:solidFill>
                          <a:latin typeface="Arial"/>
                        </a:rPr>
                        <a:t>C.15.10</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Locali per eventuali riscontri anatomo-patologici nel presidio ospedaliero ove tali riscontri non siano affidabili all'esterno</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nel caso in cui non sia prevista diversa soluzione organizzativa con servizio esterno</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2"/>
                  </a:ext>
                </a:extLst>
              </a:tr>
              <a:tr h="217660">
                <a:tc>
                  <a:txBody>
                    <a:bodyPr/>
                    <a:lstStyle/>
                    <a:p>
                      <a:pPr algn="r" fontAlgn="t"/>
                      <a:r>
                        <a:rPr lang="it-IT" sz="900" b="0" i="0" u="none" strike="noStrike">
                          <a:solidFill>
                            <a:srgbClr val="000000"/>
                          </a:solidFill>
                          <a:latin typeface="Arial"/>
                        </a:rPr>
                        <a:t>C.15.11</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Locale sosta e preparazione salme dotato di lavabo</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dirty="0" err="1">
                          <a:solidFill>
                            <a:srgbClr val="000000"/>
                          </a:solidFill>
                          <a:latin typeface="Arial"/>
                        </a:rPr>
                        <a:t> </a:t>
                      </a:r>
                      <a:endParaRPr lang="it-IT" sz="900" b="0" i="0" u="none" strike="noStrike" dirty="0">
                        <a:solidFill>
                          <a:srgbClr val="000000"/>
                        </a:solidFill>
                        <a:latin typeface="Arial"/>
                      </a:endParaRP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7" name="Rettangolo 6"/>
          <p:cNvSpPr/>
          <p:nvPr/>
        </p:nvSpPr>
        <p:spPr>
          <a:xfrm>
            <a:off x="685799" y="304800"/>
            <a:ext cx="7924799" cy="923330"/>
          </a:xfrm>
          <a:prstGeom prst="rect">
            <a:avLst/>
          </a:prstGeom>
        </p:spPr>
        <p:txBody>
          <a:bodyPr wrap="square">
            <a:spAutoFit/>
          </a:bodyPr>
          <a:lstStyle/>
          <a:p>
            <a:r>
              <a:rPr lang="it-IT" b="1" dirty="0" smtClean="0"/>
              <a:t>Autorizzazione e accreditamento delle strutture sanitarie. Modifiche al regolamento di attuazione della legge regionale </a:t>
            </a:r>
            <a:r>
              <a:rPr lang="it-IT" b="1" dirty="0" err="1" smtClean="0"/>
              <a:t>5</a:t>
            </a:r>
            <a:r>
              <a:rPr lang="it-IT" b="1" dirty="0" smtClean="0"/>
              <a:t> agosto 2009, n. 51, approvato con decreto del Presidente della Giunta regionale 17novembre 2016, n. 79.</a:t>
            </a:r>
            <a:endParaRPr lang="it-IT" b="1"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p:cNvGraphicFramePr>
            <a:graphicFrameLocks noGrp="1"/>
          </p:cNvGraphicFramePr>
          <p:nvPr/>
        </p:nvGraphicFramePr>
        <p:xfrm>
          <a:off x="304800" y="914400"/>
          <a:ext cx="8534399" cy="5105400"/>
        </p:xfrm>
        <a:graphic>
          <a:graphicData uri="http://schemas.openxmlformats.org/drawingml/2006/table">
            <a:tbl>
              <a:tblPr/>
              <a:tblGrid>
                <a:gridCol w="607896">
                  <a:extLst>
                    <a:ext uri="{9D8B030D-6E8A-4147-A177-3AD203B41FA5}">
                      <a16:colId xmlns:a16="http://schemas.microsoft.com/office/drawing/2014/main" val="20000"/>
                    </a:ext>
                  </a:extLst>
                </a:gridCol>
                <a:gridCol w="4159924">
                  <a:extLst>
                    <a:ext uri="{9D8B030D-6E8A-4147-A177-3AD203B41FA5}">
                      <a16:colId xmlns:a16="http://schemas.microsoft.com/office/drawing/2014/main" val="20001"/>
                    </a:ext>
                  </a:extLst>
                </a:gridCol>
                <a:gridCol w="3766579">
                  <a:extLst>
                    <a:ext uri="{9D8B030D-6E8A-4147-A177-3AD203B41FA5}">
                      <a16:colId xmlns:a16="http://schemas.microsoft.com/office/drawing/2014/main" val="20002"/>
                    </a:ext>
                  </a:extLst>
                </a:gridCol>
              </a:tblGrid>
              <a:tr h="351393">
                <a:tc gridSpan="3">
                  <a:txBody>
                    <a:bodyPr/>
                    <a:lstStyle/>
                    <a:p>
                      <a:pPr algn="l" fontAlgn="ctr"/>
                      <a:r>
                        <a:rPr lang="it-IT" sz="900" b="1" i="0" u="none" strike="noStrike">
                          <a:solidFill>
                            <a:srgbClr val="000000"/>
                          </a:solidFill>
                          <a:latin typeface="Arial"/>
                        </a:rPr>
                        <a:t>REQUISITI ORGANIZZATIVI</a:t>
                      </a:r>
                    </a:p>
                  </a:txBody>
                  <a:tcPr marL="8514" marR="8514" marT="851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215369">
                <a:tc>
                  <a:txBody>
                    <a:bodyPr/>
                    <a:lstStyle/>
                    <a:p>
                      <a:pPr algn="r" fontAlgn="t"/>
                      <a:r>
                        <a:rPr lang="it-IT" sz="900" b="0" i="0" u="none" strike="noStrike">
                          <a:solidFill>
                            <a:srgbClr val="000000"/>
                          </a:solidFill>
                          <a:latin typeface="Arial"/>
                        </a:rPr>
                        <a:t>C.15.12</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E' assicurato un orario di apertura ai visitatori</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1"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392199">
                <a:tc>
                  <a:txBody>
                    <a:bodyPr/>
                    <a:lstStyle/>
                    <a:p>
                      <a:pPr algn="r" fontAlgn="t"/>
                      <a:r>
                        <a:rPr lang="it-IT" sz="900" b="0" i="0" u="none" strike="noStrike">
                          <a:solidFill>
                            <a:srgbClr val="000000"/>
                          </a:solidFill>
                          <a:latin typeface="Arial"/>
                        </a:rPr>
                        <a:t>C.15.13</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E' applicata una procedura per l'accoglienza delle salme e dei visitatori</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1"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201768">
                <a:tc gridSpan="3">
                  <a:txBody>
                    <a:bodyPr/>
                    <a:lstStyle/>
                    <a:p>
                      <a:pPr algn="l" fontAlgn="ctr"/>
                      <a:r>
                        <a:rPr lang="it-IT" sz="900" b="1" i="0" u="none" strike="noStrike">
                          <a:solidFill>
                            <a:srgbClr val="000000"/>
                          </a:solidFill>
                          <a:latin typeface="Arial"/>
                        </a:rPr>
                        <a:t>REQUISITI IMPIANTISTICI</a:t>
                      </a:r>
                    </a:p>
                  </a:txBody>
                  <a:tcPr marL="8514" marR="8514" marT="851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3"/>
                  </a:ext>
                </a:extLst>
              </a:tr>
              <a:tr h="657445">
                <a:tc>
                  <a:txBody>
                    <a:bodyPr/>
                    <a:lstStyle/>
                    <a:p>
                      <a:pPr algn="r" fontAlgn="t"/>
                      <a:r>
                        <a:rPr lang="it-IT" sz="900" b="0" i="0" u="none" strike="noStrike">
                          <a:solidFill>
                            <a:srgbClr val="000000"/>
                          </a:solidFill>
                          <a:latin typeface="Arial"/>
                        </a:rPr>
                        <a:t>C.15.14</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1" i="0" u="none" strike="noStrike">
                          <a:solidFill>
                            <a:srgbClr val="000000"/>
                          </a:solidFill>
                          <a:latin typeface="Arial"/>
                        </a:rPr>
                        <a:t>Nei locali con presenza di salme è presente un impianto di climatizzazione che garantisce i seguenti parametri:</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532757">
                <a:tc>
                  <a:txBody>
                    <a:bodyPr/>
                    <a:lstStyle/>
                    <a:p>
                      <a:pPr algn="r"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0" i="0" u="none" strike="noStrike">
                          <a:solidFill>
                            <a:srgbClr val="000000"/>
                          </a:solidFill>
                          <a:latin typeface="Arial"/>
                        </a:rPr>
                        <a:t>T </a:t>
                      </a:r>
                      <a:r>
                        <a:rPr lang="it-IT" sz="900" b="0" i="0" u="sng" strike="noStrike">
                          <a:solidFill>
                            <a:srgbClr val="000000"/>
                          </a:solidFill>
                          <a:latin typeface="Arial"/>
                        </a:rPr>
                        <a:t>&lt;</a:t>
                      </a:r>
                      <a:r>
                        <a:rPr lang="it-IT" sz="900" b="0" i="0" u="none" strike="noStrike">
                          <a:solidFill>
                            <a:srgbClr val="000000"/>
                          </a:solidFill>
                          <a:latin typeface="Arial"/>
                        </a:rPr>
                        <a:t> 18 °C sempre (nei locali destinati all'osservazione - trattamento e preparazione della salma)</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646110">
                <a:tc>
                  <a:txBody>
                    <a:bodyPr/>
                    <a:lstStyle/>
                    <a:p>
                      <a:pPr algn="r"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0" i="0" u="none" strike="noStrike">
                          <a:solidFill>
                            <a:srgbClr val="000000"/>
                          </a:solidFill>
                          <a:latin typeface="Arial"/>
                        </a:rPr>
                        <a:t>U% = 60 % </a:t>
                      </a:r>
                      <a:r>
                        <a:rPr lang="it-IT" sz="900" b="0" i="0" u="none" strike="noStrike">
                          <a:solidFill>
                            <a:srgbClr val="000000"/>
                          </a:solidFill>
                          <a:latin typeface="Trebuchet"/>
                        </a:rPr>
                        <a:t>±</a:t>
                      </a:r>
                      <a:r>
                        <a:rPr lang="it-IT" sz="900" b="0" i="0" u="none" strike="noStrike">
                          <a:solidFill>
                            <a:srgbClr val="000000"/>
                          </a:solidFill>
                          <a:latin typeface="Arial1"/>
                        </a:rPr>
                        <a:t> 5% (per la sala osservazione delle salme, la sala autoptica e la sala destinata alle celle frigorifere)</a:t>
                      </a:r>
                      <a:endParaRPr lang="it-IT" sz="900" b="0" i="0" u="none" strike="noStrike">
                        <a:solidFill>
                          <a:srgbClr val="000000"/>
                        </a:solidFill>
                        <a:latin typeface="Arial"/>
                      </a:endParaRP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453411">
                <a:tc>
                  <a:txBody>
                    <a:bodyPr/>
                    <a:lstStyle/>
                    <a:p>
                      <a:pPr algn="r"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0" i="0" u="none" strike="noStrike">
                          <a:solidFill>
                            <a:srgbClr val="000000"/>
                          </a:solidFill>
                          <a:latin typeface="Arial"/>
                        </a:rPr>
                        <a:t>ricambi aria pari a 15 v/h per la sala autoptica, 6 v/h per osservazione e locale celle frigorifere</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0" i="0" u="none" strike="noStrike">
                          <a:solidFill>
                            <a:srgbClr val="000000"/>
                          </a:solidFill>
                          <a:latin typeface="Arial"/>
                        </a:rPr>
                        <a:t> </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464746">
                <a:tc>
                  <a:txBody>
                    <a:bodyPr/>
                    <a:lstStyle/>
                    <a:p>
                      <a:pPr algn="r" fontAlgn="t"/>
                      <a:r>
                        <a:rPr lang="it-IT" sz="900" b="0" i="0" u="none" strike="noStrike">
                          <a:solidFill>
                            <a:srgbClr val="000000"/>
                          </a:solidFill>
                          <a:latin typeface="Arial"/>
                        </a:rPr>
                        <a:t>C.15.15</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Climatizzatore che garantisca idonee condizioni termoigrometriche</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0" i="0" u="none" strike="noStrike">
                          <a:solidFill>
                            <a:srgbClr val="000000"/>
                          </a:solidFill>
                          <a:latin typeface="Arial"/>
                        </a:rPr>
                        <a:t>nella camera ardente / sala per onoranze funebri al feretro ove prevista</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838809">
                <a:tc>
                  <a:txBody>
                    <a:bodyPr/>
                    <a:lstStyle/>
                    <a:p>
                      <a:pPr algn="r" fontAlgn="t"/>
                      <a:r>
                        <a:rPr lang="it-IT" sz="900" b="0" i="0" u="none" strike="noStrike">
                          <a:solidFill>
                            <a:srgbClr val="000000"/>
                          </a:solidFill>
                          <a:latin typeface="Arial"/>
                        </a:rPr>
                        <a:t>C.15.16</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Ricambi d'aria pari ad almeno 2v/h. Nel caso di ricambi d'aria naturali le finestre sono con rapporto aero-illuminante non inferiore ad 1/8 e dotate di apposite reticelle anti insetto</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0" i="0" u="none" strike="noStrike">
                          <a:solidFill>
                            <a:srgbClr val="000000"/>
                          </a:solidFill>
                          <a:latin typeface="Arial"/>
                        </a:rPr>
                        <a:t>nella camera ardente / sala per onoranze funebri al feretro ove prevista</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351393">
                <a:tc>
                  <a:txBody>
                    <a:bodyPr/>
                    <a:lstStyle/>
                    <a:p>
                      <a:pPr algn="r" fontAlgn="t"/>
                      <a:r>
                        <a:rPr lang="it-IT" sz="900" b="0" i="0" u="none" strike="noStrike">
                          <a:solidFill>
                            <a:srgbClr val="000000"/>
                          </a:solidFill>
                          <a:latin typeface="Arial"/>
                        </a:rPr>
                        <a:t>C.15.17</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it-IT" sz="900" b="1" i="0" u="none" strike="noStrike">
                          <a:solidFill>
                            <a:srgbClr val="000000"/>
                          </a:solidFill>
                          <a:latin typeface="Arial"/>
                        </a:rPr>
                        <a:t>Impianto illuminazione di emergenza</a:t>
                      </a: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t"/>
                      <a:r>
                        <a:rPr lang="it-IT" sz="900" b="1" i="0" u="none" strike="noStrike" dirty="0" err="1">
                          <a:solidFill>
                            <a:srgbClr val="000000"/>
                          </a:solidFill>
                          <a:latin typeface="Arial"/>
                        </a:rPr>
                        <a:t> </a:t>
                      </a:r>
                      <a:endParaRPr lang="it-IT" sz="900" b="1" i="0" u="none" strike="noStrike" dirty="0">
                        <a:solidFill>
                          <a:srgbClr val="000000"/>
                        </a:solidFill>
                        <a:latin typeface="Arial"/>
                      </a:endParaRPr>
                    </a:p>
                  </a:txBody>
                  <a:tcPr marL="8514" marR="8514" marT="8514"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96252" y="3214686"/>
            <a:ext cx="8795348" cy="3416320"/>
          </a:xfrm>
          <a:prstGeom prst="rect">
            <a:avLst/>
          </a:prstGeom>
        </p:spPr>
        <p:txBody>
          <a:bodyPr wrap="square">
            <a:spAutoFit/>
          </a:bodyPr>
          <a:lstStyle/>
          <a:p>
            <a:pPr algn="just"/>
            <a:endParaRPr lang="it-IT" b="1" dirty="0"/>
          </a:p>
          <a:p>
            <a:pPr algn="just"/>
            <a:r>
              <a:rPr lang="it-IT" b="1" dirty="0" smtClean="0"/>
              <a:t>Il </a:t>
            </a:r>
            <a:r>
              <a:rPr lang="it-IT" b="1" dirty="0"/>
              <a:t>trasporto funebre da o verso uno Stato </a:t>
            </a:r>
            <a:r>
              <a:rPr lang="it-IT" b="1" dirty="0" smtClean="0"/>
              <a:t>Estero </a:t>
            </a:r>
            <a:r>
              <a:rPr lang="it-IT" b="1" dirty="0"/>
              <a:t>è regolato, oltre che dal </a:t>
            </a:r>
            <a:r>
              <a:rPr lang="it-IT" b="1" dirty="0" smtClean="0"/>
              <a:t>DPR 285/90 da </a:t>
            </a:r>
            <a:r>
              <a:rPr lang="it-IT" b="1" dirty="0"/>
              <a:t>accordi internazionali bilaterali o </a:t>
            </a:r>
            <a:r>
              <a:rPr lang="it-IT" b="1" dirty="0" smtClean="0"/>
              <a:t>multilaterali.</a:t>
            </a:r>
          </a:p>
          <a:p>
            <a:pPr algn="just"/>
            <a:endParaRPr lang="it-IT" b="1" dirty="0" smtClean="0"/>
          </a:p>
          <a:p>
            <a:pPr algn="just"/>
            <a:r>
              <a:rPr lang="it-IT" b="1" dirty="0" smtClean="0"/>
              <a:t>Procedura:</a:t>
            </a:r>
          </a:p>
          <a:p>
            <a:pPr algn="just"/>
            <a:endParaRPr lang="it-IT" b="1" dirty="0"/>
          </a:p>
          <a:p>
            <a:pPr algn="just"/>
            <a:r>
              <a:rPr lang="it-IT" b="1" dirty="0" smtClean="0"/>
              <a:t>Occorre </a:t>
            </a:r>
            <a:r>
              <a:rPr lang="it-IT" b="1" dirty="0"/>
              <a:t>distinguere tra</a:t>
            </a:r>
            <a:r>
              <a:rPr lang="it-IT" b="1" dirty="0" smtClean="0"/>
              <a:t> </a:t>
            </a:r>
            <a:r>
              <a:rPr lang="it-IT" b="1" u="sng" dirty="0" smtClean="0"/>
              <a:t>paesi </a:t>
            </a:r>
            <a:r>
              <a:rPr lang="it-IT" b="1" u="sng" dirty="0"/>
              <a:t>aderenti</a:t>
            </a:r>
            <a:r>
              <a:rPr lang="it-IT" b="1" u="sng" dirty="0" smtClean="0"/>
              <a:t> </a:t>
            </a:r>
            <a:r>
              <a:rPr lang="it-IT" b="1" dirty="0" smtClean="0"/>
              <a:t>alla Convenzione di Berlino (R.D. 01/07/1937 n. 1379) (Austria</a:t>
            </a:r>
            <a:r>
              <a:rPr lang="it-IT" b="1" dirty="0"/>
              <a:t>, Belgio, Cile, Danimarca, Egitto, Francia, Germania, Italia, Messico, Olanda, Portogallo, </a:t>
            </a:r>
            <a:r>
              <a:rPr lang="it-IT" b="1" dirty="0" smtClean="0"/>
              <a:t>Repubblica Ceca</a:t>
            </a:r>
            <a:r>
              <a:rPr lang="it-IT" b="1" dirty="0"/>
              <a:t>, Romania, Slovacchia, Svizzera, Turchia, Zaire</a:t>
            </a:r>
            <a:r>
              <a:rPr lang="it-IT" b="1" dirty="0" smtClean="0"/>
              <a:t>) e </a:t>
            </a:r>
            <a:r>
              <a:rPr lang="it-IT" b="1" u="sng" dirty="0" smtClean="0"/>
              <a:t>paesi non aderenti</a:t>
            </a:r>
            <a:r>
              <a:rPr lang="it-IT" b="1" dirty="0" smtClean="0"/>
              <a:t>. </a:t>
            </a:r>
          </a:p>
          <a:p>
            <a:pPr algn="just"/>
            <a:r>
              <a:rPr lang="it-IT" b="1" dirty="0" smtClean="0"/>
              <a:t>Convenzione </a:t>
            </a:r>
            <a:r>
              <a:rPr lang="it-IT" b="1" dirty="0"/>
              <a:t>con Città del Vaticano </a:t>
            </a:r>
            <a:r>
              <a:rPr lang="it-IT" b="1" dirty="0" smtClean="0"/>
              <a:t>(R.D</a:t>
            </a:r>
            <a:r>
              <a:rPr lang="it-IT" b="1" dirty="0"/>
              <a:t>. 16</a:t>
            </a:r>
            <a:r>
              <a:rPr lang="it-IT" b="1" dirty="0" smtClean="0"/>
              <a:t>/06</a:t>
            </a:r>
            <a:r>
              <a:rPr lang="it-IT" b="1" dirty="0"/>
              <a:t>/1938 n</a:t>
            </a:r>
            <a:r>
              <a:rPr lang="it-IT" b="1" dirty="0" smtClean="0"/>
              <a:t>. 1055)</a:t>
            </a:r>
          </a:p>
          <a:p>
            <a:pPr algn="just"/>
            <a:r>
              <a:rPr lang="it-IT" b="1" dirty="0" smtClean="0"/>
              <a:t>Convenzioni </a:t>
            </a:r>
            <a:r>
              <a:rPr lang="it-IT" b="1" dirty="0"/>
              <a:t>internazionali in materia di onoranze ai caduti in guerra</a:t>
            </a:r>
          </a:p>
        </p:txBody>
      </p:sp>
      <p:pic>
        <p:nvPicPr>
          <p:cNvPr id="5" name="Immagine 4"/>
          <p:cNvPicPr>
            <a:picLocks noChangeAspect="1"/>
          </p:cNvPicPr>
          <p:nvPr/>
        </p:nvPicPr>
        <p:blipFill>
          <a:blip r:embed="rId2"/>
          <a:srcRect b="6924"/>
          <a:stretch>
            <a:fillRect/>
          </a:stretch>
        </p:blipFill>
        <p:spPr>
          <a:xfrm>
            <a:off x="196252" y="0"/>
            <a:ext cx="8795348" cy="328612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28596" y="3500438"/>
            <a:ext cx="8358246" cy="2308324"/>
          </a:xfrm>
          <a:prstGeom prst="rect">
            <a:avLst/>
          </a:prstGeom>
        </p:spPr>
        <p:txBody>
          <a:bodyPr wrap="square">
            <a:spAutoFit/>
          </a:bodyPr>
          <a:lstStyle/>
          <a:p>
            <a:pPr algn="ctr"/>
            <a:r>
              <a:rPr lang="it-IT" b="1" dirty="0"/>
              <a:t>Trasporti in paesi aderenti alla Convenzione di </a:t>
            </a:r>
            <a:r>
              <a:rPr lang="it-IT" b="1" dirty="0" smtClean="0"/>
              <a:t>Berlino</a:t>
            </a:r>
          </a:p>
          <a:p>
            <a:pPr algn="ctr"/>
            <a:endParaRPr lang="it-IT" b="1" dirty="0"/>
          </a:p>
          <a:p>
            <a:pPr algn="just"/>
            <a:r>
              <a:rPr lang="it-IT" b="1" dirty="0" smtClean="0"/>
              <a:t>È </a:t>
            </a:r>
            <a:r>
              <a:rPr lang="it-IT" b="1" dirty="0"/>
              <a:t>necessario il certificato </a:t>
            </a:r>
            <a:r>
              <a:rPr lang="it-IT" b="1" dirty="0" smtClean="0"/>
              <a:t>dell’ASL </a:t>
            </a:r>
            <a:r>
              <a:rPr lang="it-IT" b="1" dirty="0"/>
              <a:t>attestante che sono state osservate le disposizioni </a:t>
            </a:r>
            <a:r>
              <a:rPr lang="it-IT" b="1" dirty="0" smtClean="0"/>
              <a:t>di </a:t>
            </a:r>
            <a:r>
              <a:rPr lang="it-IT" b="1" dirty="0"/>
              <a:t>cui agli art. 30 e 32 del </a:t>
            </a:r>
            <a:r>
              <a:rPr lang="it-IT" b="1" dirty="0" smtClean="0"/>
              <a:t>DPR </a:t>
            </a:r>
            <a:r>
              <a:rPr lang="it-IT" b="1" dirty="0"/>
              <a:t>285/90 </a:t>
            </a:r>
            <a:r>
              <a:rPr lang="it-IT" b="1" dirty="0" smtClean="0"/>
              <a:t>(disposizioni sul confezionamento del feretro) e </a:t>
            </a:r>
            <a:r>
              <a:rPr lang="it-IT" b="1" dirty="0"/>
              <a:t>in caso di morte dovuta a malattie </a:t>
            </a:r>
            <a:r>
              <a:rPr lang="it-IT" b="1" dirty="0" smtClean="0"/>
              <a:t>infettivo – diffusive</a:t>
            </a:r>
            <a:r>
              <a:rPr lang="it-IT" b="1" dirty="0"/>
              <a:t>, anche quanto previsto dagli art. 18 e 25 dello stesso DPR (disposizioni sul trasporto e trattamento). Nel certificato inoltre </a:t>
            </a:r>
            <a:r>
              <a:rPr lang="it-IT" b="1" dirty="0" smtClean="0"/>
              <a:t>l’ASL </a:t>
            </a:r>
            <a:r>
              <a:rPr lang="it-IT" b="1" dirty="0"/>
              <a:t>deve dichiarare l’osservanza alle disposizioni previste dalla Convenzione di Berlino del </a:t>
            </a:r>
            <a:r>
              <a:rPr lang="it-IT" b="1" dirty="0" smtClean="0"/>
              <a:t>10.02.1937 (R.D. 01/07/1937 n. 1379).</a:t>
            </a:r>
            <a:endParaRPr lang="it-IT" dirty="0"/>
          </a:p>
        </p:txBody>
      </p:sp>
      <p:pic>
        <p:nvPicPr>
          <p:cNvPr id="5" name="Immagine 4"/>
          <p:cNvPicPr>
            <a:picLocks noChangeAspect="1"/>
          </p:cNvPicPr>
          <p:nvPr/>
        </p:nvPicPr>
        <p:blipFill>
          <a:blip r:embed="rId2"/>
          <a:srcRect b="6924"/>
          <a:stretch>
            <a:fillRect/>
          </a:stretch>
        </p:blipFill>
        <p:spPr>
          <a:xfrm>
            <a:off x="196252" y="0"/>
            <a:ext cx="8795348" cy="328612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9144000" cy="6678751"/>
          </a:xfrm>
          <a:prstGeom prst="rect">
            <a:avLst/>
          </a:prstGeom>
        </p:spPr>
        <p:txBody>
          <a:bodyPr wrap="square">
            <a:spAutoFit/>
          </a:bodyPr>
          <a:lstStyle/>
          <a:p>
            <a:pPr algn="ctr"/>
            <a:r>
              <a:rPr lang="it-IT" sz="2000" b="1" i="1" dirty="0" smtClean="0"/>
              <a:t>Si </a:t>
            </a:r>
            <a:r>
              <a:rPr lang="it-IT" sz="2000" b="1" i="1" dirty="0"/>
              <a:t>riporta il testo dei </a:t>
            </a:r>
            <a:r>
              <a:rPr lang="it-IT" sz="2000" b="1" i="1" dirty="0" smtClean="0"/>
              <a:t>primi </a:t>
            </a:r>
            <a:r>
              <a:rPr lang="it-IT" sz="2000" b="1" i="1" dirty="0"/>
              <a:t>tre articoli della convenzione internazionale di Berlino </a:t>
            </a:r>
            <a:r>
              <a:rPr lang="it-IT" sz="2000" b="1" i="1" dirty="0" smtClean="0"/>
              <a:t>10 </a:t>
            </a:r>
            <a:r>
              <a:rPr lang="it-IT" sz="2000" b="1" i="1" dirty="0"/>
              <a:t>febbraio  1937,  concernente il trasporto delle salme, resa </a:t>
            </a:r>
            <a:r>
              <a:rPr lang="it-IT" sz="2000" b="1" i="1" dirty="0" smtClean="0"/>
              <a:t> esecutiva </a:t>
            </a:r>
            <a:r>
              <a:rPr lang="it-IT" sz="2000" b="1" i="1" dirty="0"/>
              <a:t>in Italia con R.D. </a:t>
            </a:r>
            <a:r>
              <a:rPr lang="it-IT" sz="2000" b="1" i="1" dirty="0" smtClean="0"/>
              <a:t>10 luglio </a:t>
            </a:r>
            <a:r>
              <a:rPr lang="it-IT" sz="2000" b="1" i="1" dirty="0"/>
              <a:t>1937, n. 1379: </a:t>
            </a:r>
            <a:endParaRPr lang="it-IT" sz="2000" b="1" i="1" dirty="0" smtClean="0"/>
          </a:p>
          <a:p>
            <a:r>
              <a:rPr lang="it-IT" sz="1600" dirty="0" smtClean="0"/>
              <a:t>            </a:t>
            </a:r>
          </a:p>
          <a:p>
            <a:pPr algn="just"/>
            <a:r>
              <a:rPr lang="it-IT" sz="1600" b="1" dirty="0" smtClean="0">
                <a:solidFill>
                  <a:srgbClr val="0070C0"/>
                </a:solidFill>
              </a:rPr>
              <a:t>Art</a:t>
            </a:r>
            <a:r>
              <a:rPr lang="it-IT" sz="1600" b="1" dirty="0">
                <a:solidFill>
                  <a:srgbClr val="0070C0"/>
                </a:solidFill>
              </a:rPr>
              <a:t>.  </a:t>
            </a:r>
            <a:r>
              <a:rPr lang="it-IT" sz="1600" b="1" dirty="0" err="1">
                <a:solidFill>
                  <a:srgbClr val="0070C0"/>
                </a:solidFill>
              </a:rPr>
              <a:t>1</a:t>
            </a:r>
            <a:r>
              <a:rPr lang="it-IT" sz="1600" b="1" dirty="0">
                <a:solidFill>
                  <a:srgbClr val="0070C0"/>
                </a:solidFill>
              </a:rPr>
              <a:t>.  </a:t>
            </a:r>
            <a:r>
              <a:rPr lang="it-IT" sz="1600" dirty="0"/>
              <a:t>-  Pour  tout </a:t>
            </a:r>
            <a:r>
              <a:rPr lang="it-IT" sz="1600" dirty="0" err="1"/>
              <a:t>transport</a:t>
            </a:r>
            <a:r>
              <a:rPr lang="it-IT" sz="1600" dirty="0"/>
              <a:t> de </a:t>
            </a:r>
            <a:r>
              <a:rPr lang="it-IT" sz="1600" dirty="0" err="1"/>
              <a:t>corps</a:t>
            </a:r>
            <a:r>
              <a:rPr lang="it-IT" sz="1600" dirty="0"/>
              <a:t>, par </a:t>
            </a:r>
            <a:r>
              <a:rPr lang="it-IT" sz="1600" dirty="0" err="1" smtClean="0"/>
              <a:t>quelque</a:t>
            </a:r>
            <a:r>
              <a:rPr lang="it-IT" sz="1600" dirty="0" smtClean="0"/>
              <a:t> </a:t>
            </a:r>
            <a:r>
              <a:rPr lang="it-IT" sz="1600" dirty="0" err="1" smtClean="0"/>
              <a:t>moyenet</a:t>
            </a:r>
            <a:r>
              <a:rPr lang="it-IT" sz="1600" dirty="0" smtClean="0"/>
              <a:t> </a:t>
            </a:r>
            <a:r>
              <a:rPr lang="it-IT" sz="1600" dirty="0" err="1" smtClean="0"/>
              <a:t>dans</a:t>
            </a:r>
            <a:r>
              <a:rPr lang="it-IT" sz="1600" dirty="0" smtClean="0"/>
              <a:t> </a:t>
            </a:r>
            <a:r>
              <a:rPr lang="it-IT" sz="1600" dirty="0" err="1" smtClean="0"/>
              <a:t>quelques</a:t>
            </a:r>
            <a:r>
              <a:rPr lang="it-IT" sz="1600" dirty="0" smtClean="0"/>
              <a:t> </a:t>
            </a:r>
            <a:r>
              <a:rPr lang="it-IT" sz="1600" dirty="0" err="1" smtClean="0"/>
              <a:t>conditionque</a:t>
            </a:r>
            <a:r>
              <a:rPr lang="it-IT" sz="1600" dirty="0" smtClean="0"/>
              <a:t> ce </a:t>
            </a:r>
            <a:r>
              <a:rPr lang="it-IT" sz="1600" dirty="0" err="1" smtClean="0"/>
              <a:t>soit</a:t>
            </a:r>
            <a:r>
              <a:rPr lang="it-IT" sz="1600" dirty="0"/>
              <a:t>, </a:t>
            </a:r>
            <a:r>
              <a:rPr lang="it-IT" sz="1600" dirty="0" smtClean="0"/>
              <a:t> un          </a:t>
            </a:r>
            <a:r>
              <a:rPr lang="it-IT" sz="1600" dirty="0" err="1"/>
              <a:t>laissez-passerspecial</a:t>
            </a:r>
            <a:r>
              <a:rPr lang="it-IT" sz="1600" dirty="0"/>
              <a:t>  (</a:t>
            </a:r>
            <a:r>
              <a:rPr lang="it-IT" sz="1600" b="1" dirty="0" err="1"/>
              <a:t>laissez-passermortuaire</a:t>
            </a:r>
            <a:r>
              <a:rPr lang="it-IT" sz="1600" dirty="0" smtClean="0"/>
              <a:t>), </a:t>
            </a:r>
            <a:r>
              <a:rPr lang="it-IT" sz="1600" dirty="0" err="1" smtClean="0"/>
              <a:t>autantque</a:t>
            </a:r>
            <a:r>
              <a:rPr lang="it-IT" sz="1600" dirty="0" smtClean="0"/>
              <a:t>  </a:t>
            </a:r>
            <a:r>
              <a:rPr lang="it-IT" sz="1600" dirty="0" err="1" smtClean="0"/>
              <a:t>possible</a:t>
            </a:r>
            <a:r>
              <a:rPr lang="it-IT" sz="1600" dirty="0" smtClean="0"/>
              <a:t> </a:t>
            </a:r>
            <a:r>
              <a:rPr lang="it-IT" sz="1600" dirty="0"/>
              <a:t>conforme </a:t>
            </a:r>
            <a:r>
              <a:rPr lang="it-IT" sz="1600" dirty="0" err="1"/>
              <a:t>aumodeleci-annexe</a:t>
            </a:r>
            <a:r>
              <a:rPr lang="it-IT" sz="1600" dirty="0"/>
              <a:t>' </a:t>
            </a:r>
            <a:r>
              <a:rPr lang="it-IT" sz="1600" dirty="0" err="1" smtClean="0"/>
              <a:t>etcontenant</a:t>
            </a:r>
            <a:r>
              <a:rPr lang="it-IT" sz="1600" dirty="0"/>
              <a:t> </a:t>
            </a:r>
            <a:r>
              <a:rPr lang="it-IT" sz="1600" dirty="0" smtClean="0"/>
              <a:t>en  tout  </a:t>
            </a:r>
            <a:r>
              <a:rPr lang="it-IT" sz="1600" dirty="0" err="1" smtClean="0"/>
              <a:t>cas</a:t>
            </a:r>
            <a:r>
              <a:rPr lang="it-IT" sz="1600" dirty="0"/>
              <a:t>, le </a:t>
            </a:r>
            <a:r>
              <a:rPr lang="it-IT" sz="1600" b="1" dirty="0" err="1" smtClean="0"/>
              <a:t>nomet</a:t>
            </a:r>
            <a:r>
              <a:rPr lang="it-IT" sz="1600" b="1" dirty="0" smtClean="0"/>
              <a:t> </a:t>
            </a:r>
            <a:r>
              <a:rPr lang="it-IT" sz="1600" b="1" dirty="0" err="1" smtClean="0"/>
              <a:t>prenomet</a:t>
            </a:r>
            <a:r>
              <a:rPr lang="it-IT" sz="1600" b="1" dirty="0" smtClean="0"/>
              <a:t> l'</a:t>
            </a:r>
            <a:r>
              <a:rPr lang="it-IT" sz="1600" b="1" dirty="0" err="1" smtClean="0"/>
              <a:t>age</a:t>
            </a:r>
            <a:r>
              <a:rPr lang="it-IT" sz="1600" b="1" dirty="0" smtClean="0"/>
              <a:t> </a:t>
            </a:r>
            <a:r>
              <a:rPr lang="it-IT" sz="1600" b="1" dirty="0" err="1" smtClean="0"/>
              <a:t>du</a:t>
            </a:r>
            <a:r>
              <a:rPr lang="it-IT" sz="1600" b="1" dirty="0" smtClean="0"/>
              <a:t> </a:t>
            </a:r>
            <a:r>
              <a:rPr lang="it-IT" sz="1600" b="1" dirty="0" err="1" smtClean="0"/>
              <a:t>decede</a:t>
            </a:r>
            <a:r>
              <a:rPr lang="it-IT" sz="1600" dirty="0" err="1"/>
              <a:t>'</a:t>
            </a:r>
            <a:r>
              <a:rPr lang="it-IT" sz="1600" dirty="0"/>
              <a:t>, le </a:t>
            </a:r>
            <a:r>
              <a:rPr lang="it-IT" sz="1600" b="1" dirty="0" err="1"/>
              <a:t>lieu</a:t>
            </a:r>
            <a:r>
              <a:rPr lang="it-IT" sz="1600" b="1" dirty="0"/>
              <a:t> </a:t>
            </a:r>
            <a:r>
              <a:rPr lang="it-IT" sz="1600" b="1" dirty="0" smtClean="0"/>
              <a:t>la date </a:t>
            </a:r>
            <a:r>
              <a:rPr lang="it-IT" sz="1600" b="1" dirty="0" err="1" smtClean="0"/>
              <a:t>et</a:t>
            </a:r>
            <a:r>
              <a:rPr lang="it-IT" sz="1600" b="1" dirty="0" smtClean="0"/>
              <a:t> la cause </a:t>
            </a:r>
            <a:r>
              <a:rPr lang="it-IT" sz="1600" b="1" dirty="0" err="1" smtClean="0"/>
              <a:t>du</a:t>
            </a:r>
            <a:r>
              <a:rPr lang="it-IT" sz="1600" b="1" dirty="0" smtClean="0"/>
              <a:t> </a:t>
            </a:r>
            <a:r>
              <a:rPr lang="it-IT" sz="1600" b="1" dirty="0" err="1" smtClean="0"/>
              <a:t>deces</a:t>
            </a:r>
            <a:r>
              <a:rPr lang="it-IT" sz="1600" dirty="0"/>
              <a:t>,  sera  necessaire;  le  </a:t>
            </a:r>
            <a:r>
              <a:rPr lang="it-IT" sz="1600" dirty="0" err="1"/>
              <a:t>ditlaissez-passer</a:t>
            </a:r>
            <a:r>
              <a:rPr lang="it-IT" sz="1600" dirty="0"/>
              <a:t>  sera  </a:t>
            </a:r>
            <a:r>
              <a:rPr lang="it-IT" sz="1600" dirty="0" err="1"/>
              <a:t>delivre</a:t>
            </a:r>
            <a:r>
              <a:rPr lang="it-IT" sz="1600" dirty="0"/>
              <a:t>'  par  l'</a:t>
            </a:r>
            <a:r>
              <a:rPr lang="it-IT" sz="1600" dirty="0" err="1"/>
              <a:t>autorite</a:t>
            </a:r>
            <a:r>
              <a:rPr lang="it-IT" sz="1600" dirty="0"/>
              <a:t>' </a:t>
            </a:r>
            <a:r>
              <a:rPr lang="it-IT" sz="1600" dirty="0" smtClean="0"/>
              <a:t>competente pour </a:t>
            </a:r>
            <a:r>
              <a:rPr lang="it-IT" sz="1600" dirty="0"/>
              <a:t>le </a:t>
            </a:r>
            <a:r>
              <a:rPr lang="it-IT" sz="1600" dirty="0" err="1"/>
              <a:t>lieu</a:t>
            </a:r>
            <a:r>
              <a:rPr lang="it-IT" sz="1600" dirty="0"/>
              <a:t> de </a:t>
            </a:r>
            <a:r>
              <a:rPr lang="it-IT" sz="1600" dirty="0" err="1"/>
              <a:t>decesou</a:t>
            </a:r>
            <a:r>
              <a:rPr lang="it-IT" sz="1600" dirty="0"/>
              <a:t> le </a:t>
            </a:r>
            <a:r>
              <a:rPr lang="it-IT" sz="1600" dirty="0" err="1"/>
              <a:t>lieu</a:t>
            </a:r>
            <a:r>
              <a:rPr lang="it-IT" sz="1600" dirty="0"/>
              <a:t> d'</a:t>
            </a:r>
            <a:r>
              <a:rPr lang="it-IT" sz="1600" dirty="0" err="1"/>
              <a:t>inhumation</a:t>
            </a:r>
            <a:r>
              <a:rPr lang="it-IT" sz="1600" dirty="0"/>
              <a:t>,  s'il  </a:t>
            </a:r>
            <a:r>
              <a:rPr lang="it-IT" sz="1600" dirty="0" err="1"/>
              <a:t>sagit</a:t>
            </a:r>
            <a:r>
              <a:rPr lang="it-IT" sz="1600" dirty="0"/>
              <a:t> </a:t>
            </a:r>
            <a:r>
              <a:rPr lang="it-IT" sz="1600" dirty="0" smtClean="0"/>
              <a:t> de </a:t>
            </a:r>
            <a:r>
              <a:rPr lang="it-IT" sz="1600" dirty="0" err="1" smtClean="0"/>
              <a:t>restesexhume's</a:t>
            </a:r>
            <a:r>
              <a:rPr lang="it-IT" sz="1600" dirty="0" smtClean="0"/>
              <a:t>. Il  </a:t>
            </a:r>
            <a:r>
              <a:rPr lang="it-IT" sz="1600" dirty="0"/>
              <a:t>est </a:t>
            </a:r>
            <a:r>
              <a:rPr lang="it-IT" sz="1600" dirty="0" err="1"/>
              <a:t>recommande</a:t>
            </a:r>
            <a:r>
              <a:rPr lang="it-IT" sz="1600" dirty="0"/>
              <a:t>' </a:t>
            </a:r>
            <a:r>
              <a:rPr lang="it-IT" sz="1600" dirty="0" err="1"/>
              <a:t>que</a:t>
            </a:r>
            <a:r>
              <a:rPr lang="it-IT" sz="1600" dirty="0"/>
              <a:t> le </a:t>
            </a:r>
            <a:r>
              <a:rPr lang="it-IT" sz="1600" dirty="0" err="1"/>
              <a:t>laissez-passersoitlibelle</a:t>
            </a:r>
            <a:r>
              <a:rPr lang="it-IT" sz="1600" dirty="0"/>
              <a:t>', </a:t>
            </a:r>
            <a:r>
              <a:rPr lang="it-IT" sz="1600" dirty="0" smtClean="0"/>
              <a:t> en </a:t>
            </a:r>
            <a:r>
              <a:rPr lang="it-IT" sz="1600" dirty="0"/>
              <a:t>plus de la langue </a:t>
            </a:r>
            <a:r>
              <a:rPr lang="it-IT" sz="1600" dirty="0" err="1"/>
              <a:t>dupaysou</a:t>
            </a:r>
            <a:r>
              <a:rPr lang="it-IT" sz="1600" dirty="0"/>
              <a:t>' il est </a:t>
            </a:r>
            <a:r>
              <a:rPr lang="it-IT" sz="1600" dirty="0" err="1"/>
              <a:t>delivre</a:t>
            </a:r>
            <a:r>
              <a:rPr lang="it-IT" sz="1600" dirty="0" smtClean="0"/>
              <a:t>', </a:t>
            </a:r>
            <a:r>
              <a:rPr lang="it-IT" sz="1600" dirty="0" err="1" smtClean="0"/>
              <a:t>aumoinsdans</a:t>
            </a:r>
            <a:r>
              <a:rPr lang="it-IT" sz="1600" dirty="0" smtClean="0"/>
              <a:t>  </a:t>
            </a:r>
            <a:r>
              <a:rPr lang="it-IT" sz="1600" dirty="0"/>
              <a:t>l'une </a:t>
            </a:r>
            <a:r>
              <a:rPr lang="it-IT" sz="1600" dirty="0" err="1" smtClean="0"/>
              <a:t>des</a:t>
            </a:r>
            <a:r>
              <a:rPr lang="it-IT" sz="1600" dirty="0" smtClean="0"/>
              <a:t>  plus </a:t>
            </a:r>
            <a:r>
              <a:rPr lang="it-IT" sz="1600" dirty="0" err="1" smtClean="0"/>
              <a:t>usitees</a:t>
            </a:r>
            <a:r>
              <a:rPr lang="it-IT" sz="1600" dirty="0" smtClean="0"/>
              <a:t> </a:t>
            </a:r>
            <a:r>
              <a:rPr lang="it-IT" sz="1600" dirty="0" err="1" smtClean="0"/>
              <a:t>dans</a:t>
            </a:r>
            <a:r>
              <a:rPr lang="it-IT" sz="1600" dirty="0" smtClean="0"/>
              <a:t> </a:t>
            </a:r>
            <a:r>
              <a:rPr lang="it-IT" sz="1600" dirty="0" err="1" smtClean="0"/>
              <a:t>les</a:t>
            </a:r>
            <a:r>
              <a:rPr lang="it-IT" sz="1600" dirty="0" smtClean="0"/>
              <a:t> relations </a:t>
            </a:r>
            <a:r>
              <a:rPr lang="it-IT" sz="1600" dirty="0" err="1" smtClean="0"/>
              <a:t>internationales</a:t>
            </a:r>
            <a:r>
              <a:rPr lang="it-IT" sz="1600" dirty="0"/>
              <a:t>. </a:t>
            </a:r>
            <a:endParaRPr lang="it-IT" sz="1600" dirty="0" smtClean="0"/>
          </a:p>
          <a:p>
            <a:pPr algn="just"/>
            <a:endParaRPr lang="it-IT" sz="1600" dirty="0" smtClean="0"/>
          </a:p>
          <a:p>
            <a:pPr algn="just"/>
            <a:r>
              <a:rPr lang="it-IT" sz="1600" b="1" dirty="0" smtClean="0">
                <a:solidFill>
                  <a:srgbClr val="0070C0"/>
                </a:solidFill>
              </a:rPr>
              <a:t>Art</a:t>
            </a:r>
            <a:r>
              <a:rPr lang="it-IT" sz="1600" b="1" dirty="0">
                <a:solidFill>
                  <a:srgbClr val="0070C0"/>
                </a:solidFill>
              </a:rPr>
              <a:t>. </a:t>
            </a:r>
            <a:r>
              <a:rPr lang="it-IT" sz="1600" b="1" dirty="0" err="1">
                <a:solidFill>
                  <a:srgbClr val="0070C0"/>
                </a:solidFill>
              </a:rPr>
              <a:t>2</a:t>
            </a:r>
            <a:r>
              <a:rPr lang="it-IT" sz="1600" b="1" dirty="0">
                <a:solidFill>
                  <a:srgbClr val="0070C0"/>
                </a:solidFill>
              </a:rPr>
              <a:t>. </a:t>
            </a:r>
            <a:r>
              <a:rPr lang="it-IT" sz="1600" dirty="0"/>
              <a:t>- Il ne sera </a:t>
            </a:r>
            <a:r>
              <a:rPr lang="it-IT" sz="1600" dirty="0" err="1" smtClean="0"/>
              <a:t>pas</a:t>
            </a:r>
            <a:r>
              <a:rPr lang="it-IT" sz="1600" dirty="0" smtClean="0"/>
              <a:t> </a:t>
            </a:r>
            <a:r>
              <a:rPr lang="it-IT" sz="1600" dirty="0" err="1" smtClean="0"/>
              <a:t>exige</a:t>
            </a:r>
            <a:r>
              <a:rPr lang="it-IT" sz="1600" dirty="0"/>
              <a:t>' par le </a:t>
            </a:r>
            <a:r>
              <a:rPr lang="it-IT" sz="1600" dirty="0" err="1" smtClean="0"/>
              <a:t>pays</a:t>
            </a:r>
            <a:r>
              <a:rPr lang="it-IT" sz="1600" dirty="0" smtClean="0"/>
              <a:t> </a:t>
            </a:r>
            <a:r>
              <a:rPr lang="it-IT" sz="1600" dirty="0" err="1" smtClean="0"/>
              <a:t>destinataire</a:t>
            </a:r>
            <a:r>
              <a:rPr lang="it-IT" sz="1600" dirty="0" smtClean="0"/>
              <a:t> </a:t>
            </a:r>
            <a:r>
              <a:rPr lang="it-IT" sz="1600" dirty="0" err="1" smtClean="0"/>
              <a:t>ou</a:t>
            </a:r>
            <a:r>
              <a:rPr lang="it-IT" sz="1600" dirty="0" smtClean="0"/>
              <a:t> </a:t>
            </a:r>
            <a:r>
              <a:rPr lang="it-IT" sz="1600" dirty="0"/>
              <a:t>par </a:t>
            </a:r>
            <a:r>
              <a:rPr lang="it-IT" sz="1600" dirty="0" err="1" smtClean="0"/>
              <a:t>les</a:t>
            </a:r>
            <a:r>
              <a:rPr lang="it-IT" sz="1600" dirty="0" smtClean="0"/>
              <a:t> </a:t>
            </a:r>
            <a:r>
              <a:rPr lang="it-IT" sz="1600" dirty="0" err="1" smtClean="0"/>
              <a:t>pays</a:t>
            </a:r>
            <a:r>
              <a:rPr lang="it-IT" sz="1600" dirty="0" smtClean="0"/>
              <a:t> </a:t>
            </a:r>
            <a:r>
              <a:rPr lang="it-IT" sz="1600" dirty="0"/>
              <a:t>de </a:t>
            </a:r>
            <a:r>
              <a:rPr lang="it-IT" sz="1600" dirty="0" err="1"/>
              <a:t>transit</a:t>
            </a:r>
            <a:r>
              <a:rPr lang="it-IT" sz="1600" dirty="0"/>
              <a:t>, </a:t>
            </a:r>
            <a:r>
              <a:rPr lang="it-IT" sz="1600" dirty="0" err="1" smtClean="0"/>
              <a:t>outre</a:t>
            </a:r>
            <a:r>
              <a:rPr lang="it-IT" sz="1600" dirty="0" smtClean="0"/>
              <a:t> </a:t>
            </a:r>
            <a:r>
              <a:rPr lang="it-IT" sz="1600" dirty="0" err="1" smtClean="0"/>
              <a:t>les</a:t>
            </a:r>
            <a:r>
              <a:rPr lang="it-IT" sz="1600" dirty="0" smtClean="0"/>
              <a:t> </a:t>
            </a:r>
            <a:r>
              <a:rPr lang="it-IT" sz="1600" dirty="0" err="1" smtClean="0"/>
              <a:t>documents</a:t>
            </a:r>
            <a:r>
              <a:rPr lang="it-IT" sz="1600" dirty="0" smtClean="0"/>
              <a:t> </a:t>
            </a:r>
            <a:r>
              <a:rPr lang="it-IT" sz="1600" dirty="0" err="1" smtClean="0"/>
              <a:t>prevus</a:t>
            </a:r>
            <a:r>
              <a:rPr lang="it-IT" sz="1600" dirty="0" smtClean="0"/>
              <a:t>  par </a:t>
            </a:r>
            <a:r>
              <a:rPr lang="it-IT" sz="1600" dirty="0" err="1" smtClean="0"/>
              <a:t>les</a:t>
            </a:r>
            <a:r>
              <a:rPr lang="it-IT" sz="1600" dirty="0" smtClean="0"/>
              <a:t> </a:t>
            </a:r>
            <a:r>
              <a:rPr lang="it-IT" sz="1600" dirty="0" err="1" smtClean="0"/>
              <a:t>Conventions</a:t>
            </a:r>
            <a:r>
              <a:rPr lang="it-IT" sz="1600" dirty="0" smtClean="0"/>
              <a:t> </a:t>
            </a:r>
            <a:r>
              <a:rPr lang="it-IT" sz="1600" dirty="0" err="1" smtClean="0"/>
              <a:t>internationales</a:t>
            </a:r>
            <a:r>
              <a:rPr lang="it-IT" sz="1600" dirty="0" smtClean="0"/>
              <a:t> </a:t>
            </a:r>
            <a:r>
              <a:rPr lang="it-IT" sz="1600" dirty="0" err="1" smtClean="0"/>
              <a:t>relatives</a:t>
            </a:r>
            <a:r>
              <a:rPr lang="it-IT" sz="1600" dirty="0" smtClean="0"/>
              <a:t> </a:t>
            </a:r>
            <a:r>
              <a:rPr lang="it-IT" sz="1600" dirty="0" err="1" smtClean="0"/>
              <a:t>aux</a:t>
            </a:r>
            <a:r>
              <a:rPr lang="it-IT" sz="1600" dirty="0" smtClean="0"/>
              <a:t> </a:t>
            </a:r>
            <a:r>
              <a:rPr lang="it-IT" sz="1600" dirty="0" err="1" smtClean="0"/>
              <a:t>transports</a:t>
            </a:r>
            <a:r>
              <a:rPr lang="it-IT" sz="1600" dirty="0" smtClean="0"/>
              <a:t> </a:t>
            </a:r>
            <a:r>
              <a:rPr lang="it-IT" sz="1600" dirty="0"/>
              <a:t>en </a:t>
            </a:r>
            <a:r>
              <a:rPr lang="it-IT" sz="1600" dirty="0" smtClean="0"/>
              <a:t> </a:t>
            </a:r>
            <a:r>
              <a:rPr lang="it-IT" sz="1600" dirty="0" err="1" smtClean="0"/>
              <a:t>general</a:t>
            </a:r>
            <a:r>
              <a:rPr lang="it-IT" sz="1600" dirty="0" smtClean="0"/>
              <a:t>, d'</a:t>
            </a:r>
            <a:r>
              <a:rPr lang="it-IT" sz="1600" dirty="0" err="1" smtClean="0"/>
              <a:t>autrespiecesque</a:t>
            </a:r>
            <a:r>
              <a:rPr lang="it-IT" sz="1600" dirty="0" smtClean="0"/>
              <a:t>  </a:t>
            </a:r>
            <a:r>
              <a:rPr lang="it-IT" sz="1600" dirty="0"/>
              <a:t>le  </a:t>
            </a:r>
            <a:r>
              <a:rPr lang="it-IT" sz="1600" dirty="0" err="1"/>
              <a:t>laissez-passerprevu</a:t>
            </a:r>
            <a:r>
              <a:rPr lang="it-IT" sz="1600" dirty="0"/>
              <a:t>  a' </a:t>
            </a:r>
            <a:r>
              <a:rPr lang="it-IT" sz="1600" dirty="0" smtClean="0"/>
              <a:t>l'</a:t>
            </a:r>
            <a:r>
              <a:rPr lang="it-IT" sz="1600" dirty="0" err="1" smtClean="0"/>
              <a:t>article</a:t>
            </a:r>
            <a:r>
              <a:rPr lang="it-IT" sz="1600" dirty="0" smtClean="0"/>
              <a:t> </a:t>
            </a:r>
            <a:r>
              <a:rPr lang="it-IT" sz="1600" dirty="0"/>
              <a:t>qui precede.  </a:t>
            </a:r>
            <a:r>
              <a:rPr lang="it-IT" sz="1600" dirty="0" err="1"/>
              <a:t>Celui-ci</a:t>
            </a:r>
            <a:r>
              <a:rPr lang="it-IT" sz="1600" dirty="0"/>
              <a:t> </a:t>
            </a:r>
            <a:r>
              <a:rPr lang="it-IT" sz="1600" dirty="0" smtClean="0"/>
              <a:t> ne </a:t>
            </a:r>
            <a:r>
              <a:rPr lang="it-IT" sz="1600" dirty="0" err="1" smtClean="0"/>
              <a:t>devra</a:t>
            </a:r>
            <a:r>
              <a:rPr lang="it-IT" sz="1600" dirty="0" smtClean="0"/>
              <a:t> </a:t>
            </a:r>
            <a:r>
              <a:rPr lang="it-IT" sz="1600" dirty="0" err="1" smtClean="0"/>
              <a:t>etre</a:t>
            </a:r>
            <a:r>
              <a:rPr lang="it-IT" sz="1600" dirty="0" smtClean="0"/>
              <a:t> </a:t>
            </a:r>
            <a:r>
              <a:rPr lang="it-IT" sz="1600" dirty="0" err="1" smtClean="0"/>
              <a:t>delivre</a:t>
            </a:r>
            <a:r>
              <a:rPr lang="it-IT" sz="1600" dirty="0"/>
              <a:t>' par </a:t>
            </a:r>
            <a:r>
              <a:rPr lang="it-IT" sz="1600" dirty="0" smtClean="0"/>
              <a:t> l'</a:t>
            </a:r>
            <a:r>
              <a:rPr lang="it-IT" sz="1600" dirty="0" err="1" smtClean="0"/>
              <a:t>autorite</a:t>
            </a:r>
            <a:r>
              <a:rPr lang="it-IT" sz="1600" dirty="0" smtClean="0"/>
              <a:t>‘ </a:t>
            </a:r>
            <a:r>
              <a:rPr lang="it-IT" sz="1600" dirty="0" err="1" smtClean="0"/>
              <a:t>responsable</a:t>
            </a:r>
            <a:r>
              <a:rPr lang="it-IT" sz="1600" dirty="0" smtClean="0"/>
              <a:t> </a:t>
            </a:r>
            <a:r>
              <a:rPr lang="it-IT" sz="1600" dirty="0" err="1" smtClean="0"/>
              <a:t>que</a:t>
            </a:r>
            <a:r>
              <a:rPr lang="it-IT" sz="1600" dirty="0" smtClean="0"/>
              <a:t> </a:t>
            </a:r>
            <a:r>
              <a:rPr lang="it-IT" sz="1600" dirty="0" err="1" smtClean="0"/>
              <a:t>sur</a:t>
            </a:r>
            <a:r>
              <a:rPr lang="it-IT" sz="1600" dirty="0" smtClean="0"/>
              <a:t> </a:t>
            </a:r>
            <a:r>
              <a:rPr lang="it-IT" sz="1600" dirty="0" err="1" smtClean="0"/>
              <a:t>presentation</a:t>
            </a:r>
            <a:r>
              <a:rPr lang="it-IT" sz="1600" dirty="0" smtClean="0"/>
              <a:t>: 1</a:t>
            </a:r>
            <a:r>
              <a:rPr lang="it-IT" sz="1600" dirty="0"/>
              <a:t>) d'un </a:t>
            </a:r>
            <a:r>
              <a:rPr lang="it-IT" sz="1600" dirty="0" err="1"/>
              <a:t>extraitauthentifie</a:t>
            </a:r>
            <a:r>
              <a:rPr lang="it-IT" sz="1600" dirty="0"/>
              <a:t>' de l'</a:t>
            </a:r>
            <a:r>
              <a:rPr lang="it-IT" sz="1600" dirty="0" err="1"/>
              <a:t>acte</a:t>
            </a:r>
            <a:r>
              <a:rPr lang="it-IT" sz="1600" dirty="0"/>
              <a:t> de </a:t>
            </a:r>
            <a:r>
              <a:rPr lang="it-IT" sz="1600" dirty="0" err="1" smtClean="0"/>
              <a:t>deces</a:t>
            </a:r>
            <a:r>
              <a:rPr lang="it-IT" sz="1600" dirty="0" smtClean="0"/>
              <a:t>; 2</a:t>
            </a:r>
            <a:r>
              <a:rPr lang="it-IT" sz="1600" dirty="0"/>
              <a:t>)  </a:t>
            </a:r>
            <a:r>
              <a:rPr lang="it-IT" sz="1600" dirty="0" err="1" smtClean="0"/>
              <a:t>desattestation</a:t>
            </a:r>
            <a:r>
              <a:rPr lang="it-IT" sz="1600" dirty="0" smtClean="0"/>
              <a:t> </a:t>
            </a:r>
            <a:r>
              <a:rPr lang="it-IT" sz="1600" dirty="0" err="1" smtClean="0"/>
              <a:t>officielles</a:t>
            </a:r>
            <a:r>
              <a:rPr lang="it-IT" sz="1600" dirty="0" smtClean="0"/>
              <a:t> </a:t>
            </a:r>
            <a:r>
              <a:rPr lang="it-IT" sz="1600" dirty="0" err="1" smtClean="0"/>
              <a:t>et</a:t>
            </a:r>
            <a:r>
              <a:rPr lang="it-IT" sz="1600" dirty="0" smtClean="0"/>
              <a:t> </a:t>
            </a:r>
            <a:r>
              <a:rPr lang="it-IT" sz="1600" dirty="0" err="1" smtClean="0"/>
              <a:t>ablissantque</a:t>
            </a:r>
            <a:r>
              <a:rPr lang="it-IT" sz="1600" dirty="0" smtClean="0"/>
              <a:t>  le </a:t>
            </a:r>
            <a:r>
              <a:rPr lang="it-IT" sz="1600" dirty="0" err="1" smtClean="0"/>
              <a:t>transport</a:t>
            </a:r>
            <a:r>
              <a:rPr lang="it-IT" sz="1600" dirty="0" smtClean="0"/>
              <a:t> </a:t>
            </a:r>
            <a:r>
              <a:rPr lang="it-IT" sz="1600" dirty="0"/>
              <a:t>ne </a:t>
            </a:r>
            <a:r>
              <a:rPr lang="it-IT" sz="1600" dirty="0" err="1" smtClean="0"/>
              <a:t>souleve</a:t>
            </a:r>
            <a:r>
              <a:rPr lang="it-IT" sz="1600" dirty="0" smtClean="0"/>
              <a:t> </a:t>
            </a:r>
            <a:r>
              <a:rPr lang="it-IT" sz="1600" dirty="0" err="1" smtClean="0"/>
              <a:t>aucune</a:t>
            </a:r>
            <a:r>
              <a:rPr lang="it-IT" sz="1600" dirty="0" smtClean="0"/>
              <a:t> </a:t>
            </a:r>
            <a:r>
              <a:rPr lang="it-IT" sz="1600" dirty="0" err="1" smtClean="0"/>
              <a:t>objection</a:t>
            </a:r>
            <a:r>
              <a:rPr lang="it-IT" sz="1600" dirty="0" smtClean="0"/>
              <a:t> </a:t>
            </a:r>
            <a:r>
              <a:rPr lang="it-IT" sz="1600" dirty="0" err="1" smtClean="0"/>
              <a:t>au</a:t>
            </a:r>
            <a:r>
              <a:rPr lang="it-IT" sz="1600" dirty="0" smtClean="0"/>
              <a:t> </a:t>
            </a:r>
            <a:r>
              <a:rPr lang="it-IT" sz="1600" dirty="0" err="1" smtClean="0"/>
              <a:t>point</a:t>
            </a:r>
            <a:r>
              <a:rPr lang="it-IT" sz="1600" dirty="0" smtClean="0"/>
              <a:t> de </a:t>
            </a:r>
            <a:r>
              <a:rPr lang="it-IT" sz="1600" dirty="0" err="1" smtClean="0"/>
              <a:t>vue</a:t>
            </a:r>
            <a:r>
              <a:rPr lang="it-IT" sz="1600" dirty="0" smtClean="0"/>
              <a:t>  de l'</a:t>
            </a:r>
            <a:r>
              <a:rPr lang="it-IT" sz="1600" dirty="0" err="1" smtClean="0"/>
              <a:t>hygieneou</a:t>
            </a:r>
            <a:r>
              <a:rPr lang="it-IT" sz="1600" dirty="0" smtClean="0"/>
              <a:t> </a:t>
            </a:r>
            <a:r>
              <a:rPr lang="it-IT" sz="1600" dirty="0" err="1" smtClean="0"/>
              <a:t>au</a:t>
            </a:r>
            <a:r>
              <a:rPr lang="it-IT" sz="1600" dirty="0" smtClean="0"/>
              <a:t> </a:t>
            </a:r>
            <a:r>
              <a:rPr lang="it-IT" sz="1600" dirty="0" err="1" smtClean="0"/>
              <a:t>point</a:t>
            </a:r>
            <a:r>
              <a:rPr lang="it-IT" sz="1600" dirty="0" smtClean="0"/>
              <a:t> de </a:t>
            </a:r>
            <a:r>
              <a:rPr lang="it-IT" sz="1600" dirty="0" err="1" smtClean="0"/>
              <a:t>vuemedico-legaletque</a:t>
            </a:r>
            <a:r>
              <a:rPr lang="it-IT" sz="1600" dirty="0" smtClean="0"/>
              <a:t> </a:t>
            </a:r>
            <a:r>
              <a:rPr lang="it-IT" sz="1600" dirty="0"/>
              <a:t>le </a:t>
            </a:r>
            <a:r>
              <a:rPr lang="it-IT" sz="1600" dirty="0" err="1"/>
              <a:t>corps</a:t>
            </a:r>
            <a:r>
              <a:rPr lang="it-IT" sz="1600" dirty="0"/>
              <a:t> </a:t>
            </a:r>
            <a:r>
              <a:rPr lang="it-IT" sz="1600" dirty="0" smtClean="0"/>
              <a:t>a </a:t>
            </a:r>
            <a:r>
              <a:rPr lang="it-IT" sz="1600" dirty="0" err="1" smtClean="0"/>
              <a:t>ete</a:t>
            </a:r>
            <a:r>
              <a:rPr lang="it-IT" sz="1600" dirty="0"/>
              <a:t>' </a:t>
            </a:r>
            <a:r>
              <a:rPr lang="it-IT" sz="1600" dirty="0" err="1"/>
              <a:t>mis</a:t>
            </a:r>
            <a:r>
              <a:rPr lang="it-IT" sz="1600" dirty="0"/>
              <a:t> en </a:t>
            </a:r>
            <a:r>
              <a:rPr lang="it-IT" sz="1600" dirty="0" err="1" smtClean="0"/>
              <a:t>biere</a:t>
            </a:r>
            <a:r>
              <a:rPr lang="it-IT" sz="1600" dirty="0" smtClean="0"/>
              <a:t> </a:t>
            </a:r>
            <a:r>
              <a:rPr lang="it-IT" sz="1600" dirty="0" err="1" smtClean="0"/>
              <a:t>conformement</a:t>
            </a:r>
            <a:r>
              <a:rPr lang="it-IT" sz="1600" dirty="0" smtClean="0"/>
              <a:t> </a:t>
            </a:r>
            <a:r>
              <a:rPr lang="it-IT" sz="1600" dirty="0" err="1" smtClean="0"/>
              <a:t>aux</a:t>
            </a:r>
            <a:r>
              <a:rPr lang="it-IT" sz="1600" dirty="0" smtClean="0"/>
              <a:t> </a:t>
            </a:r>
            <a:r>
              <a:rPr lang="it-IT" sz="1600" dirty="0" err="1" smtClean="0"/>
              <a:t>prescription</a:t>
            </a:r>
            <a:r>
              <a:rPr lang="it-IT" sz="1600" dirty="0" smtClean="0"/>
              <a:t> </a:t>
            </a:r>
            <a:r>
              <a:rPr lang="it-IT" sz="1600" dirty="0" err="1" smtClean="0"/>
              <a:t>du</a:t>
            </a:r>
            <a:r>
              <a:rPr lang="it-IT" sz="1600" dirty="0" smtClean="0"/>
              <a:t> </a:t>
            </a:r>
            <a:r>
              <a:rPr lang="it-IT" sz="1600" dirty="0" err="1" smtClean="0"/>
              <a:t>present</a:t>
            </a:r>
            <a:r>
              <a:rPr lang="it-IT" sz="1600" dirty="0" smtClean="0"/>
              <a:t> </a:t>
            </a:r>
            <a:r>
              <a:rPr lang="it-IT" sz="1600" dirty="0" err="1" smtClean="0"/>
              <a:t>Arrangement</a:t>
            </a:r>
            <a:r>
              <a:rPr lang="it-IT" sz="1600" dirty="0"/>
              <a:t>.             </a:t>
            </a:r>
            <a:endParaRPr lang="it-IT" sz="1600" dirty="0" smtClean="0"/>
          </a:p>
          <a:p>
            <a:pPr algn="just"/>
            <a:endParaRPr lang="it-IT" sz="1600" dirty="0" smtClean="0"/>
          </a:p>
          <a:p>
            <a:pPr algn="just"/>
            <a:r>
              <a:rPr lang="it-IT" sz="1600" b="1" dirty="0" smtClean="0">
                <a:solidFill>
                  <a:srgbClr val="0070C0"/>
                </a:solidFill>
              </a:rPr>
              <a:t>Art</a:t>
            </a:r>
            <a:r>
              <a:rPr lang="it-IT" sz="1600" b="1" dirty="0">
                <a:solidFill>
                  <a:srgbClr val="0070C0"/>
                </a:solidFill>
              </a:rPr>
              <a:t>.  </a:t>
            </a:r>
            <a:r>
              <a:rPr lang="it-IT" sz="1600" b="1" dirty="0" err="1">
                <a:solidFill>
                  <a:srgbClr val="0070C0"/>
                </a:solidFill>
              </a:rPr>
              <a:t>3</a:t>
            </a:r>
            <a:r>
              <a:rPr lang="it-IT" sz="1600" b="1" dirty="0">
                <a:solidFill>
                  <a:srgbClr val="0070C0"/>
                </a:solidFill>
              </a:rPr>
              <a:t>.  </a:t>
            </a:r>
            <a:r>
              <a:rPr lang="it-IT" sz="1600" dirty="0"/>
              <a:t>-  Le  </a:t>
            </a:r>
            <a:r>
              <a:rPr lang="it-IT" sz="1600" dirty="0" err="1" smtClean="0"/>
              <a:t>corps</a:t>
            </a:r>
            <a:r>
              <a:rPr lang="it-IT" sz="1600" dirty="0"/>
              <a:t> </a:t>
            </a:r>
            <a:r>
              <a:rPr lang="it-IT" sz="1600" dirty="0" smtClean="0"/>
              <a:t>sera </a:t>
            </a:r>
            <a:r>
              <a:rPr lang="it-IT" sz="1600" dirty="0" err="1" smtClean="0"/>
              <a:t>place</a:t>
            </a:r>
            <a:r>
              <a:rPr lang="it-IT" sz="1600" dirty="0" smtClean="0"/>
              <a:t>‘ </a:t>
            </a:r>
            <a:r>
              <a:rPr lang="it-IT" sz="1600" dirty="0" err="1" smtClean="0"/>
              <a:t>dans</a:t>
            </a:r>
            <a:r>
              <a:rPr lang="it-IT" sz="1600" dirty="0" smtClean="0"/>
              <a:t> un </a:t>
            </a:r>
            <a:r>
              <a:rPr lang="it-IT" sz="1600" b="1" dirty="0" err="1" smtClean="0"/>
              <a:t>cercueil</a:t>
            </a:r>
            <a:r>
              <a:rPr lang="it-IT" sz="1600" b="1" dirty="0" smtClean="0"/>
              <a:t> </a:t>
            </a:r>
            <a:r>
              <a:rPr lang="it-IT" sz="1600" b="1" dirty="0" err="1" smtClean="0"/>
              <a:t>metallique</a:t>
            </a:r>
            <a:r>
              <a:rPr lang="it-IT" sz="1600" dirty="0" smtClean="0"/>
              <a:t>, </a:t>
            </a:r>
            <a:r>
              <a:rPr lang="it-IT" sz="1600" dirty="0" err="1" smtClean="0"/>
              <a:t>dont</a:t>
            </a:r>
            <a:r>
              <a:rPr lang="it-IT" sz="1600" dirty="0" smtClean="0"/>
              <a:t> </a:t>
            </a:r>
            <a:r>
              <a:rPr lang="it-IT" sz="1600" b="1" dirty="0"/>
              <a:t>le </a:t>
            </a:r>
            <a:r>
              <a:rPr lang="it-IT" sz="1600" b="1" dirty="0" err="1"/>
              <a:t>fond</a:t>
            </a:r>
            <a:r>
              <a:rPr lang="it-IT" sz="1600" b="1" dirty="0"/>
              <a:t> aura </a:t>
            </a:r>
            <a:r>
              <a:rPr lang="it-IT" sz="1600" b="1" dirty="0" err="1"/>
              <a:t>ete</a:t>
            </a:r>
            <a:r>
              <a:rPr lang="it-IT" sz="1600" b="1" dirty="0"/>
              <a:t>' </a:t>
            </a:r>
            <a:r>
              <a:rPr lang="it-IT" sz="1600" b="1" dirty="0" err="1"/>
              <a:t>recouvert</a:t>
            </a:r>
            <a:r>
              <a:rPr lang="it-IT" sz="1600" b="1" dirty="0"/>
              <a:t>  </a:t>
            </a:r>
            <a:r>
              <a:rPr lang="it-IT" sz="1600" b="1" dirty="0" smtClean="0"/>
              <a:t>d'une </a:t>
            </a:r>
            <a:r>
              <a:rPr lang="it-IT" sz="1600" b="1" dirty="0" err="1" smtClean="0"/>
              <a:t>couche</a:t>
            </a:r>
            <a:r>
              <a:rPr lang="it-IT" sz="1600" b="1" dirty="0" smtClean="0"/>
              <a:t>          d'</a:t>
            </a:r>
            <a:r>
              <a:rPr lang="it-IT" sz="1600" b="1" dirty="0" err="1" smtClean="0"/>
              <a:t>environ</a:t>
            </a:r>
            <a:r>
              <a:rPr lang="it-IT" sz="1600" b="1" dirty="0" smtClean="0"/>
              <a:t> 5 </a:t>
            </a:r>
            <a:r>
              <a:rPr lang="it-IT" sz="1600" b="1" dirty="0" err="1" smtClean="0"/>
              <a:t>centimetres</a:t>
            </a:r>
            <a:r>
              <a:rPr lang="it-IT" sz="1600" b="1" dirty="0" smtClean="0"/>
              <a:t> </a:t>
            </a:r>
            <a:r>
              <a:rPr lang="it-IT" sz="1600" b="1" dirty="0"/>
              <a:t>d'une </a:t>
            </a:r>
            <a:r>
              <a:rPr lang="it-IT" sz="1600" b="1" dirty="0" err="1" smtClean="0"/>
              <a:t>matiere</a:t>
            </a:r>
            <a:r>
              <a:rPr lang="it-IT" sz="1600" b="1" dirty="0" smtClean="0"/>
              <a:t> </a:t>
            </a:r>
            <a:r>
              <a:rPr lang="it-IT" sz="1600" b="1" dirty="0" err="1" smtClean="0"/>
              <a:t>absorbante</a:t>
            </a:r>
            <a:r>
              <a:rPr lang="it-IT" sz="1600" dirty="0" smtClean="0"/>
              <a:t> </a:t>
            </a:r>
            <a:r>
              <a:rPr lang="it-IT" sz="1600" dirty="0"/>
              <a:t>(</a:t>
            </a:r>
            <a:r>
              <a:rPr lang="it-IT" sz="1600" dirty="0" err="1" smtClean="0"/>
              <a:t>tourbe</a:t>
            </a:r>
            <a:r>
              <a:rPr lang="it-IT" sz="1600" dirty="0" smtClean="0"/>
              <a:t>, </a:t>
            </a:r>
            <a:r>
              <a:rPr lang="it-IT" sz="1600" dirty="0" err="1" smtClean="0"/>
              <a:t>sciure</a:t>
            </a:r>
            <a:r>
              <a:rPr lang="it-IT" sz="1600" dirty="0" smtClean="0"/>
              <a:t>  de </a:t>
            </a:r>
            <a:r>
              <a:rPr lang="it-IT" sz="1600" dirty="0" err="1" smtClean="0"/>
              <a:t>bois</a:t>
            </a:r>
            <a:r>
              <a:rPr lang="it-IT" sz="1600" dirty="0" smtClean="0"/>
              <a:t>, </a:t>
            </a:r>
            <a:r>
              <a:rPr lang="it-IT" sz="1600" dirty="0" err="1" smtClean="0"/>
              <a:t>charbon</a:t>
            </a:r>
            <a:r>
              <a:rPr lang="it-IT" sz="1600" dirty="0" smtClean="0"/>
              <a:t> de </a:t>
            </a:r>
            <a:r>
              <a:rPr lang="it-IT" sz="1600" dirty="0" err="1" smtClean="0"/>
              <a:t>bois</a:t>
            </a:r>
            <a:r>
              <a:rPr lang="it-IT" sz="1600" dirty="0" smtClean="0"/>
              <a:t> </a:t>
            </a:r>
            <a:r>
              <a:rPr lang="it-IT" sz="1600" dirty="0" err="1" smtClean="0"/>
              <a:t>pulverise</a:t>
            </a:r>
            <a:r>
              <a:rPr lang="it-IT" sz="1600" dirty="0" smtClean="0"/>
              <a:t>', etc</a:t>
            </a:r>
            <a:r>
              <a:rPr lang="it-IT" sz="1600" dirty="0"/>
              <a:t>.),          </a:t>
            </a:r>
            <a:r>
              <a:rPr lang="it-IT" sz="1600" dirty="0" err="1"/>
              <a:t>additionnee</a:t>
            </a:r>
            <a:r>
              <a:rPr lang="it-IT" sz="1600" dirty="0"/>
              <a:t>  </a:t>
            </a:r>
            <a:r>
              <a:rPr lang="it-IT" sz="1600" dirty="0" smtClean="0"/>
              <a:t>d'une </a:t>
            </a:r>
            <a:r>
              <a:rPr lang="it-IT" sz="1600" dirty="0" err="1" smtClean="0"/>
              <a:t>substance</a:t>
            </a:r>
            <a:r>
              <a:rPr lang="it-IT" sz="1600" dirty="0" smtClean="0"/>
              <a:t> </a:t>
            </a:r>
            <a:r>
              <a:rPr lang="it-IT" sz="1600" dirty="0" err="1" smtClean="0"/>
              <a:t>antiseptique</a:t>
            </a:r>
            <a:r>
              <a:rPr lang="it-IT" sz="1600" dirty="0" smtClean="0"/>
              <a:t>. </a:t>
            </a:r>
            <a:r>
              <a:rPr lang="it-IT" sz="1600" b="1" dirty="0" smtClean="0"/>
              <a:t>Si </a:t>
            </a:r>
            <a:r>
              <a:rPr lang="it-IT" sz="1600" b="1" dirty="0"/>
              <a:t>le </a:t>
            </a:r>
            <a:r>
              <a:rPr lang="it-IT" sz="1600" b="1" dirty="0" err="1"/>
              <a:t>deces</a:t>
            </a:r>
            <a:r>
              <a:rPr lang="it-IT" sz="1600" b="1" dirty="0"/>
              <a:t> </a:t>
            </a:r>
            <a:r>
              <a:rPr lang="it-IT" sz="1600" b="1" dirty="0" smtClean="0"/>
              <a:t>est </a:t>
            </a:r>
            <a:r>
              <a:rPr lang="it-IT" sz="1600" b="1" dirty="0" err="1" smtClean="0"/>
              <a:t>du</a:t>
            </a:r>
            <a:r>
              <a:rPr lang="it-IT" sz="1600" b="1" dirty="0"/>
              <a:t>' a' une </a:t>
            </a:r>
            <a:r>
              <a:rPr lang="it-IT" sz="1600" b="1" dirty="0" err="1" smtClean="0"/>
              <a:t>maladie</a:t>
            </a:r>
            <a:r>
              <a:rPr lang="it-IT" sz="1600" b="1" dirty="0" smtClean="0"/>
              <a:t> </a:t>
            </a:r>
            <a:r>
              <a:rPr lang="it-IT" sz="1600" b="1" dirty="0" err="1" smtClean="0"/>
              <a:t>contagieuse</a:t>
            </a:r>
            <a:r>
              <a:rPr lang="it-IT" sz="1600" b="1" dirty="0" smtClean="0"/>
              <a:t>, le  </a:t>
            </a:r>
            <a:r>
              <a:rPr lang="it-IT" sz="1600" b="1" dirty="0" err="1" smtClean="0"/>
              <a:t>corps</a:t>
            </a:r>
            <a:r>
              <a:rPr lang="it-IT" sz="1600" b="1" dirty="0" smtClean="0"/>
              <a:t> </a:t>
            </a:r>
            <a:r>
              <a:rPr lang="it-IT" sz="1600" b="1" dirty="0" err="1" smtClean="0"/>
              <a:t>lui-meme</a:t>
            </a:r>
            <a:r>
              <a:rPr lang="it-IT" sz="1600" b="1" dirty="0" smtClean="0"/>
              <a:t>  sera </a:t>
            </a:r>
            <a:r>
              <a:rPr lang="it-IT" sz="1600" b="1" dirty="0" err="1" smtClean="0"/>
              <a:t>enveloppe</a:t>
            </a:r>
            <a:r>
              <a:rPr lang="it-IT" sz="1600" b="1" dirty="0" smtClean="0"/>
              <a:t>‘ </a:t>
            </a:r>
            <a:r>
              <a:rPr lang="it-IT" sz="1600" b="1" dirty="0" err="1" smtClean="0"/>
              <a:t>dans</a:t>
            </a:r>
            <a:r>
              <a:rPr lang="it-IT" sz="1600" b="1" dirty="0" smtClean="0"/>
              <a:t> un </a:t>
            </a:r>
            <a:r>
              <a:rPr lang="it-IT" sz="1600" b="1" dirty="0" err="1" smtClean="0"/>
              <a:t>linceu</a:t>
            </a:r>
            <a:r>
              <a:rPr lang="it-IT" sz="1600" b="1" dirty="0" smtClean="0"/>
              <a:t> </a:t>
            </a:r>
            <a:r>
              <a:rPr lang="it-IT" sz="1600" b="1" dirty="0" err="1" smtClean="0"/>
              <a:t>limbibe</a:t>
            </a:r>
            <a:r>
              <a:rPr lang="it-IT" sz="1600" b="1" dirty="0" smtClean="0"/>
              <a:t>‘ d'une </a:t>
            </a:r>
            <a:r>
              <a:rPr lang="it-IT" sz="1600" b="1" dirty="0" err="1" smtClean="0"/>
              <a:t>solution</a:t>
            </a:r>
            <a:r>
              <a:rPr lang="it-IT" sz="1600" b="1" dirty="0" smtClean="0"/>
              <a:t> </a:t>
            </a:r>
            <a:r>
              <a:rPr lang="it-IT" sz="1600" b="1" dirty="0" err="1" smtClean="0"/>
              <a:t>antiseptique</a:t>
            </a:r>
            <a:r>
              <a:rPr lang="it-IT" sz="1600" dirty="0" smtClean="0"/>
              <a:t>. Le  </a:t>
            </a:r>
            <a:r>
              <a:rPr lang="it-IT" sz="1600" dirty="0" err="1" smtClean="0"/>
              <a:t>cercueil</a:t>
            </a:r>
            <a:r>
              <a:rPr lang="it-IT" sz="1600" dirty="0" smtClean="0"/>
              <a:t> </a:t>
            </a:r>
            <a:r>
              <a:rPr lang="it-IT" sz="1600" dirty="0" err="1" smtClean="0"/>
              <a:t>metallique</a:t>
            </a:r>
            <a:r>
              <a:rPr lang="it-IT" sz="1600" dirty="0" smtClean="0"/>
              <a:t> sera </a:t>
            </a:r>
            <a:r>
              <a:rPr lang="it-IT" sz="1600" dirty="0" err="1" smtClean="0"/>
              <a:t>ensuite</a:t>
            </a:r>
            <a:r>
              <a:rPr lang="it-IT" sz="1600" dirty="0" smtClean="0"/>
              <a:t> </a:t>
            </a:r>
            <a:r>
              <a:rPr lang="it-IT" sz="1600" dirty="0" err="1" smtClean="0"/>
              <a:t>hermetiquement</a:t>
            </a:r>
            <a:r>
              <a:rPr lang="it-IT" sz="1600" dirty="0" smtClean="0"/>
              <a:t> </a:t>
            </a:r>
            <a:r>
              <a:rPr lang="it-IT" sz="1600" dirty="0" err="1" smtClean="0"/>
              <a:t>clos</a:t>
            </a:r>
            <a:r>
              <a:rPr lang="it-IT" sz="1600" dirty="0" smtClean="0"/>
              <a:t> (</a:t>
            </a:r>
            <a:r>
              <a:rPr lang="it-IT" sz="1600" dirty="0" err="1" smtClean="0"/>
              <a:t>soude</a:t>
            </a:r>
            <a:r>
              <a:rPr lang="it-IT" sz="1600" dirty="0"/>
              <a:t>') </a:t>
            </a:r>
            <a:r>
              <a:rPr lang="it-IT" sz="1600" dirty="0" err="1" smtClean="0"/>
              <a:t>et</a:t>
            </a:r>
            <a:r>
              <a:rPr lang="it-IT" sz="1600" dirty="0" smtClean="0"/>
              <a:t> </a:t>
            </a:r>
            <a:r>
              <a:rPr lang="it-IT" sz="1600" dirty="0" err="1" smtClean="0"/>
              <a:t>ajuste</a:t>
            </a:r>
            <a:r>
              <a:rPr lang="it-IT" sz="1600" dirty="0"/>
              <a:t>' </a:t>
            </a:r>
            <a:r>
              <a:rPr lang="it-IT" sz="1600" dirty="0" err="1"/>
              <a:t>lui-meme</a:t>
            </a:r>
            <a:r>
              <a:rPr lang="it-IT" sz="1600" dirty="0"/>
              <a:t>, de </a:t>
            </a:r>
            <a:r>
              <a:rPr lang="it-IT" sz="1600" dirty="0" err="1"/>
              <a:t>facon</a:t>
            </a:r>
            <a:r>
              <a:rPr lang="it-IT" sz="1600" dirty="0"/>
              <a:t> </a:t>
            </a:r>
            <a:r>
              <a:rPr lang="it-IT" sz="1600" dirty="0" smtClean="0"/>
              <a:t>a‘ ne </a:t>
            </a:r>
            <a:r>
              <a:rPr lang="it-IT" sz="1600" dirty="0" err="1" smtClean="0"/>
              <a:t>pouvoir</a:t>
            </a:r>
            <a:r>
              <a:rPr lang="it-IT" sz="1600" dirty="0" smtClean="0"/>
              <a:t> s'</a:t>
            </a:r>
            <a:r>
              <a:rPr lang="it-IT" sz="1600" dirty="0" err="1" smtClean="0"/>
              <a:t>ydeplacer</a:t>
            </a:r>
            <a:r>
              <a:rPr lang="it-IT" sz="1600" dirty="0" smtClean="0"/>
              <a:t> </a:t>
            </a:r>
            <a:r>
              <a:rPr lang="it-IT" sz="1600" dirty="0" err="1" smtClean="0"/>
              <a:t>dans</a:t>
            </a:r>
            <a:r>
              <a:rPr lang="it-IT" sz="1600" dirty="0" smtClean="0"/>
              <a:t> una </a:t>
            </a:r>
            <a:r>
              <a:rPr lang="it-IT" sz="1600" dirty="0" err="1" smtClean="0"/>
              <a:t>biere</a:t>
            </a:r>
            <a:r>
              <a:rPr lang="it-IT" sz="1600" dirty="0" smtClean="0"/>
              <a:t> en  </a:t>
            </a:r>
            <a:r>
              <a:rPr lang="it-IT" sz="1600" dirty="0" err="1"/>
              <a:t>bois</a:t>
            </a:r>
            <a:r>
              <a:rPr lang="it-IT" sz="1600" dirty="0"/>
              <a:t>.  </a:t>
            </a:r>
            <a:r>
              <a:rPr lang="it-IT" sz="1600" dirty="0" err="1"/>
              <a:t>Celle-ci</a:t>
            </a:r>
            <a:r>
              <a:rPr lang="it-IT" sz="1600" dirty="0"/>
              <a:t>  </a:t>
            </a:r>
            <a:r>
              <a:rPr lang="it-IT" sz="1600" dirty="0" smtClean="0"/>
              <a:t>aura une </a:t>
            </a:r>
            <a:r>
              <a:rPr lang="it-IT" sz="1600" dirty="0" err="1" smtClean="0"/>
              <a:t>epaisseur</a:t>
            </a:r>
            <a:r>
              <a:rPr lang="it-IT" sz="1600" dirty="0" smtClean="0"/>
              <a:t> d'</a:t>
            </a:r>
            <a:r>
              <a:rPr lang="it-IT" sz="1600" dirty="0" err="1" smtClean="0"/>
              <a:t>aumoins</a:t>
            </a:r>
            <a:r>
              <a:rPr lang="it-IT" sz="1600" dirty="0" smtClean="0"/>
              <a:t> 3 </a:t>
            </a:r>
            <a:r>
              <a:rPr lang="it-IT" sz="1600" dirty="0" err="1" smtClean="0"/>
              <a:t>centimetres</a:t>
            </a:r>
            <a:r>
              <a:rPr lang="it-IT" sz="1600" dirty="0"/>
              <a:t>, </a:t>
            </a:r>
            <a:r>
              <a:rPr lang="it-IT" sz="1600" dirty="0" err="1" smtClean="0"/>
              <a:t>ses</a:t>
            </a:r>
            <a:r>
              <a:rPr lang="it-IT" sz="1600" dirty="0" smtClean="0"/>
              <a:t> </a:t>
            </a:r>
            <a:r>
              <a:rPr lang="it-IT" sz="1600" dirty="0" err="1" smtClean="0"/>
              <a:t>joints</a:t>
            </a:r>
            <a:r>
              <a:rPr lang="it-IT" sz="1600" dirty="0" smtClean="0"/>
              <a:t> </a:t>
            </a:r>
            <a:r>
              <a:rPr lang="it-IT" sz="1600" dirty="0" err="1" smtClean="0"/>
              <a:t>devront</a:t>
            </a:r>
            <a:r>
              <a:rPr lang="it-IT" sz="1600" dirty="0" smtClean="0"/>
              <a:t> </a:t>
            </a:r>
            <a:r>
              <a:rPr lang="it-IT" sz="1600" dirty="0" err="1" smtClean="0"/>
              <a:t>et</a:t>
            </a:r>
            <a:r>
              <a:rPr lang="it-IT" sz="1600" dirty="0" smtClean="0"/>
              <a:t> </a:t>
            </a:r>
            <a:r>
              <a:rPr lang="it-IT" sz="1600" dirty="0" err="1" smtClean="0"/>
              <a:t>rebienet</a:t>
            </a:r>
            <a:r>
              <a:rPr lang="it-IT" sz="1600" dirty="0" smtClean="0"/>
              <a:t> </a:t>
            </a:r>
            <a:r>
              <a:rPr lang="it-IT" sz="1600" dirty="0" err="1" smtClean="0"/>
              <a:t>ancheset</a:t>
            </a:r>
            <a:r>
              <a:rPr lang="it-IT" sz="1600" dirty="0" smtClean="0"/>
              <a:t> sa </a:t>
            </a:r>
            <a:r>
              <a:rPr lang="it-IT" sz="1600" dirty="0" err="1" smtClean="0"/>
              <a:t>fermeture</a:t>
            </a:r>
            <a:r>
              <a:rPr lang="it-IT" sz="1600" dirty="0" smtClean="0"/>
              <a:t> </a:t>
            </a:r>
            <a:r>
              <a:rPr lang="it-IT" sz="1600" dirty="0" err="1" smtClean="0"/>
              <a:t>devra</a:t>
            </a:r>
            <a:r>
              <a:rPr lang="it-IT" sz="1600" dirty="0" smtClean="0"/>
              <a:t> </a:t>
            </a:r>
            <a:r>
              <a:rPr lang="it-IT" sz="1600" dirty="0" err="1" smtClean="0"/>
              <a:t>etre</a:t>
            </a:r>
            <a:r>
              <a:rPr lang="it-IT" sz="1600" dirty="0" smtClean="0"/>
              <a:t> </a:t>
            </a:r>
            <a:r>
              <a:rPr lang="it-IT" sz="1600" dirty="0" err="1" smtClean="0"/>
              <a:t>assuree</a:t>
            </a:r>
            <a:r>
              <a:rPr lang="it-IT" sz="1600" dirty="0" smtClean="0"/>
              <a:t> par </a:t>
            </a:r>
            <a:r>
              <a:rPr lang="it-IT" sz="1600" dirty="0" err="1" smtClean="0"/>
              <a:t>des</a:t>
            </a:r>
            <a:r>
              <a:rPr lang="it-IT" sz="1600" dirty="0" smtClean="0"/>
              <a:t> vis </a:t>
            </a:r>
            <a:r>
              <a:rPr lang="it-IT" sz="1600" dirty="0" err="1" smtClean="0"/>
              <a:t>distantes</a:t>
            </a:r>
            <a:r>
              <a:rPr lang="it-IT" sz="1600" dirty="0" smtClean="0"/>
              <a:t> de 20 </a:t>
            </a:r>
            <a:r>
              <a:rPr lang="it-IT" sz="1600" dirty="0" err="1" smtClean="0"/>
              <a:t>centimetres</a:t>
            </a:r>
            <a:r>
              <a:rPr lang="it-IT" sz="1600" dirty="0" smtClean="0"/>
              <a:t> </a:t>
            </a:r>
            <a:r>
              <a:rPr lang="it-IT" sz="1600" dirty="0" err="1" smtClean="0"/>
              <a:t>au</a:t>
            </a:r>
            <a:r>
              <a:rPr lang="it-IT" sz="1600" dirty="0" smtClean="0"/>
              <a:t>  plus; elle sera </a:t>
            </a:r>
            <a:r>
              <a:rPr lang="it-IT" sz="1600" b="1" dirty="0" err="1" smtClean="0"/>
              <a:t>consolidee</a:t>
            </a:r>
            <a:r>
              <a:rPr lang="it-IT" sz="1600" b="1" dirty="0" smtClean="0"/>
              <a:t> </a:t>
            </a:r>
            <a:r>
              <a:rPr lang="it-IT" sz="1600" b="1" dirty="0"/>
              <a:t>par </a:t>
            </a:r>
            <a:r>
              <a:rPr lang="it-IT" sz="1600" b="1" dirty="0" err="1" smtClean="0"/>
              <a:t>des</a:t>
            </a:r>
            <a:r>
              <a:rPr lang="it-IT" sz="1600" b="1" dirty="0" smtClean="0"/>
              <a:t> </a:t>
            </a:r>
            <a:r>
              <a:rPr lang="it-IT" sz="1600" b="1" dirty="0" err="1" smtClean="0"/>
              <a:t>bandes</a:t>
            </a:r>
            <a:r>
              <a:rPr lang="it-IT" sz="1600" b="1" dirty="0" smtClean="0"/>
              <a:t> </a:t>
            </a:r>
            <a:r>
              <a:rPr lang="it-IT" sz="1600" b="1" dirty="0" err="1" smtClean="0"/>
              <a:t>metalliques</a:t>
            </a:r>
            <a:r>
              <a:rPr lang="it-IT" sz="1600" dirty="0" smtClean="0"/>
              <a:t>"</a:t>
            </a:r>
            <a:endParaRPr lang="it-IT"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500034" y="500042"/>
            <a:ext cx="8215370" cy="5755422"/>
          </a:xfrm>
          <a:prstGeom prst="rect">
            <a:avLst/>
          </a:prstGeom>
        </p:spPr>
        <p:txBody>
          <a:bodyPr wrap="square">
            <a:spAutoFit/>
          </a:bodyPr>
          <a:lstStyle/>
          <a:p>
            <a:r>
              <a:rPr lang="it-IT" sz="2000" b="1" i="1" dirty="0" smtClean="0">
                <a:solidFill>
                  <a:srgbClr val="0000FF"/>
                </a:solidFill>
                <a:effectLst>
                  <a:outerShdw blurRad="38100" dist="38100" dir="2700000" algn="tl">
                    <a:srgbClr val="000000">
                      <a:alpha val="43137"/>
                    </a:srgbClr>
                  </a:outerShdw>
                </a:effectLst>
              </a:rPr>
              <a:t>Convenzion</a:t>
            </a:r>
            <a:r>
              <a:rPr lang="it-IT" sz="2000" b="1" i="1" dirty="0" smtClean="0">
                <a:solidFill>
                  <a:srgbClr val="3366FF"/>
                </a:solidFill>
                <a:effectLst>
                  <a:outerShdw blurRad="38100" dist="38100" dir="2700000" algn="tl">
                    <a:srgbClr val="000000">
                      <a:alpha val="43137"/>
                    </a:srgbClr>
                  </a:outerShdw>
                </a:effectLst>
              </a:rPr>
              <a:t>e</a:t>
            </a:r>
            <a:r>
              <a:rPr lang="it-IT" sz="2000" b="1" i="1" dirty="0" smtClean="0">
                <a:effectLst>
                  <a:outerShdw blurRad="38100" dist="38100" dir="2700000" algn="tl">
                    <a:srgbClr val="000000">
                      <a:alpha val="43137"/>
                    </a:srgbClr>
                  </a:outerShdw>
                </a:effectLst>
              </a:rPr>
              <a:t> tra </a:t>
            </a:r>
            <a:r>
              <a:rPr lang="it-IT" sz="2000" b="1" i="1" dirty="0" smtClean="0">
                <a:solidFill>
                  <a:srgbClr val="0000FF"/>
                </a:solidFill>
                <a:effectLst>
                  <a:outerShdw blurRad="38100" dist="38100" dir="2700000" algn="tl">
                    <a:srgbClr val="000000">
                      <a:alpha val="43137"/>
                    </a:srgbClr>
                  </a:outerShdw>
                </a:effectLst>
              </a:rPr>
              <a:t>la Santa Sede </a:t>
            </a:r>
            <a:r>
              <a:rPr lang="it-IT" sz="2000" b="1" i="1" dirty="0" smtClean="0">
                <a:effectLst>
                  <a:outerShdw blurRad="38100" dist="38100" dir="2700000" algn="tl">
                    <a:srgbClr val="000000">
                      <a:alpha val="43137"/>
                    </a:srgbClr>
                  </a:outerShdw>
                </a:effectLst>
              </a:rPr>
              <a:t>e l'Italia 28 aprile 1938,  concernente il  servizio di  polizia mortuaria, approvata e resa esecutiva con R.D. 16  giugno  1938,  n. 1055:</a:t>
            </a:r>
          </a:p>
          <a:p>
            <a:endParaRPr lang="it-IT" sz="2000" b="1" i="1" dirty="0" smtClean="0">
              <a:effectLst>
                <a:outerShdw blurRad="38100" dist="38100" dir="2700000" algn="tl">
                  <a:srgbClr val="000000">
                    <a:alpha val="43137"/>
                  </a:srgbClr>
                </a:outerShdw>
              </a:effectLst>
            </a:endParaRPr>
          </a:p>
          <a:p>
            <a:r>
              <a:rPr lang="it-IT" b="1" dirty="0" smtClean="0">
                <a:effectLst>
                  <a:outerShdw blurRad="38100" dist="38100" dir="2700000" algn="tl">
                    <a:srgbClr val="000000">
                      <a:alpha val="43137"/>
                    </a:srgbClr>
                  </a:outerShdw>
                </a:effectLst>
              </a:rPr>
              <a:t>  </a:t>
            </a:r>
          </a:p>
          <a:p>
            <a:pPr algn="just"/>
            <a:r>
              <a:rPr lang="it-IT" dirty="0" smtClean="0"/>
              <a:t>           "Art.  11.  -  Le domande, presentate da cittadini dello  Stato della </a:t>
            </a:r>
            <a:r>
              <a:rPr lang="it-IT" dirty="0" err="1" smtClean="0"/>
              <a:t>Citta'</a:t>
            </a:r>
            <a:r>
              <a:rPr lang="it-IT" dirty="0" smtClean="0"/>
              <a:t> del Vaticano, devono essere corredate dai seguenti documenti,  rilasciati dalle  competenti </a:t>
            </a:r>
            <a:r>
              <a:rPr lang="it-IT" dirty="0" err="1" smtClean="0"/>
              <a:t>autorita'</a:t>
            </a:r>
            <a:r>
              <a:rPr lang="it-IT" dirty="0" smtClean="0"/>
              <a:t>: </a:t>
            </a:r>
          </a:p>
          <a:p>
            <a:pPr algn="just"/>
            <a:endParaRPr lang="it-IT" dirty="0" smtClean="0"/>
          </a:p>
          <a:p>
            <a:pPr algn="just"/>
            <a:r>
              <a:rPr lang="it-IT" i="1" dirty="0" smtClean="0"/>
              <a:t>1) certificato di morte; 2)  certificato medico dal quale risulti che il defunto all'atto  della  morte  non  era  affetto  da  malattia  di carattere contagioso; 3) certificato  dal  quale  risulti che al tempo e nel luogo  in  cui  </a:t>
            </a:r>
            <a:r>
              <a:rPr lang="it-IT" i="1" dirty="0" err="1" smtClean="0"/>
              <a:t>segui'</a:t>
            </a:r>
            <a:r>
              <a:rPr lang="it-IT" i="1" dirty="0" smtClean="0"/>
              <a:t>  il  decesso,  non  esisteva  alcuna epidemia; 4)  dichiarazione  attestante  che e' stato ottemperato alle prescrizioni di cui alla presente convenzione.   </a:t>
            </a:r>
          </a:p>
          <a:p>
            <a:pPr algn="just"/>
            <a:r>
              <a:rPr lang="it-IT" i="1" dirty="0" smtClean="0"/>
              <a:t>          </a:t>
            </a:r>
          </a:p>
          <a:p>
            <a:pPr algn="just"/>
            <a:r>
              <a:rPr lang="it-IT" dirty="0" smtClean="0"/>
              <a:t>I documenti rilasciati dal governatore dello Stato della </a:t>
            </a:r>
            <a:r>
              <a:rPr lang="it-IT" dirty="0" err="1" smtClean="0"/>
              <a:t>Citta'</a:t>
            </a:r>
            <a:r>
              <a:rPr lang="it-IT" dirty="0" smtClean="0"/>
              <a:t> del Vaticano, sono redatti su carta libera,  e  sono esenti   da   ogni   visto   di  conferma  da  parte  della rappresentanza diplomatica italiana presso la  Santa  Sede.          </a:t>
            </a:r>
          </a:p>
          <a:p>
            <a:pPr algn="just"/>
            <a:r>
              <a:rPr lang="it-IT" dirty="0" smtClean="0"/>
              <a:t>Quelli rilasciati dalle </a:t>
            </a:r>
            <a:r>
              <a:rPr lang="it-IT" dirty="0" err="1" smtClean="0"/>
              <a:t>autorita'</a:t>
            </a:r>
            <a:r>
              <a:rPr lang="it-IT" dirty="0" smtClean="0"/>
              <a:t> del Regno d'Italia devono essere redatti su regolare  carta  bollata  e  debitamente legalizzati".</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1083</TotalTime>
  <Words>6575</Words>
  <Application>Microsoft Office PowerPoint</Application>
  <PresentationFormat>Presentazione su schermo (4:3)</PresentationFormat>
  <Paragraphs>543</Paragraphs>
  <Slides>56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56</vt:i4>
      </vt:variant>
    </vt:vector>
  </HeadingPairs>
  <TitlesOfParts>
    <vt:vector size="62" baseType="lpstr">
      <vt:lpstr>Arial</vt:lpstr>
      <vt:lpstr>Arial1</vt:lpstr>
      <vt:lpstr>Calibri</vt:lpstr>
      <vt:lpstr>Trebuchet</vt:lpstr>
      <vt:lpstr>Wingdings</vt:lpstr>
      <vt:lpstr>Tema di Office</vt:lpstr>
      <vt:lpstr>Medicina Necroscopica: aspetti etici, bioetici, deontologici e pratici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D.G.R. 258/2002 : Autorizzazione in materia di polizia mortuaria.  </vt:lpstr>
      <vt:lpstr>D.G.R. 258/2002 : Autorizzazione in materia di polizia mortuaria.  </vt:lpstr>
      <vt:lpstr>Presentazione standard di PowerPoint</vt:lpstr>
      <vt:lpstr>Presentazione standard di PowerPoint</vt:lpstr>
      <vt:lpstr>Presentazione standard di PowerPoint</vt:lpstr>
      <vt:lpstr>Presentazione standard di PowerPoint</vt:lpstr>
      <vt:lpstr>Presentazione standard di PowerPoint</vt:lpstr>
      <vt:lpstr>Deliberazione Giunta Regionale 27/08/2007, n. 612  “Legge regionale 4 aprile 2007, n. 18 “Disciplina del trasporto di salme e cadaveri. Disposizioni applicative”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*D.P.R. 14 gennaio 1997  Approvazione dell'atto di indirizzo e coordinamento alle regioni e alle  province autonome di Trento e di Bolzano, in materia di requisiti strutturali, tecnologici ed organizzativi minimi per l'esercizio delle attività sanitarie da parte delle strutture pubbliche e private  </vt:lpstr>
      <vt:lpstr>*D.P.R. 14 gennaio 1997  Approvazione dell'atto di indirizzo e coordinamento alle regioni e alle  province autonome di Trento e di Bolzano, in materia di requisiti strutturali, tecnologici ed organizzativi minimi per l'esercizio delle attività sanitarie da parte delle strutture pubbliche e private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francescatorracca</dc:creator>
  <cp:keywords/>
  <dc:description/>
  <cp:lastModifiedBy>Luisa Di Loreto</cp:lastModifiedBy>
  <cp:revision>20</cp:revision>
  <dcterms:created xsi:type="dcterms:W3CDTF">2022-06-20T06:01:55Z</dcterms:created>
  <dcterms:modified xsi:type="dcterms:W3CDTF">2022-06-24T09:30:58Z</dcterms:modified>
  <cp:category/>
</cp:coreProperties>
</file>