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4.xml" ContentType="application/vnd.openxmlformats-officedocument.themeOverride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5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6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7.xml" ContentType="application/vnd.openxmlformats-officedocument.themeOverride+xml"/>
  <Override PartName="/ppt/notesSlides/notesSlide43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8.xml" ContentType="application/vnd.openxmlformats-officedocument.themeOverride+xml"/>
  <Override PartName="/ppt/notesSlides/notesSlide4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9.xml" ContentType="application/vnd.openxmlformats-officedocument.themeOverride+xml"/>
  <Override PartName="/ppt/notesSlides/notesSlide45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0.xml" ContentType="application/vnd.openxmlformats-officedocument.themeOverride+xml"/>
  <Override PartName="/ppt/drawings/drawing4.xml" ContentType="application/vnd.openxmlformats-officedocument.drawingml.chartshape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1.xml" ContentType="application/vnd.openxmlformats-officedocument.themeOverr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2.xml" ContentType="application/vnd.openxmlformats-officedocument.themeOverride+xml"/>
  <Override PartName="/ppt/drawings/drawing5.xml" ContentType="application/vnd.openxmlformats-officedocument.drawingml.chartshapes+xml"/>
  <Override PartName="/ppt/notesSlides/notesSlide52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3.xml" ContentType="application/vnd.openxmlformats-officedocument.themeOverride+xml"/>
  <Override PartName="/ppt/notesSlides/notesSlide53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4.xml" ContentType="application/vnd.openxmlformats-officedocument.themeOverride+xml"/>
  <Override PartName="/ppt/notesSlides/notesSlide54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6.xml" ContentType="application/vnd.openxmlformats-officedocument.drawingml.chartshapes+xml"/>
  <Override PartName="/ppt/notesSlides/notesSlide55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56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15.xml" ContentType="application/vnd.openxmlformats-officedocument.themeOverride+xml"/>
  <Override PartName="/ppt/notesSlides/notesSlide57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58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16.xml" ContentType="application/vnd.openxmlformats-officedocument.themeOverride+xml"/>
  <Override PartName="/ppt/notesSlides/notesSlide59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17.xml" ContentType="application/vnd.openxmlformats-officedocument.themeOverride+xml"/>
  <Override PartName="/ppt/notesSlides/notesSlide60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18.xml" ContentType="application/vnd.openxmlformats-officedocument.themeOverride+xml"/>
  <Override PartName="/ppt/notesSlides/notesSlide61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19.xml" ContentType="application/vnd.openxmlformats-officedocument.themeOverride+xml"/>
  <Override PartName="/ppt/notesSlides/notesSlide62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20.xml" ContentType="application/vnd.openxmlformats-officedocument.themeOverride+xml"/>
  <Override PartName="/ppt/notesSlides/notesSlide63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21.xml" ContentType="application/vnd.openxmlformats-officedocument.themeOverride+xml"/>
  <Override PartName="/ppt/notesSlides/notesSlide64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22.xml" ContentType="application/vnd.openxmlformats-officedocument.themeOverride+xml"/>
  <Override PartName="/ppt/notesSlides/notesSlide65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23.xml" ContentType="application/vnd.openxmlformats-officedocument.themeOverride+xml"/>
  <Override PartName="/ppt/notesSlides/notesSlide66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24.xml" ContentType="application/vnd.openxmlformats-officedocument.themeOverride+xml"/>
  <Override PartName="/ppt/notesSlides/notesSlide67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25.xml" ContentType="application/vnd.openxmlformats-officedocument.themeOverride+xml"/>
  <Override PartName="/ppt/notesSlides/notesSlide68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26.xml" ContentType="application/vnd.openxmlformats-officedocument.themeOverride+xml"/>
  <Override PartName="/ppt/notesSlides/notesSlide69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27.xml" ContentType="application/vnd.openxmlformats-officedocument.themeOverride+xml"/>
  <Override PartName="/ppt/notesSlides/notesSlide70.xml" ContentType="application/vnd.openxmlformats-officedocument.presentationml.notesSl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28.xml" ContentType="application/vnd.openxmlformats-officedocument.themeOverride+xml"/>
  <Override PartName="/ppt/notesSlides/notesSlide71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29.xml" ContentType="application/vnd.openxmlformats-officedocument.themeOverride+xml"/>
  <Override PartName="/ppt/notesSlides/notesSlide72.xml" ContentType="application/vnd.openxmlformats-officedocument.presentationml.notesSl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30.xml" ContentType="application/vnd.openxmlformats-officedocument.themeOverride+xml"/>
  <Override PartName="/ppt/notesSlides/notesSlide73.xml" ContentType="application/vnd.openxmlformats-officedocument.presentationml.notesSl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drawings/drawing7.xml" ContentType="application/vnd.openxmlformats-officedocument.drawingml.chartshapes+xml"/>
  <Override PartName="/ppt/notesSlides/notesSlide74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75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heme/themeOverride31.xml" ContentType="application/vnd.openxmlformats-officedocument.themeOverr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32.xml" ContentType="application/vnd.openxmlformats-officedocument.themeOverride+xml"/>
  <Override PartName="/ppt/notesSlides/notesSlide80.xml" ContentType="application/vnd.openxmlformats-officedocument.presentationml.notesSl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33.xml" ContentType="application/vnd.openxmlformats-officedocument.themeOverride+xml"/>
  <Override PartName="/ppt/notesSlides/notesSlide81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82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drawings/drawing8.xml" ContentType="application/vnd.openxmlformats-officedocument.drawingml.chartshapes+xml"/>
  <Override PartName="/ppt/notesSlides/notesSlide83.xml" ContentType="application/vnd.openxmlformats-officedocument.presentationml.notesSl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9.xml" ContentType="application/vnd.openxmlformats-officedocument.drawingml.chartshapes+xml"/>
  <Override PartName="/ppt/notesSlides/notesSlide84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85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drawings/drawing10.xml" ContentType="application/vnd.openxmlformats-officedocument.drawingml.chartshapes+xml"/>
  <Override PartName="/ppt/notesSlides/notesSlide86.xml" ContentType="application/vnd.openxmlformats-officedocument.presentationml.notesSlid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theme/themeOverride34.xml" ContentType="application/vnd.openxmlformats-officedocument.themeOverr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theme/themeOverride35.xml" ContentType="application/vnd.openxmlformats-officedocument.themeOverr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theme/themeOverride36.xml" ContentType="application/vnd.openxmlformats-officedocument.themeOverride+xml"/>
  <Override PartName="/ppt/notesSlides/notesSlide95.xml" ContentType="application/vnd.openxmlformats-officedocument.presentationml.notesSlid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theme/themeOverride37.xml" ContentType="application/vnd.openxmlformats-officedocument.themeOverride+xml"/>
  <Override PartName="/ppt/notesSlides/notesSlide96.xml" ContentType="application/vnd.openxmlformats-officedocument.presentationml.notesSlid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theme/themeOverride38.xml" ContentType="application/vnd.openxmlformats-officedocument.themeOverride+xml"/>
  <Override PartName="/ppt/notesSlides/notesSlide97.xml" ContentType="application/vnd.openxmlformats-officedocument.presentationml.notesSlid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theme/themeOverride39.xml" ContentType="application/vnd.openxmlformats-officedocument.themeOverride+xml"/>
  <Override PartName="/ppt/notesSlides/notesSlide98.xml" ContentType="application/vnd.openxmlformats-officedocument.presentationml.notesSlid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theme/themeOverride40.xml" ContentType="application/vnd.openxmlformats-officedocument.themeOverride+xml"/>
  <Override PartName="/ppt/notesSlides/notesSlide99.xml" ContentType="application/vnd.openxmlformats-officedocument.presentationml.notesSlid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theme/themeOverride41.xml" ContentType="application/vnd.openxmlformats-officedocument.themeOverride+xml"/>
  <Override PartName="/ppt/notesSlides/notesSlide100.xml" ContentType="application/vnd.openxmlformats-officedocument.presentationml.notesSlid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theme/themeOverride42.xml" ContentType="application/vnd.openxmlformats-officedocument.themeOverride+xml"/>
  <Override PartName="/ppt/notesSlides/notesSlide101.xml" ContentType="application/vnd.openxmlformats-officedocument.presentationml.notesSlid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drawings/drawing11.xml" ContentType="application/vnd.openxmlformats-officedocument.drawingml.chartshapes+xml"/>
  <Override PartName="/ppt/notesSlides/notesSlide102.xml" ContentType="application/vnd.openxmlformats-officedocument.presentationml.notesSlid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drawings/drawing12.xml" ContentType="application/vnd.openxmlformats-officedocument.drawingml.chartshapes+xml"/>
  <Override PartName="/ppt/notesSlides/notesSlide103.xml" ContentType="application/vnd.openxmlformats-officedocument.presentationml.notesSlid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drawings/drawing13.xml" ContentType="application/vnd.openxmlformats-officedocument.drawingml.chartshapes+xml"/>
  <Override PartName="/ppt/notesSlides/notesSlide104.xml" ContentType="application/vnd.openxmlformats-officedocument.presentationml.notesSlid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notesSlides/notesSlide105.xml" ContentType="application/vnd.openxmlformats-officedocument.presentationml.notesSlid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drawings/drawing14.xml" ContentType="application/vnd.openxmlformats-officedocument.drawingml.chartshapes+xml"/>
  <Override PartName="/ppt/notesSlides/notesSlide111.xml" ContentType="application/vnd.openxmlformats-officedocument.presentationml.notesSlid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theme/themeOverride43.xml" ContentType="application/vnd.openxmlformats-officedocument.themeOverride+xml"/>
  <Override PartName="/ppt/notesSlides/notesSlide112.xml" ContentType="application/vnd.openxmlformats-officedocument.presentationml.notesSlid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theme/themeOverride44.xml" ContentType="application/vnd.openxmlformats-officedocument.themeOverr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drawings/drawing15.xml" ContentType="application/vnd.openxmlformats-officedocument.drawingml.chartshapes+xml"/>
  <Override PartName="/ppt/notesSlides/notesSlide118.xml" ContentType="application/vnd.openxmlformats-officedocument.presentationml.notesSlide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drawings/drawing16.xml" ContentType="application/vnd.openxmlformats-officedocument.drawingml.chartshapes+xml"/>
  <Override PartName="/ppt/notesSlides/notesSlide119.xml" ContentType="application/vnd.openxmlformats-officedocument.presentationml.notesSlide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drawings/drawing17.xml" ContentType="application/vnd.openxmlformats-officedocument.drawingml.chartshapes+xml"/>
  <Override PartName="/ppt/notesSlides/notesSlide120.xml" ContentType="application/vnd.openxmlformats-officedocument.presentationml.notesSlide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theme/themeOverride45.xml" ContentType="application/vnd.openxmlformats-officedocument.themeOverride+xml"/>
  <Override PartName="/ppt/drawings/drawing18.xml" ContentType="application/vnd.openxmlformats-officedocument.drawingml.chartshapes+xml"/>
  <Override PartName="/ppt/notesSlides/notesSlide121.xml" ContentType="application/vnd.openxmlformats-officedocument.presentationml.notesSlide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theme/themeOverride46.xml" ContentType="application/vnd.openxmlformats-officedocument.themeOverride+xml"/>
  <Override PartName="/ppt/drawings/drawing19.xml" ContentType="application/vnd.openxmlformats-officedocument.drawingml.chartshapes+xml"/>
  <Override PartName="/ppt/notesSlides/notesSlide122.xml" ContentType="application/vnd.openxmlformats-officedocument.presentationml.notesSlide+xml"/>
  <Override PartName="/ppt/charts/chart73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drawings/drawing20.xml" ContentType="application/vnd.openxmlformats-officedocument.drawingml.chartshapes+xml"/>
  <Override PartName="/ppt/notesSlides/notesSlide123.xml" ContentType="application/vnd.openxmlformats-officedocument.presentationml.notesSlide+xml"/>
  <Override PartName="/ppt/charts/chart74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drawings/drawing21.xml" ContentType="application/vnd.openxmlformats-officedocument.drawingml.chartshapes+xml"/>
  <Override PartName="/ppt/notesSlides/notesSlide124.xml" ContentType="application/vnd.openxmlformats-officedocument.presentationml.notesSlide+xml"/>
  <Override PartName="/ppt/charts/chart75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drawings/drawing22.xml" ContentType="application/vnd.openxmlformats-officedocument.drawingml.chartshapes+xml"/>
  <Override PartName="/ppt/notesSlides/notesSlide125.xml" ContentType="application/vnd.openxmlformats-officedocument.presentationml.notesSlide+xml"/>
  <Override PartName="/ppt/charts/chart76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drawings/drawing23.xml" ContentType="application/vnd.openxmlformats-officedocument.drawingml.chartshapes+xml"/>
  <Override PartName="/ppt/notesSlides/notesSlide126.xml" ContentType="application/vnd.openxmlformats-officedocument.presentationml.notesSlide+xml"/>
  <Override PartName="/ppt/charts/chart77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drawings/drawing24.xml" ContentType="application/vnd.openxmlformats-officedocument.drawingml.chartshapes+xml"/>
  <Override PartName="/ppt/notesSlides/notesSlide127.xml" ContentType="application/vnd.openxmlformats-officedocument.presentationml.notesSlide+xml"/>
  <Override PartName="/ppt/charts/chart78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drawings/drawing25.xml" ContentType="application/vnd.openxmlformats-officedocument.drawingml.chartshapes+xml"/>
  <Override PartName="/ppt/notesSlides/notesSlide128.xml" ContentType="application/vnd.openxmlformats-officedocument.presentationml.notesSlide+xml"/>
  <Override PartName="/ppt/charts/chart79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drawings/drawing26.xml" ContentType="application/vnd.openxmlformats-officedocument.drawingml.chartshapes+xml"/>
  <Override PartName="/ppt/notesSlides/notesSlide129.xml" ContentType="application/vnd.openxmlformats-officedocument.presentationml.notesSlide+xml"/>
  <Override PartName="/ppt/charts/chart80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drawings/drawing27.xml" ContentType="application/vnd.openxmlformats-officedocument.drawingml.chartshapes+xml"/>
  <Override PartName="/ppt/notesSlides/notesSlide130.xml" ContentType="application/vnd.openxmlformats-officedocument.presentationml.notesSlide+xml"/>
  <Override PartName="/ppt/charts/chart81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drawings/drawing28.xml" ContentType="application/vnd.openxmlformats-officedocument.drawingml.chartshapes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charts/chart82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notesSlides/notesSlide134.xml" ContentType="application/vnd.openxmlformats-officedocument.presentationml.notesSlide+xml"/>
  <Override PartName="/ppt/charts/chart83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notesSlides/notesSlide135.xml" ContentType="application/vnd.openxmlformats-officedocument.presentationml.notesSlide+xml"/>
  <Override PartName="/ppt/charts/chart84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notesSlides/notesSlide136.xml" ContentType="application/vnd.openxmlformats-officedocument.presentationml.notesSlide+xml"/>
  <Override PartName="/ppt/charts/chart85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notesSlides/notesSlide137.xml" ContentType="application/vnd.openxmlformats-officedocument.presentationml.notesSlide+xml"/>
  <Override PartName="/ppt/charts/chart86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notesSlides/notesSlide138.xml" ContentType="application/vnd.openxmlformats-officedocument.presentationml.notesSlide+xml"/>
  <Override PartName="/ppt/charts/chart87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notesSlides/notesSlide139.xml" ContentType="application/vnd.openxmlformats-officedocument.presentationml.notesSlide+xml"/>
  <Override PartName="/ppt/charts/chart88.xml" ContentType="application/vnd.openxmlformats-officedocument.drawingml.chart+xml"/>
  <Override PartName="/ppt/charts/style88.xml" ContentType="application/vnd.ms-office.chartstyle+xml"/>
  <Override PartName="/ppt/charts/colors88.xml" ContentType="application/vnd.ms-office.chartcolorstyle+xml"/>
  <Override PartName="/ppt/notesSlides/notesSlide140.xml" ContentType="application/vnd.openxmlformats-officedocument.presentationml.notesSlide+xml"/>
  <Override PartName="/ppt/charts/chart89.xml" ContentType="application/vnd.openxmlformats-officedocument.drawingml.chart+xml"/>
  <Override PartName="/ppt/charts/style89.xml" ContentType="application/vnd.ms-office.chartstyle+xml"/>
  <Override PartName="/ppt/charts/colors89.xml" ContentType="application/vnd.ms-office.chartcolorstyle+xml"/>
  <Override PartName="/ppt/notesSlides/notesSlide141.xml" ContentType="application/vnd.openxmlformats-officedocument.presentationml.notesSlide+xml"/>
  <Override PartName="/ppt/charts/chart90.xml" ContentType="application/vnd.openxmlformats-officedocument.drawingml.chart+xml"/>
  <Override PartName="/ppt/charts/style90.xml" ContentType="application/vnd.ms-office.chartstyle+xml"/>
  <Override PartName="/ppt/charts/colors90.xml" ContentType="application/vnd.ms-office.chartcolorstyle+xml"/>
  <Override PartName="/ppt/notesSlides/notesSlide142.xml" ContentType="application/vnd.openxmlformats-officedocument.presentationml.notesSlide+xml"/>
  <Override PartName="/ppt/charts/chart91.xml" ContentType="application/vnd.openxmlformats-officedocument.drawingml.chart+xml"/>
  <Override PartName="/ppt/charts/style91.xml" ContentType="application/vnd.ms-office.chartstyle+xml"/>
  <Override PartName="/ppt/charts/colors91.xml" ContentType="application/vnd.ms-office.chartcolorstyle+xml"/>
  <Override PartName="/ppt/notesSlides/notesSlide143.xml" ContentType="application/vnd.openxmlformats-officedocument.presentationml.notesSlide+xml"/>
  <Override PartName="/ppt/charts/chart92.xml" ContentType="application/vnd.openxmlformats-officedocument.drawingml.chart+xml"/>
  <Override PartName="/ppt/charts/style92.xml" ContentType="application/vnd.ms-office.chartstyle+xml"/>
  <Override PartName="/ppt/charts/colors92.xml" ContentType="application/vnd.ms-office.chartcolorstyle+xml"/>
  <Override PartName="/ppt/notesSlides/notesSlide144.xml" ContentType="application/vnd.openxmlformats-officedocument.presentationml.notesSlide+xml"/>
  <Override PartName="/ppt/charts/chart93.xml" ContentType="application/vnd.openxmlformats-officedocument.drawingml.chart+xml"/>
  <Override PartName="/ppt/charts/style93.xml" ContentType="application/vnd.ms-office.chartstyle+xml"/>
  <Override PartName="/ppt/charts/colors93.xml" ContentType="application/vnd.ms-office.chartcolorstyle+xml"/>
  <Override PartName="/ppt/notesSlides/notesSlide145.xml" ContentType="application/vnd.openxmlformats-officedocument.presentationml.notesSlide+xml"/>
  <Override PartName="/ppt/charts/chart94.xml" ContentType="application/vnd.openxmlformats-officedocument.drawingml.chart+xml"/>
  <Override PartName="/ppt/charts/style94.xml" ContentType="application/vnd.ms-office.chartstyle+xml"/>
  <Override PartName="/ppt/charts/colors94.xml" ContentType="application/vnd.ms-office.chartcolorstyle+xml"/>
  <Override PartName="/ppt/notesSlides/notesSlide146.xml" ContentType="application/vnd.openxmlformats-officedocument.presentationml.notesSlide+xml"/>
  <Override PartName="/ppt/charts/chart95.xml" ContentType="application/vnd.openxmlformats-officedocument.drawingml.chart+xml"/>
  <Override PartName="/ppt/charts/style95.xml" ContentType="application/vnd.ms-office.chartstyle+xml"/>
  <Override PartName="/ppt/charts/colors95.xml" ContentType="application/vnd.ms-office.chartcolorstyle+xml"/>
  <Override PartName="/ppt/notesSlides/notesSlide147.xml" ContentType="application/vnd.openxmlformats-officedocument.presentationml.notesSlide+xml"/>
  <Override PartName="/ppt/charts/chart96.xml" ContentType="application/vnd.openxmlformats-officedocument.drawingml.chart+xml"/>
  <Override PartName="/ppt/charts/style96.xml" ContentType="application/vnd.ms-office.chartstyle+xml"/>
  <Override PartName="/ppt/charts/colors96.xml" ContentType="application/vnd.ms-office.chartcolorstyle+xml"/>
  <Override PartName="/ppt/notesSlides/notesSlide148.xml" ContentType="application/vnd.openxmlformats-officedocument.presentationml.notesSlide+xml"/>
  <Override PartName="/ppt/charts/chart97.xml" ContentType="application/vnd.openxmlformats-officedocument.drawingml.chart+xml"/>
  <Override PartName="/ppt/charts/style97.xml" ContentType="application/vnd.ms-office.chartstyle+xml"/>
  <Override PartName="/ppt/charts/colors97.xml" ContentType="application/vnd.ms-office.chartcolorstyle+xml"/>
  <Override PartName="/ppt/notesSlides/notesSlide149.xml" ContentType="application/vnd.openxmlformats-officedocument.presentationml.notesSlide+xml"/>
  <Override PartName="/ppt/charts/chart98.xml" ContentType="application/vnd.openxmlformats-officedocument.drawingml.chart+xml"/>
  <Override PartName="/ppt/charts/style98.xml" ContentType="application/vnd.ms-office.chartstyle+xml"/>
  <Override PartName="/ppt/charts/colors98.xml" ContentType="application/vnd.ms-office.chartcolorstyle+xml"/>
  <Override PartName="/ppt/notesSlides/notesSlide150.xml" ContentType="application/vnd.openxmlformats-officedocument.presentationml.notesSlide+xml"/>
  <Override PartName="/ppt/charts/chart99.xml" ContentType="application/vnd.openxmlformats-officedocument.drawingml.chart+xml"/>
  <Override PartName="/ppt/charts/style99.xml" ContentType="application/vnd.ms-office.chartstyle+xml"/>
  <Override PartName="/ppt/charts/colors99.xml" ContentType="application/vnd.ms-office.chartcolorstyle+xml"/>
  <Override PartName="/ppt/notesSlides/notesSlide151.xml" ContentType="application/vnd.openxmlformats-officedocument.presentationml.notesSlide+xml"/>
  <Override PartName="/ppt/charts/chart100.xml" ContentType="application/vnd.openxmlformats-officedocument.drawingml.chart+xml"/>
  <Override PartName="/ppt/charts/style100.xml" ContentType="application/vnd.ms-office.chartstyle+xml"/>
  <Override PartName="/ppt/charts/colors100.xml" ContentType="application/vnd.ms-office.chartcolorstyle+xml"/>
  <Override PartName="/ppt/notesSlides/notesSlide152.xml" ContentType="application/vnd.openxmlformats-officedocument.presentationml.notesSlide+xml"/>
  <Override PartName="/ppt/charts/chart101.xml" ContentType="application/vnd.openxmlformats-officedocument.drawingml.chart+xml"/>
  <Override PartName="/ppt/charts/style101.xml" ContentType="application/vnd.ms-office.chartstyle+xml"/>
  <Override PartName="/ppt/charts/colors101.xml" ContentType="application/vnd.ms-office.chartcolorstyle+xml"/>
  <Override PartName="/ppt/notesSlides/notesSlide153.xml" ContentType="application/vnd.openxmlformats-officedocument.presentationml.notesSlide+xml"/>
  <Override PartName="/ppt/charts/chart102.xml" ContentType="application/vnd.openxmlformats-officedocument.drawingml.chart+xml"/>
  <Override PartName="/ppt/charts/style102.xml" ContentType="application/vnd.ms-office.chartstyle+xml"/>
  <Override PartName="/ppt/charts/colors102.xml" ContentType="application/vnd.ms-office.chartcolorstyle+xml"/>
  <Override PartName="/ppt/notesSlides/notesSlide154.xml" ContentType="application/vnd.openxmlformats-officedocument.presentationml.notesSlide+xml"/>
  <Override PartName="/ppt/charts/chart103.xml" ContentType="application/vnd.openxmlformats-officedocument.drawingml.chart+xml"/>
  <Override PartName="/ppt/charts/style103.xml" ContentType="application/vnd.ms-office.chartstyle+xml"/>
  <Override PartName="/ppt/charts/colors103.xml" ContentType="application/vnd.ms-office.chartcolorstyle+xml"/>
  <Override PartName="/ppt/notesSlides/notesSlide155.xml" ContentType="application/vnd.openxmlformats-officedocument.presentationml.notesSlide+xml"/>
  <Override PartName="/ppt/charts/chart104.xml" ContentType="application/vnd.openxmlformats-officedocument.drawingml.chart+xml"/>
  <Override PartName="/ppt/charts/style104.xml" ContentType="application/vnd.ms-office.chartstyle+xml"/>
  <Override PartName="/ppt/charts/colors104.xml" ContentType="application/vnd.ms-office.chartcolorstyle+xml"/>
  <Override PartName="/ppt/notesSlides/notesSlide156.xml" ContentType="application/vnd.openxmlformats-officedocument.presentationml.notesSlide+xml"/>
  <Override PartName="/ppt/charts/chart105.xml" ContentType="application/vnd.openxmlformats-officedocument.drawingml.chart+xml"/>
  <Override PartName="/ppt/charts/style105.xml" ContentType="application/vnd.ms-office.chartstyle+xml"/>
  <Override PartName="/ppt/charts/colors105.xml" ContentType="application/vnd.ms-office.chartcolorstyle+xml"/>
  <Override PartName="/ppt/notesSlides/notesSlide157.xml" ContentType="application/vnd.openxmlformats-officedocument.presentationml.notesSlide+xml"/>
  <Override PartName="/ppt/charts/chart106.xml" ContentType="application/vnd.openxmlformats-officedocument.drawingml.chart+xml"/>
  <Override PartName="/ppt/charts/style106.xml" ContentType="application/vnd.ms-office.chartstyle+xml"/>
  <Override PartName="/ppt/charts/colors106.xml" ContentType="application/vnd.ms-office.chartcolorstyl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62"/>
  </p:notesMasterIdLst>
  <p:handoutMasterIdLst>
    <p:handoutMasterId r:id="rId163"/>
  </p:handoutMasterIdLst>
  <p:sldIdLst>
    <p:sldId id="475" r:id="rId2"/>
    <p:sldId id="544" r:id="rId3"/>
    <p:sldId id="545" r:id="rId4"/>
    <p:sldId id="546" r:id="rId5"/>
    <p:sldId id="548" r:id="rId6"/>
    <p:sldId id="547" r:id="rId7"/>
    <p:sldId id="549" r:id="rId8"/>
    <p:sldId id="550" r:id="rId9"/>
    <p:sldId id="551" r:id="rId10"/>
    <p:sldId id="552" r:id="rId11"/>
    <p:sldId id="435" r:id="rId12"/>
    <p:sldId id="434" r:id="rId13"/>
    <p:sldId id="436" r:id="rId14"/>
    <p:sldId id="437" r:id="rId15"/>
    <p:sldId id="438" r:id="rId16"/>
    <p:sldId id="458" r:id="rId17"/>
    <p:sldId id="439" r:id="rId18"/>
    <p:sldId id="440" r:id="rId19"/>
    <p:sldId id="441" r:id="rId20"/>
    <p:sldId id="442" r:id="rId21"/>
    <p:sldId id="443" r:id="rId22"/>
    <p:sldId id="444" r:id="rId23"/>
    <p:sldId id="506" r:id="rId24"/>
    <p:sldId id="507" r:id="rId25"/>
    <p:sldId id="508" r:id="rId26"/>
    <p:sldId id="509" r:id="rId27"/>
    <p:sldId id="510" r:id="rId28"/>
    <p:sldId id="511" r:id="rId29"/>
    <p:sldId id="512" r:id="rId30"/>
    <p:sldId id="513" r:id="rId31"/>
    <p:sldId id="514" r:id="rId32"/>
    <p:sldId id="515" r:id="rId33"/>
    <p:sldId id="516" r:id="rId34"/>
    <p:sldId id="517" r:id="rId35"/>
    <p:sldId id="518" r:id="rId36"/>
    <p:sldId id="519" r:id="rId37"/>
    <p:sldId id="520" r:id="rId38"/>
    <p:sldId id="521" r:id="rId39"/>
    <p:sldId id="522" r:id="rId40"/>
    <p:sldId id="523" r:id="rId41"/>
    <p:sldId id="524" r:id="rId42"/>
    <p:sldId id="445" r:id="rId43"/>
    <p:sldId id="448" r:id="rId44"/>
    <p:sldId id="449" r:id="rId45"/>
    <p:sldId id="450" r:id="rId46"/>
    <p:sldId id="530" r:id="rId47"/>
    <p:sldId id="531" r:id="rId48"/>
    <p:sldId id="532" r:id="rId49"/>
    <p:sldId id="533" r:id="rId50"/>
    <p:sldId id="465" r:id="rId51"/>
    <p:sldId id="457" r:id="rId52"/>
    <p:sldId id="461" r:id="rId53"/>
    <p:sldId id="462" r:id="rId54"/>
    <p:sldId id="463" r:id="rId55"/>
    <p:sldId id="464" r:id="rId56"/>
    <p:sldId id="466" r:id="rId57"/>
    <p:sldId id="467" r:id="rId58"/>
    <p:sldId id="480" r:id="rId59"/>
    <p:sldId id="479" r:id="rId60"/>
    <p:sldId id="481" r:id="rId61"/>
    <p:sldId id="482" r:id="rId62"/>
    <p:sldId id="483" r:id="rId63"/>
    <p:sldId id="484" r:id="rId64"/>
    <p:sldId id="485" r:id="rId65"/>
    <p:sldId id="487" r:id="rId66"/>
    <p:sldId id="486" r:id="rId67"/>
    <p:sldId id="488" r:id="rId68"/>
    <p:sldId id="489" r:id="rId69"/>
    <p:sldId id="490" r:id="rId70"/>
    <p:sldId id="491" r:id="rId71"/>
    <p:sldId id="500" r:id="rId72"/>
    <p:sldId id="504" r:id="rId73"/>
    <p:sldId id="446" r:id="rId74"/>
    <p:sldId id="459" r:id="rId75"/>
    <p:sldId id="447" r:id="rId76"/>
    <p:sldId id="525" r:id="rId77"/>
    <p:sldId id="526" r:id="rId78"/>
    <p:sldId id="527" r:id="rId79"/>
    <p:sldId id="495" r:id="rId80"/>
    <p:sldId id="451" r:id="rId81"/>
    <p:sldId id="453" r:id="rId82"/>
    <p:sldId id="454" r:id="rId83"/>
    <p:sldId id="455" r:id="rId84"/>
    <p:sldId id="460" r:id="rId85"/>
    <p:sldId id="456" r:id="rId86"/>
    <p:sldId id="477" r:id="rId87"/>
    <p:sldId id="536" r:id="rId88"/>
    <p:sldId id="537" r:id="rId89"/>
    <p:sldId id="538" r:id="rId90"/>
    <p:sldId id="539" r:id="rId91"/>
    <p:sldId id="474" r:id="rId92"/>
    <p:sldId id="540" r:id="rId93"/>
    <p:sldId id="541" r:id="rId94"/>
    <p:sldId id="499" r:id="rId95"/>
    <p:sldId id="502" r:id="rId96"/>
    <p:sldId id="503" r:id="rId97"/>
    <p:sldId id="501" r:id="rId98"/>
    <p:sldId id="496" r:id="rId99"/>
    <p:sldId id="497" r:id="rId100"/>
    <p:sldId id="498" r:id="rId101"/>
    <p:sldId id="468" r:id="rId102"/>
    <p:sldId id="469" r:id="rId103"/>
    <p:sldId id="470" r:id="rId104"/>
    <p:sldId id="471" r:id="rId105"/>
    <p:sldId id="472" r:id="rId106"/>
    <p:sldId id="534" r:id="rId107"/>
    <p:sldId id="535" r:id="rId108"/>
    <p:sldId id="528" r:id="rId109"/>
    <p:sldId id="529" r:id="rId110"/>
    <p:sldId id="473" r:id="rId111"/>
    <p:sldId id="493" r:id="rId112"/>
    <p:sldId id="494" r:id="rId113"/>
    <p:sldId id="572" r:id="rId114"/>
    <p:sldId id="554" r:id="rId115"/>
    <p:sldId id="556" r:id="rId116"/>
    <p:sldId id="555" r:id="rId117"/>
    <p:sldId id="558" r:id="rId118"/>
    <p:sldId id="559" r:id="rId119"/>
    <p:sldId id="560" r:id="rId120"/>
    <p:sldId id="561" r:id="rId121"/>
    <p:sldId id="562" r:id="rId122"/>
    <p:sldId id="563" r:id="rId123"/>
    <p:sldId id="564" r:id="rId124"/>
    <p:sldId id="565" r:id="rId125"/>
    <p:sldId id="566" r:id="rId126"/>
    <p:sldId id="567" r:id="rId127"/>
    <p:sldId id="568" r:id="rId128"/>
    <p:sldId id="569" r:id="rId129"/>
    <p:sldId id="570" r:id="rId130"/>
    <p:sldId id="571" r:id="rId131"/>
    <p:sldId id="553" r:id="rId132"/>
    <p:sldId id="574" r:id="rId133"/>
    <p:sldId id="575" r:id="rId134"/>
    <p:sldId id="584" r:id="rId135"/>
    <p:sldId id="585" r:id="rId136"/>
    <p:sldId id="586" r:id="rId137"/>
    <p:sldId id="587" r:id="rId138"/>
    <p:sldId id="588" r:id="rId139"/>
    <p:sldId id="589" r:id="rId140"/>
    <p:sldId id="590" r:id="rId141"/>
    <p:sldId id="591" r:id="rId142"/>
    <p:sldId id="592" r:id="rId143"/>
    <p:sldId id="593" r:id="rId144"/>
    <p:sldId id="594" r:id="rId145"/>
    <p:sldId id="595" r:id="rId146"/>
    <p:sldId id="596" r:id="rId147"/>
    <p:sldId id="597" r:id="rId148"/>
    <p:sldId id="598" r:id="rId149"/>
    <p:sldId id="599" r:id="rId150"/>
    <p:sldId id="600" r:id="rId151"/>
    <p:sldId id="601" r:id="rId152"/>
    <p:sldId id="602" r:id="rId153"/>
    <p:sldId id="603" r:id="rId154"/>
    <p:sldId id="604" r:id="rId155"/>
    <p:sldId id="605" r:id="rId156"/>
    <p:sldId id="606" r:id="rId157"/>
    <p:sldId id="607" r:id="rId158"/>
    <p:sldId id="581" r:id="rId159"/>
    <p:sldId id="582" r:id="rId160"/>
    <p:sldId id="543" r:id="rId161"/>
  </p:sldIdLst>
  <p:sldSz cx="12192000" cy="6858000"/>
  <p:notesSz cx="6797675" cy="9926638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zione PNE 2023" id="{C2BF4237-4A30-4041-9236-F69786EF291C}">
          <p14:sldIdLst>
            <p14:sldId id="475"/>
            <p14:sldId id="544"/>
            <p14:sldId id="545"/>
            <p14:sldId id="546"/>
            <p14:sldId id="548"/>
            <p14:sldId id="547"/>
            <p14:sldId id="549"/>
            <p14:sldId id="550"/>
            <p14:sldId id="551"/>
            <p14:sldId id="552"/>
          </p14:sldIdLst>
        </p14:section>
        <p14:section name="Cardiovalscolare" id="{5822AEB3-223B-4DBF-9D3C-F9868E9E2E2E}">
          <p14:sldIdLst>
            <p14:sldId id="435"/>
            <p14:sldId id="434"/>
            <p14:sldId id="436"/>
            <p14:sldId id="437"/>
            <p14:sldId id="438"/>
            <p14:sldId id="458"/>
            <p14:sldId id="439"/>
            <p14:sldId id="440"/>
            <p14:sldId id="441"/>
            <p14:sldId id="442"/>
            <p14:sldId id="443"/>
            <p14:sldId id="444"/>
            <p14:sldId id="506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</p14:sldIdLst>
        </p14:section>
        <p14:section name="Chirurgia del Digerente" id="{8C163B87-EB2C-4D42-92CA-563802E63804}">
          <p14:sldIdLst>
            <p14:sldId id="445"/>
            <p14:sldId id="448"/>
            <p14:sldId id="449"/>
            <p14:sldId id="450"/>
            <p14:sldId id="530"/>
            <p14:sldId id="531"/>
            <p14:sldId id="532"/>
            <p14:sldId id="533"/>
            <p14:sldId id="465"/>
          </p14:sldIdLst>
        </p14:section>
        <p14:section name="Chirurgia Oncologica" id="{C811889A-1ED9-4CE8-B94C-3850B45BFFFD}">
          <p14:sldIdLst>
            <p14:sldId id="457"/>
            <p14:sldId id="461"/>
            <p14:sldId id="462"/>
            <p14:sldId id="463"/>
            <p14:sldId id="464"/>
            <p14:sldId id="466"/>
            <p14:sldId id="467"/>
            <p14:sldId id="480"/>
            <p14:sldId id="479"/>
            <p14:sldId id="481"/>
            <p14:sldId id="482"/>
            <p14:sldId id="483"/>
            <p14:sldId id="484"/>
            <p14:sldId id="485"/>
            <p14:sldId id="487"/>
            <p14:sldId id="486"/>
            <p14:sldId id="488"/>
            <p14:sldId id="489"/>
            <p14:sldId id="490"/>
            <p14:sldId id="491"/>
          </p14:sldIdLst>
        </p14:section>
        <p14:section name="Procedure Chirurgiche" id="{F3E04E06-B02E-44E9-81E5-67B81875AB70}">
          <p14:sldIdLst>
            <p14:sldId id="500"/>
            <p14:sldId id="504"/>
          </p14:sldIdLst>
        </p14:section>
        <p14:section name="Cerebrovascolare" id="{1842B8C9-DF57-41D9-95DF-C42BF9463669}">
          <p14:sldIdLst>
            <p14:sldId id="446"/>
            <p14:sldId id="459"/>
            <p14:sldId id="447"/>
            <p14:sldId id="525"/>
            <p14:sldId id="526"/>
            <p14:sldId id="527"/>
          </p14:sldIdLst>
        </p14:section>
        <p14:section name="Malattie Infettive" id="{2C78712C-A4B0-4FA3-A442-F17BA3A425F7}">
          <p14:sldIdLst>
            <p14:sldId id="495"/>
          </p14:sldIdLst>
        </p14:section>
        <p14:section name="Muscoloscheletrico" id="{4A727DB2-BA93-4C7B-8E50-9B38D44B34E3}">
          <p14:sldIdLst>
            <p14:sldId id="451"/>
            <p14:sldId id="453"/>
            <p14:sldId id="454"/>
            <p14:sldId id="455"/>
            <p14:sldId id="460"/>
            <p14:sldId id="456"/>
            <p14:sldId id="477"/>
            <p14:sldId id="536"/>
            <p14:sldId id="537"/>
            <p14:sldId id="538"/>
            <p14:sldId id="539"/>
            <p14:sldId id="474"/>
            <p14:sldId id="540"/>
            <p14:sldId id="541"/>
          </p14:sldIdLst>
        </p14:section>
        <p14:section name="ORL" id="{6ECF1F2C-FD87-442A-805E-1B4FE2A173B2}">
          <p14:sldIdLst>
            <p14:sldId id="499"/>
            <p14:sldId id="502"/>
            <p14:sldId id="503"/>
          </p14:sldIdLst>
        </p14:section>
        <p14:section name="Pediatria" id="{3622821E-F57E-4FC3-ABCC-A2F7184C8BDD}">
          <p14:sldIdLst>
            <p14:sldId id="501"/>
            <p14:sldId id="496"/>
            <p14:sldId id="497"/>
            <p14:sldId id="498"/>
          </p14:sldIdLst>
        </p14:section>
        <p14:section name="Perinatale" id="{5202CEBD-7508-4CD5-8E84-62CB792BD683}">
          <p14:sldIdLst>
            <p14:sldId id="468"/>
            <p14:sldId id="469"/>
            <p14:sldId id="470"/>
            <p14:sldId id="471"/>
            <p14:sldId id="472"/>
            <p14:sldId id="534"/>
            <p14:sldId id="535"/>
          </p14:sldIdLst>
        </p14:section>
        <p14:section name="Procedure Chirurgiche" id="{72A02080-ED76-4674-A534-39E9D0DA36AA}">
          <p14:sldIdLst/>
        </p14:section>
        <p14:section name="Respiratorio" id="{83BCDD0A-B46B-4E1E-AB2D-BEE23D08247D}">
          <p14:sldIdLst>
            <p14:sldId id="528"/>
            <p14:sldId id="529"/>
          </p14:sldIdLst>
        </p14:section>
        <p14:section name="Urogenitale" id="{869EA668-AD1C-4C67-A07B-622F3D8765E8}">
          <p14:sldIdLst>
            <p14:sldId id="473"/>
            <p14:sldId id="493"/>
            <p14:sldId id="494"/>
          </p14:sldIdLst>
        </p14:section>
        <p14:section name="Tree Map" id="{6EB65596-3519-4B9E-9BAD-CF8FA777625F}">
          <p14:sldIdLst>
            <p14:sldId id="572"/>
            <p14:sldId id="554"/>
            <p14:sldId id="556"/>
            <p14:sldId id="555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0"/>
            <p14:sldId id="571"/>
          </p14:sldIdLst>
        </p14:section>
        <p14:section name="Assistenza Territoriale" id="{36A98C66-E77A-4B20-AF31-53281F356E02}">
          <p14:sldIdLst>
            <p14:sldId id="553"/>
            <p14:sldId id="574"/>
            <p14:sldId id="575"/>
            <p14:sldId id="584"/>
            <p14:sldId id="585"/>
            <p14:sldId id="586"/>
            <p14:sldId id="587"/>
            <p14:sldId id="588"/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  <p14:sldId id="605"/>
            <p14:sldId id="606"/>
            <p14:sldId id="607"/>
            <p14:sldId id="581"/>
          </p14:sldIdLst>
        </p14:section>
        <p14:section name="Conclusioni" id="{CA219188-859B-47DD-B561-DF01950B7E60}">
          <p14:sldIdLst>
            <p14:sldId id="582"/>
            <p14:sldId id="5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D2F5"/>
    <a:srgbClr val="8D3043"/>
    <a:srgbClr val="FF2F92"/>
    <a:srgbClr val="6EAC46"/>
    <a:srgbClr val="FBBD00"/>
    <a:srgbClr val="A3A3A3"/>
    <a:srgbClr val="E97C30"/>
    <a:srgbClr val="5A99D4"/>
    <a:srgbClr val="113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B9631B5-78F2-41C9-869B-9F39066F8104}" styleName="Stile medio 3 - 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41" autoAdjust="0"/>
    <p:restoredTop sz="94993" autoAdjust="0"/>
  </p:normalViewPr>
  <p:slideViewPr>
    <p:cSldViewPr snapToGrid="0" snapToObjects="1">
      <p:cViewPr varScale="1">
        <p:scale>
          <a:sx n="104" d="100"/>
          <a:sy n="104" d="100"/>
        </p:scale>
        <p:origin x="72" y="354"/>
      </p:cViewPr>
      <p:guideLst/>
    </p:cSldViewPr>
  </p:slideViewPr>
  <p:outlineViewPr>
    <p:cViewPr>
      <p:scale>
        <a:sx n="33" d="100"/>
        <a:sy n="33" d="100"/>
      </p:scale>
      <p:origin x="0" y="-44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306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8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0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3.xlsx"/><Relationship Id="rId2" Type="http://schemas.microsoft.com/office/2011/relationships/chartColorStyle" Target="colors100.xml"/><Relationship Id="rId1" Type="http://schemas.microsoft.com/office/2011/relationships/chartStyle" Target="style100.xml"/></Relationships>
</file>

<file path=ppt/charts/_rels/chart10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4.xlsx"/><Relationship Id="rId2" Type="http://schemas.microsoft.com/office/2011/relationships/chartColorStyle" Target="colors101.xml"/><Relationship Id="rId1" Type="http://schemas.microsoft.com/office/2011/relationships/chartStyle" Target="style101.xml"/></Relationships>
</file>

<file path=ppt/charts/_rels/chart10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5.xlsx"/><Relationship Id="rId2" Type="http://schemas.microsoft.com/office/2011/relationships/chartColorStyle" Target="colors102.xml"/><Relationship Id="rId1" Type="http://schemas.microsoft.com/office/2011/relationships/chartStyle" Target="style102.xml"/></Relationships>
</file>

<file path=ppt/charts/_rels/chart10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6.xlsx"/><Relationship Id="rId2" Type="http://schemas.microsoft.com/office/2011/relationships/chartColorStyle" Target="colors103.xml"/><Relationship Id="rId1" Type="http://schemas.microsoft.com/office/2011/relationships/chartStyle" Target="style103.xml"/></Relationships>
</file>

<file path=ppt/charts/_rels/chart10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7.xlsx"/><Relationship Id="rId2" Type="http://schemas.microsoft.com/office/2011/relationships/chartColorStyle" Target="colors104.xml"/><Relationship Id="rId1" Type="http://schemas.microsoft.com/office/2011/relationships/chartStyle" Target="style104.xml"/></Relationships>
</file>

<file path=ppt/charts/_rels/chart10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8.xlsx"/><Relationship Id="rId2" Type="http://schemas.microsoft.com/office/2011/relationships/chartColorStyle" Target="colors105.xml"/><Relationship Id="rId1" Type="http://schemas.microsoft.com/office/2011/relationships/chartStyle" Target="style105.xml"/></Relationships>
</file>

<file path=ppt/charts/_rels/chart10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9.xlsx"/><Relationship Id="rId2" Type="http://schemas.microsoft.com/office/2011/relationships/chartColorStyle" Target="colors106.xml"/><Relationship Id="rId1" Type="http://schemas.microsoft.com/office/2011/relationships/chartStyle" Target="style10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\\10.169.0.27\adi\Petrongari\SIS\2023\Territorio\PNE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\\10.169.0.27\adi\Petrongari\SIS\2023\Territorio\PNE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Foglio_di_lavoro_di_Microsoft_Excel9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Foglio_di_lavoro_di_Microsoft_Excel10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Foglio_di_lavoro_di_Microsoft_Excel11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Foglio_di_lavoro_di_Microsoft_Excel12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Foglio_di_lavoro_di_Microsoft_Excel13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Foglio_di_lavoro_di_Microsoft_Excel14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Foglio_di_lavoro_di_Microsoft_Excel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file:///\\10.169.0.27\adi\Petrongari\SIS\2023\Territorio\PNE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file:///\\10.169.0.27\adi\Petrongari\SIS\2023\Territorio\PNE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6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6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oleObject" Target="file:///\\10.169.0.27\adi\Petrongari\SIS\2023\Territorio\PNE.xlsx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7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Foglio_di_lavoro_di_Microsoft_Excel18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Foglio_di_lavoro_di_Microsoft_Excel19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Foglio_di_lavoro_di_Microsoft_Excel20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Foglio_di_lavoro_di_Microsoft_Excel2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Foglio_di_lavoro_di_Microsoft_Excel22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Foglio_di_lavoro_di_Microsoft_Excel23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package" Target="../embeddings/Foglio_di_lavoro_di_Microsoft_Excel24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package" Target="../embeddings/Foglio_di_lavoro_di_Microsoft_Excel25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package" Target="../embeddings/Foglio_di_lavoro_di_Microsoft_Excel26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package" Target="../embeddings/Foglio_di_lavoro_di_Microsoft_Excel27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package" Target="../embeddings/Foglio_di_lavoro_di_Microsoft_Excel28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package" Target="../embeddings/Foglio_di_lavoro_di_Microsoft_Excel29.xlsx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package" Target="../embeddings/Foglio_di_lavoro_di_Microsoft_Excel30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package" Target="../embeddings/Foglio_di_lavoro_di_Microsoft_Excel3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package" Target="../embeddings/Foglio_di_lavoro_di_Microsoft_Excel32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chartUserShapes" Target="../drawings/drawing7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3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package" Target="../embeddings/Foglio_di_lavoro_di_Microsoft_Excel34.xlsx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package" Target="../embeddings/Foglio_di_lavoro_di_Microsoft_Excel35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oleObject" Target="file:///\\10.169.0.27\adi\Petrongari\SIS\2023\Territorio\PNE.xlsx" TargetMode="Externa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6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47.xml"/><Relationship Id="rId1" Type="http://schemas.microsoft.com/office/2011/relationships/chartStyle" Target="style47.xml"/><Relationship Id="rId4" Type="http://schemas.openxmlformats.org/officeDocument/2006/relationships/chartUserShapes" Target="../drawings/drawing8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9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7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50.xml"/><Relationship Id="rId1" Type="http://schemas.microsoft.com/office/2011/relationships/chartStyle" Target="style50.xml"/><Relationship Id="rId4" Type="http://schemas.openxmlformats.org/officeDocument/2006/relationships/chartUserShapes" Target="../drawings/drawing1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51.xml"/><Relationship Id="rId1" Type="http://schemas.microsoft.com/office/2011/relationships/chartStyle" Target="style51.xml"/><Relationship Id="rId4" Type="http://schemas.openxmlformats.org/officeDocument/2006/relationships/oleObject" Target="file:///\\10.169.0.27\adi\Petrongari\SIS\2023\Territorio\PNE.xlsx" TargetMode="Externa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package" Target="../embeddings/Foglio_di_lavoro_di_Microsoft_Excel38.xlsx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53.xml"/><Relationship Id="rId1" Type="http://schemas.microsoft.com/office/2011/relationships/chartStyle" Target="style53.xml"/><Relationship Id="rId4" Type="http://schemas.openxmlformats.org/officeDocument/2006/relationships/package" Target="../embeddings/Foglio_di_lavoro_di_Microsoft_Excel39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54.xml"/><Relationship Id="rId1" Type="http://schemas.microsoft.com/office/2011/relationships/chartStyle" Target="style54.xml"/><Relationship Id="rId4" Type="http://schemas.openxmlformats.org/officeDocument/2006/relationships/package" Target="../embeddings/Foglio_di_lavoro_di_Microsoft_Excel40.xlsx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55.xml"/><Relationship Id="rId1" Type="http://schemas.microsoft.com/office/2011/relationships/chartStyle" Target="style55.xml"/><Relationship Id="rId4" Type="http://schemas.openxmlformats.org/officeDocument/2006/relationships/package" Target="../embeddings/Foglio_di_lavoro_di_Microsoft_Excel41.xlsx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56.xml"/><Relationship Id="rId1" Type="http://schemas.microsoft.com/office/2011/relationships/chartStyle" Target="style56.xml"/><Relationship Id="rId4" Type="http://schemas.openxmlformats.org/officeDocument/2006/relationships/package" Target="../embeddings/Foglio_di_lavoro_di_Microsoft_Excel42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57.xml"/><Relationship Id="rId1" Type="http://schemas.microsoft.com/office/2011/relationships/chartStyle" Target="style57.xml"/><Relationship Id="rId4" Type="http://schemas.openxmlformats.org/officeDocument/2006/relationships/package" Target="../embeddings/Foglio_di_lavoro_di_Microsoft_Excel43.xlsx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1.xml"/><Relationship Id="rId2" Type="http://schemas.microsoft.com/office/2011/relationships/chartColorStyle" Target="colors58.xml"/><Relationship Id="rId1" Type="http://schemas.microsoft.com/office/2011/relationships/chartStyle" Target="style58.xml"/><Relationship Id="rId4" Type="http://schemas.openxmlformats.org/officeDocument/2006/relationships/package" Target="../embeddings/Foglio_di_lavoro_di_Microsoft_Excel44.xlsx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2.xml"/><Relationship Id="rId2" Type="http://schemas.microsoft.com/office/2011/relationships/chartColorStyle" Target="colors59.xml"/><Relationship Id="rId1" Type="http://schemas.microsoft.com/office/2011/relationships/chartStyle" Target="style59.xml"/><Relationship Id="rId4" Type="http://schemas.openxmlformats.org/officeDocument/2006/relationships/package" Target="../embeddings/Foglio_di_lavoro_di_Microsoft_Excel4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Foglio_di_lavoro_di_Microsoft_Excel4.xlsx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60.xml"/><Relationship Id="rId1" Type="http://schemas.microsoft.com/office/2011/relationships/chartStyle" Target="style60.xml"/><Relationship Id="rId4" Type="http://schemas.openxmlformats.org/officeDocument/2006/relationships/chartUserShapes" Target="../drawings/drawing11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61.xml"/><Relationship Id="rId1" Type="http://schemas.microsoft.com/office/2011/relationships/chartStyle" Target="style61.xml"/><Relationship Id="rId4" Type="http://schemas.openxmlformats.org/officeDocument/2006/relationships/chartUserShapes" Target="../drawings/drawing12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62.xml"/><Relationship Id="rId1" Type="http://schemas.microsoft.com/office/2011/relationships/chartStyle" Target="style62.xml"/><Relationship Id="rId4" Type="http://schemas.openxmlformats.org/officeDocument/2006/relationships/chartUserShapes" Target="../drawings/drawing13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6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7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65.xml"/><Relationship Id="rId1" Type="http://schemas.microsoft.com/office/2011/relationships/chartStyle" Target="style65.xml"/><Relationship Id="rId4" Type="http://schemas.openxmlformats.org/officeDocument/2006/relationships/chartUserShapes" Target="../drawings/drawing14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3.xml"/><Relationship Id="rId2" Type="http://schemas.microsoft.com/office/2011/relationships/chartColorStyle" Target="colors66.xml"/><Relationship Id="rId1" Type="http://schemas.microsoft.com/office/2011/relationships/chartStyle" Target="style66.xml"/><Relationship Id="rId4" Type="http://schemas.openxmlformats.org/officeDocument/2006/relationships/package" Target="../embeddings/Foglio_di_lavoro_di_Microsoft_Excel48.xlsx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4.xml"/><Relationship Id="rId2" Type="http://schemas.microsoft.com/office/2011/relationships/chartColorStyle" Target="colors67.xml"/><Relationship Id="rId1" Type="http://schemas.microsoft.com/office/2011/relationships/chartStyle" Target="style67.xml"/><Relationship Id="rId4" Type="http://schemas.openxmlformats.org/officeDocument/2006/relationships/package" Target="../embeddings/Foglio_di_lavoro_di_Microsoft_Excel49.xlsx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0.xlsx"/><Relationship Id="rId2" Type="http://schemas.microsoft.com/office/2011/relationships/chartColorStyle" Target="colors68.xml"/><Relationship Id="rId1" Type="http://schemas.microsoft.com/office/2011/relationships/chartStyle" Target="style68.xml"/><Relationship Id="rId4" Type="http://schemas.openxmlformats.org/officeDocument/2006/relationships/chartUserShapes" Target="../drawings/drawing15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1.xlsx"/><Relationship Id="rId2" Type="http://schemas.microsoft.com/office/2011/relationships/chartColorStyle" Target="colors69.xml"/><Relationship Id="rId1" Type="http://schemas.microsoft.com/office/2011/relationships/chartStyle" Target="style69.xml"/><Relationship Id="rId4" Type="http://schemas.openxmlformats.org/officeDocument/2006/relationships/chartUserShapes" Target="../drawings/drawing1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Foglio_di_lavoro_di_Microsoft_Excel5.xlsx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2.xlsx"/><Relationship Id="rId2" Type="http://schemas.microsoft.com/office/2011/relationships/chartColorStyle" Target="colors70.xml"/><Relationship Id="rId1" Type="http://schemas.microsoft.com/office/2011/relationships/chartStyle" Target="style70.xml"/><Relationship Id="rId4" Type="http://schemas.openxmlformats.org/officeDocument/2006/relationships/chartUserShapes" Target="../drawings/drawing17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5.xml"/><Relationship Id="rId2" Type="http://schemas.microsoft.com/office/2011/relationships/chartColorStyle" Target="colors71.xml"/><Relationship Id="rId1" Type="http://schemas.microsoft.com/office/2011/relationships/chartStyle" Target="style71.xml"/><Relationship Id="rId5" Type="http://schemas.openxmlformats.org/officeDocument/2006/relationships/chartUserShapes" Target="../drawings/drawing18.xml"/><Relationship Id="rId4" Type="http://schemas.openxmlformats.org/officeDocument/2006/relationships/package" Target="../embeddings/Foglio_di_lavoro_di_Microsoft_Excel53.xlsx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6.xml"/><Relationship Id="rId2" Type="http://schemas.microsoft.com/office/2011/relationships/chartColorStyle" Target="colors72.xml"/><Relationship Id="rId1" Type="http://schemas.microsoft.com/office/2011/relationships/chartStyle" Target="style72.xml"/><Relationship Id="rId5" Type="http://schemas.openxmlformats.org/officeDocument/2006/relationships/chartUserShapes" Target="../drawings/drawing19.xml"/><Relationship Id="rId4" Type="http://schemas.openxmlformats.org/officeDocument/2006/relationships/package" Target="../embeddings/Foglio_di_lavoro_di_Microsoft_Excel54.xlsx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73.xml"/><Relationship Id="rId1" Type="http://schemas.microsoft.com/office/2011/relationships/chartStyle" Target="style73.xml"/><Relationship Id="rId4" Type="http://schemas.openxmlformats.org/officeDocument/2006/relationships/chartUserShapes" Target="../drawings/drawing20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74.xml"/><Relationship Id="rId1" Type="http://schemas.microsoft.com/office/2011/relationships/chartStyle" Target="style74.xml"/><Relationship Id="rId4" Type="http://schemas.openxmlformats.org/officeDocument/2006/relationships/chartUserShapes" Target="../drawings/drawing21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75.xml"/><Relationship Id="rId1" Type="http://schemas.microsoft.com/office/2011/relationships/chartStyle" Target="style75.xml"/><Relationship Id="rId4" Type="http://schemas.openxmlformats.org/officeDocument/2006/relationships/chartUserShapes" Target="../drawings/drawing22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76.xml"/><Relationship Id="rId1" Type="http://schemas.microsoft.com/office/2011/relationships/chartStyle" Target="style76.xml"/><Relationship Id="rId4" Type="http://schemas.openxmlformats.org/officeDocument/2006/relationships/chartUserShapes" Target="../drawings/drawing23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77.xml"/><Relationship Id="rId1" Type="http://schemas.microsoft.com/office/2011/relationships/chartStyle" Target="style77.xml"/><Relationship Id="rId4" Type="http://schemas.openxmlformats.org/officeDocument/2006/relationships/chartUserShapes" Target="../drawings/drawing24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78.xml"/><Relationship Id="rId1" Type="http://schemas.microsoft.com/office/2011/relationships/chartStyle" Target="style78.xml"/><Relationship Id="rId4" Type="http://schemas.openxmlformats.org/officeDocument/2006/relationships/chartUserShapes" Target="../drawings/drawing25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79.xml"/><Relationship Id="rId1" Type="http://schemas.microsoft.com/office/2011/relationships/chartStyle" Target="style79.xml"/><Relationship Id="rId4" Type="http://schemas.openxmlformats.org/officeDocument/2006/relationships/chartUserShapes" Target="../drawings/drawing2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Foglio_di_lavoro_di_Microsoft_Excel6.xlsx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80.xml"/><Relationship Id="rId1" Type="http://schemas.microsoft.com/office/2011/relationships/chartStyle" Target="style80.xml"/><Relationship Id="rId4" Type="http://schemas.openxmlformats.org/officeDocument/2006/relationships/chartUserShapes" Target="../drawings/drawing27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69.0.27\adi\Petrongari\SIS\2023\Territorio\PNE.xlsx" TargetMode="External"/><Relationship Id="rId2" Type="http://schemas.microsoft.com/office/2011/relationships/chartColorStyle" Target="colors81.xml"/><Relationship Id="rId1" Type="http://schemas.microsoft.com/office/2011/relationships/chartStyle" Target="style81.xml"/><Relationship Id="rId4" Type="http://schemas.openxmlformats.org/officeDocument/2006/relationships/chartUserShapes" Target="../drawings/drawing28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5.xlsx"/><Relationship Id="rId2" Type="http://schemas.microsoft.com/office/2011/relationships/chartColorStyle" Target="colors82.xml"/><Relationship Id="rId1" Type="http://schemas.microsoft.com/office/2011/relationships/chartStyle" Target="style82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6.xlsx"/><Relationship Id="rId2" Type="http://schemas.microsoft.com/office/2011/relationships/chartColorStyle" Target="colors83.xml"/><Relationship Id="rId1" Type="http://schemas.microsoft.com/office/2011/relationships/chartStyle" Target="style83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7.xlsx"/><Relationship Id="rId2" Type="http://schemas.microsoft.com/office/2011/relationships/chartColorStyle" Target="colors84.xml"/><Relationship Id="rId1" Type="http://schemas.microsoft.com/office/2011/relationships/chartStyle" Target="style84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8.xlsx"/><Relationship Id="rId2" Type="http://schemas.microsoft.com/office/2011/relationships/chartColorStyle" Target="colors85.xml"/><Relationship Id="rId1" Type="http://schemas.microsoft.com/office/2011/relationships/chartStyle" Target="style85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9.xlsx"/><Relationship Id="rId2" Type="http://schemas.microsoft.com/office/2011/relationships/chartColorStyle" Target="colors86.xml"/><Relationship Id="rId1" Type="http://schemas.microsoft.com/office/2011/relationships/chartStyle" Target="style86.xml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0.xlsx"/><Relationship Id="rId2" Type="http://schemas.microsoft.com/office/2011/relationships/chartColorStyle" Target="colors87.xml"/><Relationship Id="rId1" Type="http://schemas.microsoft.com/office/2011/relationships/chartStyle" Target="style87.xml"/></Relationships>
</file>

<file path=ppt/charts/_rels/chart8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1.xlsx"/><Relationship Id="rId2" Type="http://schemas.microsoft.com/office/2011/relationships/chartColorStyle" Target="colors88.xml"/><Relationship Id="rId1" Type="http://schemas.microsoft.com/office/2011/relationships/chartStyle" Target="style88.xml"/></Relationships>
</file>

<file path=ppt/charts/_rels/chart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2.xlsx"/><Relationship Id="rId2" Type="http://schemas.microsoft.com/office/2011/relationships/chartColorStyle" Target="colors89.xml"/><Relationship Id="rId1" Type="http://schemas.microsoft.com/office/2011/relationships/chartStyle" Target="style8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3.xlsx"/><Relationship Id="rId2" Type="http://schemas.microsoft.com/office/2011/relationships/chartColorStyle" Target="colors90.xml"/><Relationship Id="rId1" Type="http://schemas.microsoft.com/office/2011/relationships/chartStyle" Target="style90.xml"/></Relationships>
</file>

<file path=ppt/charts/_rels/chart9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4.xlsx"/><Relationship Id="rId2" Type="http://schemas.microsoft.com/office/2011/relationships/chartColorStyle" Target="colors91.xml"/><Relationship Id="rId1" Type="http://schemas.microsoft.com/office/2011/relationships/chartStyle" Target="style91.xml"/></Relationships>
</file>

<file path=ppt/charts/_rels/chart9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5.xlsx"/><Relationship Id="rId2" Type="http://schemas.microsoft.com/office/2011/relationships/chartColorStyle" Target="colors92.xml"/><Relationship Id="rId1" Type="http://schemas.microsoft.com/office/2011/relationships/chartStyle" Target="style92.xml"/></Relationships>
</file>

<file path=ppt/charts/_rels/chart9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6.xlsx"/><Relationship Id="rId2" Type="http://schemas.microsoft.com/office/2011/relationships/chartColorStyle" Target="colors93.xml"/><Relationship Id="rId1" Type="http://schemas.microsoft.com/office/2011/relationships/chartStyle" Target="style93.xml"/></Relationships>
</file>

<file path=ppt/charts/_rels/chart9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7.xlsx"/><Relationship Id="rId2" Type="http://schemas.microsoft.com/office/2011/relationships/chartColorStyle" Target="colors94.xml"/><Relationship Id="rId1" Type="http://schemas.microsoft.com/office/2011/relationships/chartStyle" Target="style94.xml"/></Relationships>
</file>

<file path=ppt/charts/_rels/chart9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8.xlsx"/><Relationship Id="rId2" Type="http://schemas.microsoft.com/office/2011/relationships/chartColorStyle" Target="colors95.xml"/><Relationship Id="rId1" Type="http://schemas.microsoft.com/office/2011/relationships/chartStyle" Target="style95.xml"/></Relationships>
</file>

<file path=ppt/charts/_rels/chart9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9.xlsx"/><Relationship Id="rId2" Type="http://schemas.microsoft.com/office/2011/relationships/chartColorStyle" Target="colors96.xml"/><Relationship Id="rId1" Type="http://schemas.microsoft.com/office/2011/relationships/chartStyle" Target="style96.xml"/></Relationships>
</file>

<file path=ppt/charts/_rels/chart9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0.xlsx"/><Relationship Id="rId2" Type="http://schemas.microsoft.com/office/2011/relationships/chartColorStyle" Target="colors97.xml"/><Relationship Id="rId1" Type="http://schemas.microsoft.com/office/2011/relationships/chartStyle" Target="style97.xml"/></Relationships>
</file>

<file path=ppt/charts/_rels/chart9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1.xlsx"/><Relationship Id="rId2" Type="http://schemas.microsoft.com/office/2011/relationships/chartColorStyle" Target="colors98.xml"/><Relationship Id="rId1" Type="http://schemas.microsoft.com/office/2011/relationships/chartStyle" Target="style98.xml"/></Relationships>
</file>

<file path=ppt/charts/_rels/chart9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2.xlsx"/><Relationship Id="rId2" Type="http://schemas.microsoft.com/office/2011/relationships/chartColorStyle" Target="colors99.xml"/><Relationship Id="rId1" Type="http://schemas.microsoft.com/office/2011/relationships/chartStyle" Target="style9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data!$B$48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data!$C$48:$F$48</c:f>
              <c:numCache>
                <c:formatCode>General</c:formatCode>
                <c:ptCount val="4"/>
                <c:pt idx="0">
                  <c:v>19.39</c:v>
                </c:pt>
                <c:pt idx="1">
                  <c:v>22.54</c:v>
                </c:pt>
                <c:pt idx="2">
                  <c:v>18.2</c:v>
                </c:pt>
                <c:pt idx="3">
                  <c:v>17.66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7F-4E72-B385-1FD95532887F}"/>
            </c:ext>
          </c:extLst>
        </c:ser>
        <c:ser>
          <c:idx val="1"/>
          <c:order val="1"/>
          <c:tx>
            <c:strRef>
              <c:f>data!$B$49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data!$C$49:$F$49</c:f>
              <c:numCache>
                <c:formatCode>General</c:formatCode>
                <c:ptCount val="4"/>
                <c:pt idx="0">
                  <c:v>26.46</c:v>
                </c:pt>
                <c:pt idx="1">
                  <c:v>28.38</c:v>
                </c:pt>
                <c:pt idx="2">
                  <c:v>26.41</c:v>
                </c:pt>
                <c:pt idx="3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07F-4E72-B385-1FD95532887F}"/>
            </c:ext>
          </c:extLst>
        </c:ser>
        <c:ser>
          <c:idx val="2"/>
          <c:order val="2"/>
          <c:tx>
            <c:strRef>
              <c:f>data!$B$50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data!$C$50:$F$50</c:f>
              <c:numCache>
                <c:formatCode>General</c:formatCode>
                <c:ptCount val="4"/>
                <c:pt idx="0">
                  <c:v>23.65</c:v>
                </c:pt>
                <c:pt idx="1">
                  <c:v>24.32</c:v>
                </c:pt>
                <c:pt idx="2">
                  <c:v>22.19</c:v>
                </c:pt>
                <c:pt idx="3">
                  <c:v>22.11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07F-4E72-B385-1FD9553288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35"/>
          <c:min val="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data!$B$13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data!$C$13:$F$13</c:f>
              <c:numCache>
                <c:formatCode>General</c:formatCode>
                <c:ptCount val="4"/>
                <c:pt idx="0">
                  <c:v>10.24</c:v>
                </c:pt>
                <c:pt idx="1">
                  <c:v>16.72</c:v>
                </c:pt>
                <c:pt idx="2">
                  <c:v>17.22</c:v>
                </c:pt>
                <c:pt idx="3">
                  <c:v>11.94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D1-4606-8364-2295513F1BDA}"/>
            </c:ext>
          </c:extLst>
        </c:ser>
        <c:ser>
          <c:idx val="1"/>
          <c:order val="1"/>
          <c:tx>
            <c:strRef>
              <c:f>data!$B$14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data!$C$14:$F$14</c:f>
              <c:numCache>
                <c:formatCode>General</c:formatCode>
                <c:ptCount val="4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D1-4606-8364-2295513F1BDA}"/>
            </c:ext>
          </c:extLst>
        </c:ser>
        <c:ser>
          <c:idx val="2"/>
          <c:order val="2"/>
          <c:tx>
            <c:strRef>
              <c:f>data!$B$15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data!$C$15:$F$15</c:f>
              <c:numCache>
                <c:formatCode>General</c:formatCode>
                <c:ptCount val="4"/>
                <c:pt idx="0">
                  <c:v>10.210000000000001</c:v>
                </c:pt>
                <c:pt idx="1">
                  <c:v>11.6</c:v>
                </c:pt>
                <c:pt idx="2">
                  <c:v>11.31</c:v>
                </c:pt>
                <c:pt idx="3">
                  <c:v>10.73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D1-4606-8364-2295513F1BDA}"/>
            </c:ext>
          </c:extLst>
        </c:ser>
        <c:ser>
          <c:idx val="3"/>
          <c:order val="3"/>
          <c:tx>
            <c:strRef>
              <c:f>data!$B$16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data!$C$16:$F$16</c:f>
              <c:numCache>
                <c:formatCode>General</c:formatCode>
                <c:ptCount val="4"/>
                <c:pt idx="0">
                  <c:v>11.16</c:v>
                </c:pt>
                <c:pt idx="1">
                  <c:v>12.83</c:v>
                </c:pt>
                <c:pt idx="2">
                  <c:v>11.93</c:v>
                </c:pt>
                <c:pt idx="3">
                  <c:v>11.8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9D1-4606-8364-2295513F1B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0"/>
          <c:min val="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Foglio1!$B$2:$D$2</c:f>
              <c:numCache>
                <c:formatCode>General</c:formatCode>
                <c:ptCount val="3"/>
                <c:pt idx="0">
                  <c:v>15.11</c:v>
                </c:pt>
                <c:pt idx="1">
                  <c:v>13.71</c:v>
                </c:pt>
                <c:pt idx="2">
                  <c:v>20.74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Foglio1!$B$3:$D$3</c:f>
              <c:numCache>
                <c:formatCode>General</c:formatCode>
                <c:ptCount val="3"/>
                <c:pt idx="0">
                  <c:v>15.34</c:v>
                </c:pt>
                <c:pt idx="1">
                  <c:v>18</c:v>
                </c:pt>
                <c:pt idx="2">
                  <c:v>19.52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Foglio1!$B$4:$D$4</c:f>
              <c:numCache>
                <c:formatCode>General</c:formatCode>
                <c:ptCount val="3"/>
                <c:pt idx="0">
                  <c:v>16.14</c:v>
                </c:pt>
                <c:pt idx="1">
                  <c:v>17.61</c:v>
                </c:pt>
                <c:pt idx="2">
                  <c:v>16.95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Foglio1!$B$2:$D$2</c:f>
              <c:numCache>
                <c:formatCode>General</c:formatCode>
                <c:ptCount val="3"/>
                <c:pt idx="0">
                  <c:v>20.100000000000001</c:v>
                </c:pt>
                <c:pt idx="1">
                  <c:v>21.9</c:v>
                </c:pt>
                <c:pt idx="2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Foglio1!$B$3:$D$3</c:f>
              <c:numCache>
                <c:formatCode>General</c:formatCode>
                <c:ptCount val="3"/>
                <c:pt idx="0">
                  <c:v>22.55</c:v>
                </c:pt>
                <c:pt idx="1">
                  <c:v>21.55</c:v>
                </c:pt>
                <c:pt idx="2">
                  <c:v>22.45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Foglio1!$B$4:$D$4</c:f>
              <c:numCache>
                <c:formatCode>General</c:formatCode>
                <c:ptCount val="3"/>
                <c:pt idx="0">
                  <c:v>18.28</c:v>
                </c:pt>
                <c:pt idx="1">
                  <c:v>17.61</c:v>
                </c:pt>
                <c:pt idx="2">
                  <c:v>17.989999999999998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Foglio1!$B$2:$D$2</c:f>
              <c:numCache>
                <c:formatCode>General</c:formatCode>
                <c:ptCount val="3"/>
                <c:pt idx="0">
                  <c:v>22.18</c:v>
                </c:pt>
                <c:pt idx="1">
                  <c:v>21.54</c:v>
                </c:pt>
                <c:pt idx="2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Foglio1!$B$3:$D$3</c:f>
              <c:numCache>
                <c:formatCode>General</c:formatCode>
                <c:ptCount val="3"/>
                <c:pt idx="0">
                  <c:v>19.600000000000001</c:v>
                </c:pt>
                <c:pt idx="1">
                  <c:v>22.23</c:v>
                </c:pt>
                <c:pt idx="2">
                  <c:v>23.18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Foglio1!$B$4:$D$4</c:f>
              <c:numCache>
                <c:formatCode>General</c:formatCode>
                <c:ptCount val="3"/>
                <c:pt idx="0">
                  <c:v>19.11</c:v>
                </c:pt>
                <c:pt idx="1">
                  <c:v>20.57</c:v>
                </c:pt>
                <c:pt idx="2">
                  <c:v>20.48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48-4164-8652-010DE94D06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48-4164-8652-010DE94D0633}"/>
              </c:ext>
            </c:extLst>
          </c:dPt>
          <c:cat>
            <c:strRef>
              <c:f>Foglio1!$A$2:$A$4</c:f>
              <c:strCache>
                <c:ptCount val="3"/>
                <c:pt idx="0">
                  <c:v>Asl Rieti</c:v>
                </c:pt>
                <c:pt idx="1">
                  <c:v>Lazio</c:v>
                </c:pt>
                <c:pt idx="2">
                  <c:v>Italia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63.51</c:v>
                </c:pt>
                <c:pt idx="1">
                  <c:v>37</c:v>
                </c:pt>
                <c:pt idx="2">
                  <c:v>57.65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48-4164-8652-010DE94D0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0199288"/>
        <c:axId val="320202240"/>
      </c:barChart>
      <c:catAx>
        <c:axId val="320199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20202240"/>
        <c:crosses val="autoZero"/>
        <c:auto val="1"/>
        <c:lblAlgn val="ctr"/>
        <c:lblOffset val="100"/>
        <c:noMultiLvlLbl val="0"/>
      </c:catAx>
      <c:valAx>
        <c:axId val="32020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20199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48-4164-8652-010DE94D06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48-4164-8652-010DE94D0633}"/>
              </c:ext>
            </c:extLst>
          </c:dPt>
          <c:cat>
            <c:strRef>
              <c:f>Foglio1!$A$2:$A$4</c:f>
              <c:strCache>
                <c:ptCount val="3"/>
                <c:pt idx="0">
                  <c:v>Asl Rieti</c:v>
                </c:pt>
                <c:pt idx="1">
                  <c:v>Lazio</c:v>
                </c:pt>
                <c:pt idx="2">
                  <c:v>Italia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62.47</c:v>
                </c:pt>
                <c:pt idx="1">
                  <c:v>37</c:v>
                </c:pt>
                <c:pt idx="2">
                  <c:v>82.07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48-4164-8652-010DE94D0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0199288"/>
        <c:axId val="320202240"/>
      </c:barChart>
      <c:catAx>
        <c:axId val="320199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20202240"/>
        <c:crosses val="autoZero"/>
        <c:auto val="1"/>
        <c:lblAlgn val="ctr"/>
        <c:lblOffset val="100"/>
        <c:noMultiLvlLbl val="0"/>
      </c:catAx>
      <c:valAx>
        <c:axId val="32020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20199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48-4164-8652-010DE94D06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48-4164-8652-010DE94D0633}"/>
              </c:ext>
            </c:extLst>
          </c:dPt>
          <c:cat>
            <c:strRef>
              <c:f>Foglio1!$A$2:$A$4</c:f>
              <c:strCache>
                <c:ptCount val="3"/>
                <c:pt idx="0">
                  <c:v>Asl Rieti</c:v>
                </c:pt>
                <c:pt idx="1">
                  <c:v>Lazio</c:v>
                </c:pt>
                <c:pt idx="2">
                  <c:v>Italia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47.62</c:v>
                </c:pt>
                <c:pt idx="1">
                  <c:v>30</c:v>
                </c:pt>
                <c:pt idx="2">
                  <c:v>44.05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48-4164-8652-010DE94D0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0199288"/>
        <c:axId val="320202240"/>
      </c:barChart>
      <c:catAx>
        <c:axId val="320199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20202240"/>
        <c:crosses val="autoZero"/>
        <c:auto val="1"/>
        <c:lblAlgn val="ctr"/>
        <c:lblOffset val="100"/>
        <c:noMultiLvlLbl val="0"/>
      </c:catAx>
      <c:valAx>
        <c:axId val="32020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20199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48-4164-8652-010DE94D06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48-4164-8652-010DE94D0633}"/>
              </c:ext>
            </c:extLst>
          </c:dPt>
          <c:cat>
            <c:strRef>
              <c:f>Foglio1!$A$2:$A$4</c:f>
              <c:strCache>
                <c:ptCount val="3"/>
                <c:pt idx="0">
                  <c:v>Asl Rieti</c:v>
                </c:pt>
                <c:pt idx="1">
                  <c:v>Lazio</c:v>
                </c:pt>
                <c:pt idx="2">
                  <c:v>Italia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62.24</c:v>
                </c:pt>
                <c:pt idx="1">
                  <c:v>50</c:v>
                </c:pt>
                <c:pt idx="2">
                  <c:v>98.65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48-4164-8652-010DE94D0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0199288"/>
        <c:axId val="320202240"/>
      </c:barChart>
      <c:catAx>
        <c:axId val="320199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20202240"/>
        <c:crosses val="autoZero"/>
        <c:auto val="1"/>
        <c:lblAlgn val="ctr"/>
        <c:lblOffset val="100"/>
        <c:noMultiLvlLbl val="0"/>
      </c:catAx>
      <c:valAx>
        <c:axId val="32020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20199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data!$B$87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data!$C$87:$F$87</c:f>
              <c:numCache>
                <c:formatCode>General</c:formatCode>
                <c:ptCount val="4"/>
                <c:pt idx="0">
                  <c:v>12.29</c:v>
                </c:pt>
                <c:pt idx="1">
                  <c:v>19.670000000000002</c:v>
                </c:pt>
                <c:pt idx="2">
                  <c:v>12.92</c:v>
                </c:pt>
                <c:pt idx="3">
                  <c:v>11.22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11-4FDC-8154-5C3FECDE8EFD}"/>
            </c:ext>
          </c:extLst>
        </c:ser>
        <c:ser>
          <c:idx val="1"/>
          <c:order val="1"/>
          <c:tx>
            <c:strRef>
              <c:f>data!$B$88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data!$C$88:$F$88</c:f>
              <c:numCache>
                <c:formatCode>General</c:formatCode>
                <c:ptCount val="4"/>
                <c:pt idx="0">
                  <c:v>14.34</c:v>
                </c:pt>
                <c:pt idx="1">
                  <c:v>13.58</c:v>
                </c:pt>
                <c:pt idx="2">
                  <c:v>13.49</c:v>
                </c:pt>
                <c:pt idx="3">
                  <c:v>13.01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11-4FDC-8154-5C3FECDE8EFD}"/>
            </c:ext>
          </c:extLst>
        </c:ser>
        <c:ser>
          <c:idx val="2"/>
          <c:order val="2"/>
          <c:tx>
            <c:strRef>
              <c:f>data!$B$89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data!$C$89:$F$89</c:f>
              <c:numCache>
                <c:formatCode>General</c:formatCode>
                <c:ptCount val="4"/>
                <c:pt idx="0">
                  <c:v>15.13</c:v>
                </c:pt>
                <c:pt idx="1">
                  <c:v>14.86</c:v>
                </c:pt>
                <c:pt idx="2">
                  <c:v>14.01</c:v>
                </c:pt>
                <c:pt idx="3">
                  <c:v>13.61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11-4FDC-8154-5C3FECDE8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5"/>
          <c:min val="6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data!$B$90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data!$C$90:$F$90</c:f>
              <c:numCache>
                <c:formatCode>General</c:formatCode>
                <c:ptCount val="4"/>
                <c:pt idx="0">
                  <c:v>10.92</c:v>
                </c:pt>
                <c:pt idx="1">
                  <c:v>10.59</c:v>
                </c:pt>
                <c:pt idx="2">
                  <c:v>13.43</c:v>
                </c:pt>
                <c:pt idx="3">
                  <c:v>8.76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CA-43CB-87F8-4A11F2326BE2}"/>
            </c:ext>
          </c:extLst>
        </c:ser>
        <c:ser>
          <c:idx val="1"/>
          <c:order val="1"/>
          <c:tx>
            <c:strRef>
              <c:f>data!$B$91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data!$C$91:$F$91</c:f>
              <c:numCache>
                <c:formatCode>General</c:formatCode>
                <c:ptCount val="4"/>
                <c:pt idx="0">
                  <c:v>9.44</c:v>
                </c:pt>
                <c:pt idx="1">
                  <c:v>9.11</c:v>
                </c:pt>
                <c:pt idx="2">
                  <c:v>8.7200000000000006</c:v>
                </c:pt>
                <c:pt idx="3">
                  <c:v>8.73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CA-43CB-87F8-4A11F2326BE2}"/>
            </c:ext>
          </c:extLst>
        </c:ser>
        <c:ser>
          <c:idx val="2"/>
          <c:order val="2"/>
          <c:tx>
            <c:strRef>
              <c:f>data!$B$92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data!$C$92:$F$92</c:f>
              <c:numCache>
                <c:formatCode>General</c:formatCode>
                <c:ptCount val="4"/>
                <c:pt idx="0">
                  <c:v>9.7200000000000006</c:v>
                </c:pt>
                <c:pt idx="1">
                  <c:v>9.82</c:v>
                </c:pt>
                <c:pt idx="2">
                  <c:v>9.36</c:v>
                </c:pt>
                <c:pt idx="3">
                  <c:v>10.81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8CA-43CB-87F8-4A11F2326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7"/>
          <c:min val="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data!$B$193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data!$C$193:$F$193</c:f>
              <c:numCache>
                <c:formatCode>General</c:formatCode>
                <c:ptCount val="4"/>
                <c:pt idx="0">
                  <c:v>387</c:v>
                </c:pt>
                <c:pt idx="1">
                  <c:v>305</c:v>
                </c:pt>
                <c:pt idx="2">
                  <c:v>295</c:v>
                </c:pt>
                <c:pt idx="3">
                  <c:v>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46-4423-8480-A0EDDF48E04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lineChart>
        <c:grouping val="stacked"/>
        <c:varyColors val="0"/>
        <c:ser>
          <c:idx val="1"/>
          <c:order val="1"/>
          <c:tx>
            <c:strRef>
              <c:f>data!$B$194</c:f>
              <c:strCache>
                <c:ptCount val="1"/>
                <c:pt idx="0">
                  <c:v>Decreto 70/15</c:v>
                </c:pt>
              </c:strCache>
            </c:strRef>
          </c:tx>
          <c:spPr>
            <a:ln w="28575" cap="rnd">
              <a:solidFill>
                <a:srgbClr val="ED1B84"/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data!$C$194:$F$194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46-4423-8480-A0EDDF48E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4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data!$B$99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data!$C$99:$F$99</c:f>
              <c:numCache>
                <c:formatCode>General</c:formatCode>
                <c:ptCount val="4"/>
                <c:pt idx="0">
                  <c:v>2.5</c:v>
                </c:pt>
                <c:pt idx="1">
                  <c:v>0</c:v>
                </c:pt>
                <c:pt idx="2">
                  <c:v>1.27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45-44F3-820E-26D5FF030CAC}"/>
            </c:ext>
          </c:extLst>
        </c:ser>
        <c:ser>
          <c:idx val="1"/>
          <c:order val="1"/>
          <c:tx>
            <c:strRef>
              <c:f>data!$B$100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data!$C$100:$F$100</c:f>
              <c:numCache>
                <c:formatCode>General</c:formatCode>
                <c:ptCount val="4"/>
                <c:pt idx="0">
                  <c:v>2.14</c:v>
                </c:pt>
                <c:pt idx="1">
                  <c:v>2.2999999999999998</c:v>
                </c:pt>
                <c:pt idx="2">
                  <c:v>1.99</c:v>
                </c:pt>
                <c:pt idx="3">
                  <c:v>2.0099999999999998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45-44F3-820E-26D5FF030CAC}"/>
            </c:ext>
          </c:extLst>
        </c:ser>
        <c:ser>
          <c:idx val="2"/>
          <c:order val="2"/>
          <c:tx>
            <c:strRef>
              <c:f>data!$B$101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data!$C$101:$F$101</c:f>
              <c:numCache>
                <c:formatCode>General</c:formatCode>
                <c:ptCount val="4"/>
                <c:pt idx="0">
                  <c:v>1.84</c:v>
                </c:pt>
                <c:pt idx="1">
                  <c:v>2.0499999999999998</c:v>
                </c:pt>
                <c:pt idx="2">
                  <c:v>1.52</c:v>
                </c:pt>
                <c:pt idx="3">
                  <c:v>1.73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45-44F3-820E-26D5FF030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1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data!$B$102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data!$C$102:$F$102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FD-4772-9CE5-D23FC7C17A48}"/>
            </c:ext>
          </c:extLst>
        </c:ser>
        <c:ser>
          <c:idx val="1"/>
          <c:order val="1"/>
          <c:tx>
            <c:strRef>
              <c:f>data!$B$103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data!$C$103:$F$103</c:f>
              <c:numCache>
                <c:formatCode>General</c:formatCode>
                <c:ptCount val="4"/>
                <c:pt idx="0">
                  <c:v>1.1599999999999999</c:v>
                </c:pt>
                <c:pt idx="1">
                  <c:v>1.28</c:v>
                </c:pt>
                <c:pt idx="2">
                  <c:v>1.22</c:v>
                </c:pt>
                <c:pt idx="3">
                  <c:v>1.1399999999999999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FD-4772-9CE5-D23FC7C17A48}"/>
            </c:ext>
          </c:extLst>
        </c:ser>
        <c:ser>
          <c:idx val="2"/>
          <c:order val="2"/>
          <c:tx>
            <c:strRef>
              <c:f>data!$B$104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data!$C$104:$F$104</c:f>
              <c:numCache>
                <c:formatCode>General</c:formatCode>
                <c:ptCount val="4"/>
                <c:pt idx="0">
                  <c:v>1.84</c:v>
                </c:pt>
                <c:pt idx="1">
                  <c:v>2.0499999999999998</c:v>
                </c:pt>
                <c:pt idx="2">
                  <c:v>1.52</c:v>
                </c:pt>
                <c:pt idx="3">
                  <c:v>1.73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FD-4772-9CE5-D23FC7C17A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1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data!$B$105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data!$C$105:$F$105</c:f>
              <c:numCache>
                <c:formatCode>General</c:formatCode>
                <c:ptCount val="4"/>
                <c:pt idx="0">
                  <c:v>59.51</c:v>
                </c:pt>
                <c:pt idx="1">
                  <c:v>93.67</c:v>
                </c:pt>
                <c:pt idx="2">
                  <c:v>57.66</c:v>
                </c:pt>
                <c:pt idx="3">
                  <c:v>64.84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E8-4A57-98C2-69050C886981}"/>
            </c:ext>
          </c:extLst>
        </c:ser>
        <c:ser>
          <c:idx val="1"/>
          <c:order val="1"/>
          <c:tx>
            <c:strRef>
              <c:f>data!$B$106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data!$C$106:$F$106</c:f>
              <c:numCache>
                <c:formatCode>General</c:formatCode>
                <c:ptCount val="4"/>
                <c:pt idx="0">
                  <c:v>26.02</c:v>
                </c:pt>
                <c:pt idx="1">
                  <c:v>23.2</c:v>
                </c:pt>
                <c:pt idx="2">
                  <c:v>24.54</c:v>
                </c:pt>
                <c:pt idx="3">
                  <c:v>28.62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E8-4A57-98C2-69050C886981}"/>
            </c:ext>
          </c:extLst>
        </c:ser>
        <c:ser>
          <c:idx val="2"/>
          <c:order val="2"/>
          <c:tx>
            <c:strRef>
              <c:f>data!$B$107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data!$C$107:$F$107</c:f>
              <c:numCache>
                <c:formatCode>General</c:formatCode>
                <c:ptCount val="4"/>
                <c:pt idx="0">
                  <c:v>16.14</c:v>
                </c:pt>
                <c:pt idx="1">
                  <c:v>13.08</c:v>
                </c:pt>
                <c:pt idx="2">
                  <c:v>12.83</c:v>
                </c:pt>
                <c:pt idx="3">
                  <c:v>14.12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9E8-4A57-98C2-69050C8869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in val="6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10"/>
        <c:minorUnit val="1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data!$B$21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data!$C$21:$F$21</c:f>
              <c:numCache>
                <c:formatCode>General</c:formatCode>
                <c:ptCount val="4"/>
                <c:pt idx="0">
                  <c:v>95.79</c:v>
                </c:pt>
                <c:pt idx="1">
                  <c:v>96.66</c:v>
                </c:pt>
                <c:pt idx="2">
                  <c:v>86.71</c:v>
                </c:pt>
                <c:pt idx="3">
                  <c:v>85.36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5A-489B-9B15-7CE766DE292F}"/>
            </c:ext>
          </c:extLst>
        </c:ser>
        <c:ser>
          <c:idx val="1"/>
          <c:order val="1"/>
          <c:tx>
            <c:strRef>
              <c:f>data!$B$22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data!$C$22:$F$22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75A-489B-9B15-7CE766DE292F}"/>
            </c:ext>
          </c:extLst>
        </c:ser>
        <c:ser>
          <c:idx val="2"/>
          <c:order val="2"/>
          <c:tx>
            <c:strRef>
              <c:f>data!$B$23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data!$C$23:$F$23</c:f>
              <c:numCache>
                <c:formatCode>General</c:formatCode>
                <c:ptCount val="4"/>
                <c:pt idx="0">
                  <c:v>79.61</c:v>
                </c:pt>
                <c:pt idx="1">
                  <c:v>78.41</c:v>
                </c:pt>
                <c:pt idx="2">
                  <c:v>80.709999999999994</c:v>
                </c:pt>
                <c:pt idx="3">
                  <c:v>82.81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75A-489B-9B15-7CE766DE292F}"/>
            </c:ext>
          </c:extLst>
        </c:ser>
        <c:ser>
          <c:idx val="3"/>
          <c:order val="3"/>
          <c:tx>
            <c:strRef>
              <c:f>data!$B$24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data!$C$24:$F$24</c:f>
              <c:numCache>
                <c:formatCode>General</c:formatCode>
                <c:ptCount val="4"/>
                <c:pt idx="0">
                  <c:v>81.61</c:v>
                </c:pt>
                <c:pt idx="1">
                  <c:v>82.2</c:v>
                </c:pt>
                <c:pt idx="2">
                  <c:v>83.5</c:v>
                </c:pt>
                <c:pt idx="3">
                  <c:v>85.28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75A-489B-9B15-7CE766DE292F}"/>
            </c:ext>
          </c:extLst>
        </c:ser>
        <c:ser>
          <c:idx val="4"/>
          <c:order val="4"/>
          <c:tx>
            <c:strRef>
              <c:f>data!$B$25</c:f>
              <c:strCache>
                <c:ptCount val="1"/>
                <c:pt idx="0">
                  <c:v>Decreto 70/15</c:v>
                </c:pt>
              </c:strCache>
            </c:strRef>
          </c:tx>
          <c:spPr>
            <a:ln w="25400" cap="rnd" cmpd="sng" algn="ctr">
              <a:solidFill>
                <a:srgbClr val="ED1B84"/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data!$C$25:$F$25</c:f>
              <c:numCache>
                <c:formatCode>General</c:formatCode>
                <c:ptCount val="4"/>
                <c:pt idx="0">
                  <c:v>70</c:v>
                </c:pt>
                <c:pt idx="1">
                  <c:v>70</c:v>
                </c:pt>
                <c:pt idx="2">
                  <c:v>70</c:v>
                </c:pt>
                <c:pt idx="3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75A-489B-9B15-7CE766DE2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in val="4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data!$B$189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data!$C$189:$F$189</c:f>
              <c:numCache>
                <c:formatCode>General</c:formatCode>
                <c:ptCount val="4"/>
                <c:pt idx="0">
                  <c:v>150</c:v>
                </c:pt>
                <c:pt idx="1">
                  <c:v>77</c:v>
                </c:pt>
                <c:pt idx="2">
                  <c:v>111</c:v>
                </c:pt>
                <c:pt idx="3">
                  <c:v>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04-499D-B6A6-3DD0B5942AC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lineChart>
        <c:grouping val="stacked"/>
        <c:varyColors val="0"/>
        <c:ser>
          <c:idx val="1"/>
          <c:order val="1"/>
          <c:tx>
            <c:strRef>
              <c:f>data!$B$190</c:f>
              <c:strCache>
                <c:ptCount val="1"/>
                <c:pt idx="0">
                  <c:v>Decreto 70/15</c:v>
                </c:pt>
              </c:strCache>
            </c:strRef>
          </c:tx>
          <c:spPr>
            <a:ln w="28575" cap="rnd">
              <a:solidFill>
                <a:srgbClr val="ED1B84"/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data!$C$190:$F$190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04-499D-B6A6-3DD0B5942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data!$B$30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data!$C$30:$F$30</c:f>
              <c:numCache>
                <c:formatCode>General</c:formatCode>
                <c:ptCount val="4"/>
                <c:pt idx="0">
                  <c:v>4.41</c:v>
                </c:pt>
                <c:pt idx="1">
                  <c:v>9.4</c:v>
                </c:pt>
                <c:pt idx="2">
                  <c:v>2.81</c:v>
                </c:pt>
                <c:pt idx="3">
                  <c:v>12.33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39-4185-8EE9-863EBF0E95FD}"/>
            </c:ext>
          </c:extLst>
        </c:ser>
        <c:ser>
          <c:idx val="1"/>
          <c:order val="1"/>
          <c:tx>
            <c:strRef>
              <c:f>data!$B$31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data!$C$31:$F$31</c:f>
              <c:numCache>
                <c:formatCode>General</c:formatCode>
                <c:ptCount val="4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39-4185-8EE9-863EBF0E95FD}"/>
            </c:ext>
          </c:extLst>
        </c:ser>
        <c:ser>
          <c:idx val="2"/>
          <c:order val="2"/>
          <c:tx>
            <c:strRef>
              <c:f>data!$B$32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data!$C$32:$F$32</c:f>
              <c:numCache>
                <c:formatCode>General</c:formatCode>
                <c:ptCount val="4"/>
                <c:pt idx="0">
                  <c:v>3.89</c:v>
                </c:pt>
                <c:pt idx="1">
                  <c:v>4.8499999999999996</c:v>
                </c:pt>
                <c:pt idx="2">
                  <c:v>4.37</c:v>
                </c:pt>
                <c:pt idx="3">
                  <c:v>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839-4185-8EE9-863EBF0E95FD}"/>
            </c:ext>
          </c:extLst>
        </c:ser>
        <c:ser>
          <c:idx val="3"/>
          <c:order val="3"/>
          <c:tx>
            <c:strRef>
              <c:f>data!$B$33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data!$C$33:$F$33</c:f>
              <c:numCache>
                <c:formatCode>General</c:formatCode>
                <c:ptCount val="4"/>
                <c:pt idx="0">
                  <c:v>3.96</c:v>
                </c:pt>
                <c:pt idx="1">
                  <c:v>4.8</c:v>
                </c:pt>
                <c:pt idx="2">
                  <c:v>4.9000000000000004</c:v>
                </c:pt>
                <c:pt idx="3">
                  <c:v>4.32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839-4185-8EE9-863EBF0E95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data!$B$8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data!$C$8:$F$8</c:f>
              <c:numCache>
                <c:formatCode>General</c:formatCode>
                <c:ptCount val="4"/>
                <c:pt idx="0">
                  <c:v>59.86</c:v>
                </c:pt>
                <c:pt idx="1">
                  <c:v>65.64</c:v>
                </c:pt>
                <c:pt idx="2">
                  <c:v>68.97</c:v>
                </c:pt>
                <c:pt idx="3">
                  <c:v>76.569999999999993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3C-4A5D-B9F2-83BFC9AFFB64}"/>
            </c:ext>
          </c:extLst>
        </c:ser>
        <c:ser>
          <c:idx val="1"/>
          <c:order val="1"/>
          <c:tx>
            <c:strRef>
              <c:f>data!$B$9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data!$C$9:$F$9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3C-4A5D-B9F2-83BFC9AFFB64}"/>
            </c:ext>
          </c:extLst>
        </c:ser>
        <c:ser>
          <c:idx val="2"/>
          <c:order val="2"/>
          <c:tx>
            <c:strRef>
              <c:f>data!$B$10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data!$C$10:$F$10</c:f>
              <c:numCache>
                <c:formatCode>General</c:formatCode>
                <c:ptCount val="4"/>
                <c:pt idx="0">
                  <c:v>0</c:v>
                </c:pt>
                <c:pt idx="1">
                  <c:v>49.86</c:v>
                </c:pt>
                <c:pt idx="2">
                  <c:v>50.37</c:v>
                </c:pt>
                <c:pt idx="3">
                  <c:v>51.29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3C-4A5D-B9F2-83BFC9AFFB64}"/>
            </c:ext>
          </c:extLst>
        </c:ser>
        <c:ser>
          <c:idx val="3"/>
          <c:order val="3"/>
          <c:tx>
            <c:strRef>
              <c:f>data!$B$11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data!$C$11:$F$11</c:f>
              <c:numCache>
                <c:formatCode>General</c:formatCode>
                <c:ptCount val="4"/>
                <c:pt idx="0">
                  <c:v>57.98</c:v>
                </c:pt>
                <c:pt idx="1">
                  <c:v>59.19</c:v>
                </c:pt>
                <c:pt idx="2">
                  <c:v>55.95</c:v>
                </c:pt>
                <c:pt idx="3">
                  <c:v>59.21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3C-4A5D-B9F2-83BFC9AFFB64}"/>
            </c:ext>
          </c:extLst>
        </c:ser>
        <c:ser>
          <c:idx val="4"/>
          <c:order val="4"/>
          <c:tx>
            <c:strRef>
              <c:f>data!$B$12</c:f>
              <c:strCache>
                <c:ptCount val="1"/>
                <c:pt idx="0">
                  <c:v>Decreto 70/15</c:v>
                </c:pt>
              </c:strCache>
            </c:strRef>
          </c:tx>
          <c:spPr>
            <a:ln w="25400" cap="rnd" cmpd="sng" algn="ctr">
              <a:solidFill>
                <a:srgbClr val="FF2F92"/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data!$C$12:$F$12</c:f>
              <c:numCache>
                <c:formatCode>General</c:formatCode>
                <c:ptCount val="4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93C-4A5D-B9F2-83BFC9AFF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8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data!$B$109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data!$C$109:$F$109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80-49DE-872C-B41AC4FBF041}"/>
            </c:ext>
          </c:extLst>
        </c:ser>
        <c:ser>
          <c:idx val="1"/>
          <c:order val="1"/>
          <c:tx>
            <c:strRef>
              <c:f>data!$B$110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data!$C$110:$F$110</c:f>
              <c:numCache>
                <c:formatCode>General</c:formatCode>
                <c:ptCount val="4"/>
                <c:pt idx="1">
                  <c:v>70.66</c:v>
                </c:pt>
                <c:pt idx="2">
                  <c:v>78.349999999999994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80-49DE-872C-B41AC4FBF041}"/>
            </c:ext>
          </c:extLst>
        </c:ser>
        <c:ser>
          <c:idx val="2"/>
          <c:order val="2"/>
          <c:tx>
            <c:strRef>
              <c:f>data!$B$111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data!$C$111:$F$111</c:f>
              <c:numCache>
                <c:formatCode>General</c:formatCode>
                <c:ptCount val="4"/>
                <c:pt idx="0">
                  <c:v>67.03</c:v>
                </c:pt>
                <c:pt idx="1">
                  <c:v>72.38</c:v>
                </c:pt>
                <c:pt idx="2">
                  <c:v>78.8</c:v>
                </c:pt>
                <c:pt idx="3">
                  <c:v>76.010000000000005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80-49DE-872C-B41AC4FBF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1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10"/>
        <c:minorUnit val="1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data!$B$112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data!$C$112:$F$112</c:f>
              <c:numCache>
                <c:formatCode>General</c:formatCode>
                <c:ptCount val="4"/>
                <c:pt idx="0">
                  <c:v>66.13</c:v>
                </c:pt>
                <c:pt idx="1">
                  <c:v>65</c:v>
                </c:pt>
                <c:pt idx="2">
                  <c:v>69.599999999999994</c:v>
                </c:pt>
                <c:pt idx="3">
                  <c:v>80.150000000000006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86-4943-8AB8-7487CDCBEFF4}"/>
            </c:ext>
          </c:extLst>
        </c:ser>
        <c:ser>
          <c:idx val="1"/>
          <c:order val="1"/>
          <c:tx>
            <c:strRef>
              <c:f>data!$B$113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data!$C$113:$F$113</c:f>
              <c:numCache>
                <c:formatCode>General</c:formatCode>
                <c:ptCount val="4"/>
                <c:pt idx="0">
                  <c:v>67.739999999999995</c:v>
                </c:pt>
                <c:pt idx="1">
                  <c:v>66.349999999999994</c:v>
                </c:pt>
                <c:pt idx="2">
                  <c:v>67.61</c:v>
                </c:pt>
                <c:pt idx="3">
                  <c:v>67.59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86-4943-8AB8-7487CDCBEFF4}"/>
            </c:ext>
          </c:extLst>
        </c:ser>
        <c:ser>
          <c:idx val="2"/>
          <c:order val="2"/>
          <c:tx>
            <c:strRef>
              <c:f>data!$B$114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data!$C$114:$F$114</c:f>
              <c:numCache>
                <c:formatCode>General</c:formatCode>
                <c:ptCount val="4"/>
                <c:pt idx="0">
                  <c:v>69.78</c:v>
                </c:pt>
                <c:pt idx="1">
                  <c:v>70.88</c:v>
                </c:pt>
                <c:pt idx="2">
                  <c:v>71.03</c:v>
                </c:pt>
                <c:pt idx="3">
                  <c:v>71.47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A86-4943-8AB8-7487CDCBEF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90"/>
          <c:min val="6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10"/>
        <c:minorUnit val="1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data!$B$26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data!$C$26:$F$26</c:f>
              <c:numCache>
                <c:formatCode>General</c:formatCode>
                <c:ptCount val="4"/>
                <c:pt idx="0">
                  <c:v>1.46</c:v>
                </c:pt>
                <c:pt idx="1">
                  <c:v>5.22</c:v>
                </c:pt>
                <c:pt idx="2">
                  <c:v>8.15</c:v>
                </c:pt>
                <c:pt idx="3">
                  <c:v>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ED-4E23-AD39-28F7886BD367}"/>
            </c:ext>
          </c:extLst>
        </c:ser>
        <c:ser>
          <c:idx val="1"/>
          <c:order val="1"/>
          <c:tx>
            <c:strRef>
              <c:f>data!$B$27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data!$C$27:$F$27</c:f>
              <c:numCache>
                <c:formatCode>General</c:formatCode>
                <c:ptCount val="4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ED-4E23-AD39-28F7886BD367}"/>
            </c:ext>
          </c:extLst>
        </c:ser>
        <c:ser>
          <c:idx val="2"/>
          <c:order val="2"/>
          <c:tx>
            <c:strRef>
              <c:f>data!$B$28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data!$C$28:$F$28</c:f>
              <c:numCache>
                <c:formatCode>General</c:formatCode>
                <c:ptCount val="4"/>
                <c:pt idx="0">
                  <c:v>6.29</c:v>
                </c:pt>
                <c:pt idx="1">
                  <c:v>6.33</c:v>
                </c:pt>
                <c:pt idx="2">
                  <c:v>5.8</c:v>
                </c:pt>
                <c:pt idx="3">
                  <c:v>5.41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ED-4E23-AD39-28F7886BD367}"/>
            </c:ext>
          </c:extLst>
        </c:ser>
        <c:ser>
          <c:idx val="3"/>
          <c:order val="3"/>
          <c:tx>
            <c:strRef>
              <c:f>data!$B$29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data!$C$29:$F$29</c:f>
              <c:numCache>
                <c:formatCode>General</c:formatCode>
                <c:ptCount val="4"/>
                <c:pt idx="0">
                  <c:v>5.62</c:v>
                </c:pt>
                <c:pt idx="1">
                  <c:v>5.6</c:v>
                </c:pt>
                <c:pt idx="2">
                  <c:v>4.5199999999999996</c:v>
                </c:pt>
                <c:pt idx="3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ED-4E23-AD39-28F7886BD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061157358539039E-2"/>
          <c:y val="5.8205193840857337E-2"/>
          <c:w val="0.94737525636474207"/>
          <c:h val="0.77843832053579298"/>
        </c:manualLayout>
      </c:layout>
      <c:lineChart>
        <c:grouping val="standard"/>
        <c:varyColors val="0"/>
        <c:ser>
          <c:idx val="0"/>
          <c:order val="0"/>
          <c:tx>
            <c:strRef>
              <c:f>data!$B$92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data!$D$3:$F$3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data!$D$92:$F$92</c:f>
              <c:numCache>
                <c:formatCode>General</c:formatCode>
                <c:ptCount val="3"/>
                <c:pt idx="0">
                  <c:v>5.96</c:v>
                </c:pt>
                <c:pt idx="1">
                  <c:v>9.15</c:v>
                </c:pt>
                <c:pt idx="2">
                  <c:v>3.83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F4-4EE4-B910-49430B63F081}"/>
            </c:ext>
          </c:extLst>
        </c:ser>
        <c:ser>
          <c:idx val="1"/>
          <c:order val="1"/>
          <c:tx>
            <c:strRef>
              <c:f>data!$B$93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data!$D$3:$F$3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data!$D$93:$F$93</c:f>
              <c:numCache>
                <c:formatCode>General</c:formatCode>
                <c:ptCount val="3"/>
                <c:pt idx="0">
                  <c:v>6.33</c:v>
                </c:pt>
                <c:pt idx="1">
                  <c:v>5.8</c:v>
                </c:pt>
                <c:pt idx="2">
                  <c:v>5.41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F4-4EE4-B910-49430B63F0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data!$B$115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data!$C$115:$F$115</c:f>
              <c:numCache>
                <c:formatCode>General</c:formatCode>
                <c:ptCount val="4"/>
                <c:pt idx="0">
                  <c:v>1.49</c:v>
                </c:pt>
                <c:pt idx="1">
                  <c:v>3.5</c:v>
                </c:pt>
                <c:pt idx="2">
                  <c:v>8.09</c:v>
                </c:pt>
                <c:pt idx="3">
                  <c:v>3.02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61-4F01-B9EA-17CE9616C5FB}"/>
            </c:ext>
          </c:extLst>
        </c:ser>
        <c:ser>
          <c:idx val="1"/>
          <c:order val="1"/>
          <c:tx>
            <c:strRef>
              <c:f>data!$B$116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data!$C$116:$F$116</c:f>
              <c:numCache>
                <c:formatCode>General</c:formatCode>
                <c:ptCount val="4"/>
                <c:pt idx="0">
                  <c:v>5.88</c:v>
                </c:pt>
                <c:pt idx="1">
                  <c:v>5.89</c:v>
                </c:pt>
                <c:pt idx="2">
                  <c:v>5.46</c:v>
                </c:pt>
                <c:pt idx="3">
                  <c:v>5.05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61-4F01-B9EA-17CE9616C5FB}"/>
            </c:ext>
          </c:extLst>
        </c:ser>
        <c:ser>
          <c:idx val="2"/>
          <c:order val="2"/>
          <c:tx>
            <c:strRef>
              <c:f>data!$B$117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data!$C$117:$F$117</c:f>
              <c:numCache>
                <c:formatCode>General</c:formatCode>
                <c:ptCount val="4"/>
                <c:pt idx="0">
                  <c:v>5.13</c:v>
                </c:pt>
                <c:pt idx="1">
                  <c:v>5.0999999999999996</c:v>
                </c:pt>
                <c:pt idx="2">
                  <c:v>4.3499999999999996</c:v>
                </c:pt>
                <c:pt idx="3">
                  <c:v>4.3499999999999996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961-4F01-B9EA-17CE9616C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4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2"/>
        <c:minorUnit val="1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data!$B$94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data!$C$94:$F$94</c:f>
              <c:numCache>
                <c:formatCode>General</c:formatCode>
                <c:ptCount val="4"/>
                <c:pt idx="0">
                  <c:v>7</c:v>
                </c:pt>
                <c:pt idx="1">
                  <c:v>3.94</c:v>
                </c:pt>
                <c:pt idx="2">
                  <c:v>9.0399999999999991</c:v>
                </c:pt>
                <c:pt idx="3">
                  <c:v>3.33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E0-41C6-84B7-9A53D0D4CB4E}"/>
            </c:ext>
          </c:extLst>
        </c:ser>
        <c:ser>
          <c:idx val="1"/>
          <c:order val="1"/>
          <c:tx>
            <c:strRef>
              <c:f>data!$B$95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data!$C$95:$F$95</c:f>
              <c:numCache>
                <c:formatCode>General</c:formatCode>
                <c:ptCount val="4"/>
                <c:pt idx="0">
                  <c:v>5.63</c:v>
                </c:pt>
                <c:pt idx="1">
                  <c:v>5.89</c:v>
                </c:pt>
                <c:pt idx="2">
                  <c:v>5.46</c:v>
                </c:pt>
                <c:pt idx="3">
                  <c:v>5.05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E0-41C6-84B7-9A53D0D4C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data!$B$124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data!$C$124:$F$124</c:f>
              <c:numCache>
                <c:formatCode>General</c:formatCode>
                <c:ptCount val="4"/>
                <c:pt idx="0">
                  <c:v>17</c:v>
                </c:pt>
                <c:pt idx="1">
                  <c:v>16</c:v>
                </c:pt>
                <c:pt idx="2">
                  <c:v>14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4E-404B-86E7-191EABBC710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3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data!$B$125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data!$C$125:$F$125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CC-4DBE-8493-EFC551B849A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data!$B$126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data!$C$126:$F$126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9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ED-42C0-8E25-5A38B9DE99C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4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data!$B$127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data!$C$3:$G$3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2023*</c:v>
                </c:pt>
              </c:strCache>
            </c:strRef>
          </c:cat>
          <c:val>
            <c:numRef>
              <c:f>data!$C$127:$G$127</c:f>
              <c:numCache>
                <c:formatCode>General</c:formatCode>
                <c:ptCount val="5"/>
                <c:pt idx="0">
                  <c:v>32</c:v>
                </c:pt>
                <c:pt idx="1">
                  <c:v>40</c:v>
                </c:pt>
                <c:pt idx="2">
                  <c:v>37</c:v>
                </c:pt>
                <c:pt idx="3">
                  <c:v>38</c:v>
                </c:pt>
                <c:pt idx="4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C5-4C39-9C52-1F68F69C655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45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data!$B$68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data!$D$3:$F$3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data!$D$68:$F$68</c:f>
              <c:numCache>
                <c:formatCode>General</c:formatCode>
                <c:ptCount val="3"/>
                <c:pt idx="0">
                  <c:v>73.97</c:v>
                </c:pt>
                <c:pt idx="1">
                  <c:v>83.64</c:v>
                </c:pt>
                <c:pt idx="2">
                  <c:v>84.59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94-463D-AD6A-F5F83347E7A5}"/>
            </c:ext>
          </c:extLst>
        </c:ser>
        <c:ser>
          <c:idx val="1"/>
          <c:order val="1"/>
          <c:tx>
            <c:strRef>
              <c:f>data!$B$69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data!$D$3:$F$3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data!$D$69:$F$69</c:f>
              <c:numCache>
                <c:formatCode>General</c:formatCode>
                <c:ptCount val="3"/>
                <c:pt idx="0">
                  <c:v>71.28</c:v>
                </c:pt>
                <c:pt idx="1">
                  <c:v>71.3</c:v>
                </c:pt>
                <c:pt idx="2">
                  <c:v>72.599999999999994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94-463D-AD6A-F5F83347E7A5}"/>
            </c:ext>
          </c:extLst>
        </c:ser>
        <c:ser>
          <c:idx val="2"/>
          <c:order val="2"/>
          <c:tx>
            <c:strRef>
              <c:f>data!$B$70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data!$D$3:$F$3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data!$D$70:$F$70</c:f>
              <c:numCache>
                <c:formatCode>General</c:formatCode>
                <c:ptCount val="3"/>
                <c:pt idx="0">
                  <c:v>74.150000000000006</c:v>
                </c:pt>
                <c:pt idx="1">
                  <c:v>72.58</c:v>
                </c:pt>
                <c:pt idx="2">
                  <c:v>74.53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94-463D-AD6A-F5F83347E7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90"/>
          <c:min val="66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data!$B$162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data!$C$3:$G$3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2023*</c:v>
                </c:pt>
              </c:strCache>
            </c:strRef>
          </c:cat>
          <c:val>
            <c:numRef>
              <c:f>data!$C$162:$G$162</c:f>
              <c:numCache>
                <c:formatCode>General</c:formatCode>
                <c:ptCount val="5"/>
                <c:pt idx="0">
                  <c:v>124</c:v>
                </c:pt>
                <c:pt idx="1">
                  <c:v>100</c:v>
                </c:pt>
                <c:pt idx="2">
                  <c:v>148</c:v>
                </c:pt>
                <c:pt idx="3">
                  <c:v>136</c:v>
                </c:pt>
                <c:pt idx="4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7-4F6E-835C-21443772ABF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lineChart>
        <c:grouping val="stacked"/>
        <c:varyColors val="0"/>
        <c:ser>
          <c:idx val="1"/>
          <c:order val="1"/>
          <c:tx>
            <c:strRef>
              <c:f>data!$B$163</c:f>
              <c:strCache>
                <c:ptCount val="1"/>
                <c:pt idx="0">
                  <c:v>Decreto 70/15</c:v>
                </c:pt>
              </c:strCache>
            </c:strRef>
          </c:tx>
          <c:spPr>
            <a:ln w="28575" cap="rnd">
              <a:solidFill>
                <a:srgbClr val="ED1B84"/>
              </a:solidFill>
              <a:prstDash val="dashDot"/>
              <a:round/>
            </a:ln>
            <a:effectLst/>
          </c:spPr>
          <c:marker>
            <c:symbol val="none"/>
          </c:marker>
          <c:cat>
            <c:strRef>
              <c:f>data!$C$3:$G$3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2023*</c:v>
                </c:pt>
              </c:strCache>
            </c:strRef>
          </c:cat>
          <c:val>
            <c:numRef>
              <c:f>data!$C$163:$G$163</c:f>
              <c:numCache>
                <c:formatCode>General</c:formatCode>
                <c:ptCount val="5"/>
                <c:pt idx="0">
                  <c:v>150</c:v>
                </c:pt>
                <c:pt idx="1">
                  <c:v>150</c:v>
                </c:pt>
                <c:pt idx="2">
                  <c:v>150</c:v>
                </c:pt>
                <c:pt idx="3">
                  <c:v>150</c:v>
                </c:pt>
                <c:pt idx="4">
                  <c:v>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87-4F6E-835C-21443772A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data!$B$129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data!$C$129:$F$129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A5-4797-A81D-FDB5FDB6F09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5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data!$B$130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data!$C$3:$G$3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2023*</c:v>
                </c:pt>
              </c:strCache>
            </c:strRef>
          </c:cat>
          <c:val>
            <c:numRef>
              <c:f>data!$C$130:$G$130</c:f>
              <c:numCache>
                <c:formatCode>General</c:formatCode>
                <c:ptCount val="5"/>
                <c:pt idx="0">
                  <c:v>17</c:v>
                </c:pt>
                <c:pt idx="1">
                  <c:v>10</c:v>
                </c:pt>
                <c:pt idx="2">
                  <c:v>20</c:v>
                </c:pt>
                <c:pt idx="3">
                  <c:v>27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29-47A5-8D44-03BE6AFD264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4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data!$B$131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data!$C$131:$F$131</c:f>
              <c:numCache>
                <c:formatCode>General</c:formatCode>
                <c:ptCount val="4"/>
                <c:pt idx="0">
                  <c:v>11</c:v>
                </c:pt>
                <c:pt idx="1">
                  <c:v>6</c:v>
                </c:pt>
                <c:pt idx="2">
                  <c:v>4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40-49C9-9E8A-FB1CD518C7E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data!$B$132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data!$C$132:$F$132</c:f>
              <c:numCache>
                <c:formatCode>General</c:formatCode>
                <c:ptCount val="4"/>
                <c:pt idx="0">
                  <c:v>10</c:v>
                </c:pt>
                <c:pt idx="1">
                  <c:v>2</c:v>
                </c:pt>
                <c:pt idx="2">
                  <c:v>13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2F-41C8-A309-F1359708D1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data!$B$133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data!$C$3:$G$3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2023*</c:v>
                </c:pt>
              </c:strCache>
            </c:strRef>
          </c:cat>
          <c:val>
            <c:numRef>
              <c:f>data!$C$133:$G$133</c:f>
              <c:numCache>
                <c:formatCode>General</c:formatCode>
                <c:ptCount val="5"/>
                <c:pt idx="0">
                  <c:v>3</c:v>
                </c:pt>
                <c:pt idx="1">
                  <c:v>12</c:v>
                </c:pt>
                <c:pt idx="2">
                  <c:v>10</c:v>
                </c:pt>
                <c:pt idx="3">
                  <c:v>5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E-4A36-99D3-C75FFC45D5F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7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data!$B$134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data!$C$134:$F$134</c:f>
              <c:numCache>
                <c:formatCode>General</c:formatCode>
                <c:ptCount val="4"/>
                <c:pt idx="0">
                  <c:v>14</c:v>
                </c:pt>
                <c:pt idx="1">
                  <c:v>7</c:v>
                </c:pt>
                <c:pt idx="2">
                  <c:v>17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1D-4A7A-AE9B-A2451091CEB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8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data!$B$135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data!$C$135:$F$135</c:f>
              <c:numCache>
                <c:formatCode>General</c:formatCode>
                <c:ptCount val="4"/>
                <c:pt idx="0">
                  <c:v>16</c:v>
                </c:pt>
                <c:pt idx="1">
                  <c:v>7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8E-4E94-85B5-07C788A144D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data!$B$136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data!$C$136:$F$136</c:f>
              <c:numCache>
                <c:formatCode>General</c:formatCode>
                <c:ptCount val="4"/>
                <c:pt idx="0">
                  <c:v>9</c:v>
                </c:pt>
                <c:pt idx="1">
                  <c:v>11</c:v>
                </c:pt>
                <c:pt idx="2">
                  <c:v>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1A-4402-91FE-C04034F17FC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6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data!$B$148</c:f>
              <c:strCache>
                <c:ptCount val="1"/>
                <c:pt idx="0">
                  <c:v>Procedure Chirurgiche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data!$C$148:$F$148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3-44A1-A56E-90D3EB865F4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8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data!$B$71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data!$C$71:$F$71</c:f>
              <c:numCache>
                <c:formatCode>General</c:formatCode>
                <c:ptCount val="4"/>
                <c:pt idx="0">
                  <c:v>11.61</c:v>
                </c:pt>
                <c:pt idx="1">
                  <c:v>13.98</c:v>
                </c:pt>
                <c:pt idx="2">
                  <c:v>11.91</c:v>
                </c:pt>
                <c:pt idx="3">
                  <c:v>11.98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5D-4685-BB6F-AB2FDE9D1B1C}"/>
            </c:ext>
          </c:extLst>
        </c:ser>
        <c:ser>
          <c:idx val="1"/>
          <c:order val="1"/>
          <c:tx>
            <c:strRef>
              <c:f>data!$B$72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data!$C$72:$F$72</c:f>
              <c:numCache>
                <c:formatCode>General</c:formatCode>
                <c:ptCount val="4"/>
                <c:pt idx="0">
                  <c:v>9.31</c:v>
                </c:pt>
                <c:pt idx="1">
                  <c:v>10.83</c:v>
                </c:pt>
                <c:pt idx="2">
                  <c:v>10.17</c:v>
                </c:pt>
                <c:pt idx="3">
                  <c:v>10.59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05D-4685-BB6F-AB2FDE9D1B1C}"/>
            </c:ext>
          </c:extLst>
        </c:ser>
        <c:ser>
          <c:idx val="2"/>
          <c:order val="2"/>
          <c:tx>
            <c:strRef>
              <c:f>data!$B$73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data!$C$73:$F$73</c:f>
              <c:numCache>
                <c:formatCode>General</c:formatCode>
                <c:ptCount val="4"/>
                <c:pt idx="0">
                  <c:v>12.38</c:v>
                </c:pt>
                <c:pt idx="1">
                  <c:v>11.91</c:v>
                </c:pt>
                <c:pt idx="2">
                  <c:v>13.46</c:v>
                </c:pt>
                <c:pt idx="3">
                  <c:v>14.74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05D-4685-BB6F-AB2FDE9D1B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0"/>
          <c:min val="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data!$B$149</c:f>
              <c:strCache>
                <c:ptCount val="1"/>
                <c:pt idx="0">
                  <c:v>Procedure Chirurgiche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data!$C$149:$F$149</c:f>
              <c:numCache>
                <c:formatCode>General</c:formatCode>
                <c:ptCount val="4"/>
                <c:pt idx="0">
                  <c:v>13</c:v>
                </c:pt>
                <c:pt idx="1">
                  <c:v>4</c:v>
                </c:pt>
                <c:pt idx="2">
                  <c:v>13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A7-4E81-8290-EB4AE116CE6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8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data!$B$17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data!$C$17:$F$17</c:f>
              <c:numCache>
                <c:formatCode>General</c:formatCode>
                <c:ptCount val="4"/>
                <c:pt idx="0">
                  <c:v>11.85</c:v>
                </c:pt>
                <c:pt idx="1">
                  <c:v>15.3</c:v>
                </c:pt>
                <c:pt idx="2">
                  <c:v>11.97</c:v>
                </c:pt>
                <c:pt idx="3">
                  <c:v>15.21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A6-434B-A58C-F0A19090BCBA}"/>
            </c:ext>
          </c:extLst>
        </c:ser>
        <c:ser>
          <c:idx val="1"/>
          <c:order val="1"/>
          <c:tx>
            <c:strRef>
              <c:f>data!$B$18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ED1B84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data!$C$18:$F$18</c:f>
              <c:numCache>
                <c:formatCode>General</c:formatCode>
                <c:ptCount val="4"/>
                <c:pt idx="0">
                  <c:v>16</c:v>
                </c:pt>
                <c:pt idx="1">
                  <c:v>16</c:v>
                </c:pt>
                <c:pt idx="2">
                  <c:v>16</c:v>
                </c:pt>
                <c:pt idx="3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A6-434B-A58C-F0A19090BCBA}"/>
            </c:ext>
          </c:extLst>
        </c:ser>
        <c:ser>
          <c:idx val="2"/>
          <c:order val="2"/>
          <c:tx>
            <c:strRef>
              <c:f>data!$B$19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data!$C$19:$F$19</c:f>
              <c:numCache>
                <c:formatCode>General</c:formatCode>
                <c:ptCount val="4"/>
                <c:pt idx="0">
                  <c:v>10.07</c:v>
                </c:pt>
                <c:pt idx="1">
                  <c:v>11.24</c:v>
                </c:pt>
                <c:pt idx="2">
                  <c:v>10.92</c:v>
                </c:pt>
                <c:pt idx="3">
                  <c:v>10.54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9A6-434B-A58C-F0A19090BCBA}"/>
            </c:ext>
          </c:extLst>
        </c:ser>
        <c:ser>
          <c:idx val="3"/>
          <c:order val="3"/>
          <c:tx>
            <c:strRef>
              <c:f>data!$B$20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data!$C$20:$F$20</c:f>
              <c:numCache>
                <c:formatCode>General</c:formatCode>
                <c:ptCount val="4"/>
                <c:pt idx="0">
                  <c:v>11.46</c:v>
                </c:pt>
                <c:pt idx="1">
                  <c:v>11.16</c:v>
                </c:pt>
                <c:pt idx="2">
                  <c:v>11.86</c:v>
                </c:pt>
                <c:pt idx="3">
                  <c:v>10.6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9A6-434B-A58C-F0A19090B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0"/>
          <c:min val="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data!$B$110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data!$C$107:$F$107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data!$C$110:$F$110</c:f>
              <c:numCache>
                <c:formatCode>General</c:formatCode>
                <c:ptCount val="4"/>
                <c:pt idx="0">
                  <c:v>16.25</c:v>
                </c:pt>
                <c:pt idx="1">
                  <c:v>14.18</c:v>
                </c:pt>
                <c:pt idx="2">
                  <c:v>12.06</c:v>
                </c:pt>
                <c:pt idx="3">
                  <c:v>16.54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49-405D-A63F-4BC9FA2065F4}"/>
            </c:ext>
          </c:extLst>
        </c:ser>
        <c:ser>
          <c:idx val="1"/>
          <c:order val="1"/>
          <c:tx>
            <c:strRef>
              <c:f>data!$B$111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data!$C$107:$F$107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data!$C$111:$F$111</c:f>
              <c:numCache>
                <c:formatCode>General</c:formatCode>
                <c:ptCount val="4"/>
                <c:pt idx="0">
                  <c:v>16.239999999999998</c:v>
                </c:pt>
                <c:pt idx="1">
                  <c:v>16.14</c:v>
                </c:pt>
                <c:pt idx="2">
                  <c:v>17.61</c:v>
                </c:pt>
                <c:pt idx="3">
                  <c:v>16.95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49-405D-A63F-4BC9FA206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3"/>
          <c:min val="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data!$B$96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data!$C$96:$F$96</c:f>
              <c:numCache>
                <c:formatCode>General</c:formatCode>
                <c:ptCount val="4"/>
                <c:pt idx="0">
                  <c:v>9.66</c:v>
                </c:pt>
                <c:pt idx="1">
                  <c:v>7.45</c:v>
                </c:pt>
                <c:pt idx="2">
                  <c:v>8.32</c:v>
                </c:pt>
                <c:pt idx="3">
                  <c:v>9.3800000000000008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E5-4672-A70D-5584D6B27186}"/>
            </c:ext>
          </c:extLst>
        </c:ser>
        <c:ser>
          <c:idx val="1"/>
          <c:order val="1"/>
          <c:tx>
            <c:strRef>
              <c:f>data!$B$97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data!$C$97:$F$97</c:f>
              <c:numCache>
                <c:formatCode>General</c:formatCode>
                <c:ptCount val="4"/>
                <c:pt idx="0">
                  <c:v>7.37</c:v>
                </c:pt>
                <c:pt idx="1">
                  <c:v>7.45</c:v>
                </c:pt>
                <c:pt idx="2">
                  <c:v>7.25</c:v>
                </c:pt>
                <c:pt idx="3">
                  <c:v>7.24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E5-4672-A70D-5584D6B27186}"/>
            </c:ext>
          </c:extLst>
        </c:ser>
        <c:ser>
          <c:idx val="2"/>
          <c:order val="2"/>
          <c:tx>
            <c:strRef>
              <c:f>data!$B$98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data!$C$98:$F$98</c:f>
              <c:numCache>
                <c:formatCode>General</c:formatCode>
                <c:ptCount val="4"/>
                <c:pt idx="0">
                  <c:v>7.71</c:v>
                </c:pt>
                <c:pt idx="1">
                  <c:v>7.99</c:v>
                </c:pt>
                <c:pt idx="2">
                  <c:v>8.16</c:v>
                </c:pt>
                <c:pt idx="3">
                  <c:v>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BE5-4672-A70D-5584D6B27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4"/>
          <c:min val="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2"/>
        <c:minorUnit val="1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data!$B$143</c:f>
              <c:strCache>
                <c:ptCount val="1"/>
                <c:pt idx="0">
                  <c:v>Malattie infettive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data!$C$143:$F$143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D2-45FC-86AC-D6D242A752C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8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data!$B$131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data!$C$131:$F$131</c:f>
              <c:numCache>
                <c:formatCode>General</c:formatCode>
                <c:ptCount val="4"/>
                <c:pt idx="0">
                  <c:v>5.35</c:v>
                </c:pt>
                <c:pt idx="1">
                  <c:v>5.72</c:v>
                </c:pt>
                <c:pt idx="2">
                  <c:v>9.5500000000000007</c:v>
                </c:pt>
                <c:pt idx="3">
                  <c:v>7.56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4B-46D1-8F36-50248CCE91CE}"/>
            </c:ext>
          </c:extLst>
        </c:ser>
        <c:ser>
          <c:idx val="1"/>
          <c:order val="1"/>
          <c:tx>
            <c:strRef>
              <c:f>data!$B$132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data!$C$132:$F$132</c:f>
              <c:numCache>
                <c:formatCode>General</c:formatCode>
                <c:ptCount val="4"/>
                <c:pt idx="0">
                  <c:v>5.14</c:v>
                </c:pt>
                <c:pt idx="1">
                  <c:v>6.59</c:v>
                </c:pt>
                <c:pt idx="2">
                  <c:v>6.42</c:v>
                </c:pt>
                <c:pt idx="3">
                  <c:v>6.26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4B-46D1-8F36-50248CCE91CE}"/>
            </c:ext>
          </c:extLst>
        </c:ser>
        <c:ser>
          <c:idx val="2"/>
          <c:order val="2"/>
          <c:tx>
            <c:strRef>
              <c:f>data!$B$133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data!$C$133:$F$133</c:f>
              <c:numCache>
                <c:formatCode>General</c:formatCode>
                <c:ptCount val="4"/>
                <c:pt idx="0">
                  <c:v>5.63</c:v>
                </c:pt>
                <c:pt idx="1">
                  <c:v>7.35</c:v>
                </c:pt>
                <c:pt idx="2">
                  <c:v>7.13</c:v>
                </c:pt>
                <c:pt idx="3">
                  <c:v>7.01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44B-46D1-8F36-50248CCE9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4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2"/>
        <c:minorUnit val="1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data!$B$102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data!$C$102:$F$102</c:f>
              <c:numCache>
                <c:formatCode>General</c:formatCode>
                <c:ptCount val="4"/>
                <c:pt idx="0">
                  <c:v>55.41</c:v>
                </c:pt>
                <c:pt idx="1">
                  <c:v>37.96</c:v>
                </c:pt>
                <c:pt idx="2">
                  <c:v>69.239999999999995</c:v>
                </c:pt>
                <c:pt idx="3">
                  <c:v>87.73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AA-4E2A-9C4C-E244B0BDEC9E}"/>
            </c:ext>
          </c:extLst>
        </c:ser>
        <c:ser>
          <c:idx val="1"/>
          <c:order val="1"/>
          <c:tx>
            <c:strRef>
              <c:f>data!$B$103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data!$C$103:$F$103</c:f>
              <c:numCache>
                <c:formatCode>General</c:formatCode>
                <c:ptCount val="4"/>
                <c:pt idx="0">
                  <c:v>66.89</c:v>
                </c:pt>
                <c:pt idx="1">
                  <c:v>64.59</c:v>
                </c:pt>
                <c:pt idx="2">
                  <c:v>64.349999999999994</c:v>
                </c:pt>
                <c:pt idx="3">
                  <c:v>65.55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AA-4E2A-9C4C-E244B0BDE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in val="3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data!$B$47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data!$C$47:$F$47</c:f>
              <c:numCache>
                <c:formatCode>General</c:formatCode>
                <c:ptCount val="4"/>
                <c:pt idx="0">
                  <c:v>43.87</c:v>
                </c:pt>
                <c:pt idx="1">
                  <c:v>22.23</c:v>
                </c:pt>
                <c:pt idx="2">
                  <c:v>35.549999999999997</c:v>
                </c:pt>
                <c:pt idx="3">
                  <c:v>64.44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88-49DA-970F-B4FB691FB1E9}"/>
            </c:ext>
          </c:extLst>
        </c:ser>
        <c:ser>
          <c:idx val="1"/>
          <c:order val="1"/>
          <c:tx>
            <c:strRef>
              <c:f>data!$B$48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data!$C$48:$F$48</c:f>
              <c:numCache>
                <c:formatCode>General</c:formatCode>
                <c:ptCount val="4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88-49DA-970F-B4FB691FB1E9}"/>
            </c:ext>
          </c:extLst>
        </c:ser>
        <c:ser>
          <c:idx val="2"/>
          <c:order val="2"/>
          <c:tx>
            <c:strRef>
              <c:f>data!$B$49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data!$C$49:$F$49</c:f>
              <c:numCache>
                <c:formatCode>General</c:formatCode>
                <c:ptCount val="4"/>
                <c:pt idx="1">
                  <c:v>50.4</c:v>
                </c:pt>
                <c:pt idx="2">
                  <c:v>48.6</c:v>
                </c:pt>
                <c:pt idx="3">
                  <c:v>50.16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88-49DA-970F-B4FB691FB1E9}"/>
            </c:ext>
          </c:extLst>
        </c:ser>
        <c:ser>
          <c:idx val="3"/>
          <c:order val="3"/>
          <c:tx>
            <c:strRef>
              <c:f>data!$B$50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data!$C$50:$F$50</c:f>
              <c:numCache>
                <c:formatCode>General</c:formatCode>
                <c:ptCount val="4"/>
                <c:pt idx="0">
                  <c:v>53.76</c:v>
                </c:pt>
                <c:pt idx="1">
                  <c:v>51.94</c:v>
                </c:pt>
                <c:pt idx="2">
                  <c:v>52.66</c:v>
                </c:pt>
                <c:pt idx="3">
                  <c:v>57.1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388-49DA-970F-B4FB691FB1E9}"/>
            </c:ext>
          </c:extLst>
        </c:ser>
        <c:ser>
          <c:idx val="4"/>
          <c:order val="4"/>
          <c:tx>
            <c:strRef>
              <c:f>data!$B$51</c:f>
              <c:strCache>
                <c:ptCount val="1"/>
                <c:pt idx="0">
                  <c:v>Decreto 70/15</c:v>
                </c:pt>
              </c:strCache>
            </c:strRef>
          </c:tx>
          <c:spPr>
            <a:ln w="25400" cap="rnd" cmpd="sng" algn="ctr">
              <a:solidFill>
                <a:srgbClr val="ED1B84"/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data!$C$51:$F$51</c:f>
              <c:numCache>
                <c:formatCode>General</c:formatCode>
                <c:ptCount val="4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388-49DA-970F-B4FB691FB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65"/>
          <c:min val="2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data!$B$52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data!$C$52:$F$52</c:f>
              <c:numCache>
                <c:formatCode>General</c:formatCode>
                <c:ptCount val="4"/>
                <c:pt idx="0">
                  <c:v>7.38</c:v>
                </c:pt>
                <c:pt idx="1">
                  <c:v>5.51</c:v>
                </c:pt>
                <c:pt idx="2">
                  <c:v>8.5399999999999991</c:v>
                </c:pt>
                <c:pt idx="3">
                  <c:v>5.61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0D-4B68-ADBE-1E3BF6EC7F02}"/>
            </c:ext>
          </c:extLst>
        </c:ser>
        <c:ser>
          <c:idx val="1"/>
          <c:order val="1"/>
          <c:tx>
            <c:strRef>
              <c:f>data!$B$53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data!$C$53:$F$53</c:f>
              <c:numCache>
                <c:formatCode>General</c:formatCode>
                <c:ptCount val="4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0D-4B68-ADBE-1E3BF6EC7F02}"/>
            </c:ext>
          </c:extLst>
        </c:ser>
        <c:ser>
          <c:idx val="2"/>
          <c:order val="2"/>
          <c:tx>
            <c:strRef>
              <c:f>data!$B$54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data!$C$54:$F$54</c:f>
              <c:numCache>
                <c:formatCode>General</c:formatCode>
                <c:ptCount val="4"/>
                <c:pt idx="0">
                  <c:v>3.59</c:v>
                </c:pt>
                <c:pt idx="1">
                  <c:v>4.16</c:v>
                </c:pt>
                <c:pt idx="2">
                  <c:v>3.7</c:v>
                </c:pt>
                <c:pt idx="3">
                  <c:v>3.55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00D-4B68-ADBE-1E3BF6EC7F02}"/>
            </c:ext>
          </c:extLst>
        </c:ser>
        <c:ser>
          <c:idx val="3"/>
          <c:order val="3"/>
          <c:tx>
            <c:strRef>
              <c:f>data!$B$55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data!$C$55:$F$55</c:f>
              <c:numCache>
                <c:formatCode>General</c:formatCode>
                <c:ptCount val="4"/>
                <c:pt idx="0">
                  <c:v>3.78</c:v>
                </c:pt>
                <c:pt idx="1">
                  <c:v>5.0599999999999996</c:v>
                </c:pt>
                <c:pt idx="2">
                  <c:v>4.74</c:v>
                </c:pt>
                <c:pt idx="3">
                  <c:v>4.55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00D-4B68-ADBE-1E3BF6EC7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4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data!$B$110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data!$C$112:$F$112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data!$C$110:$F$110</c:f>
              <c:numCache>
                <c:formatCode>General</c:formatCode>
                <c:ptCount val="4"/>
                <c:pt idx="0">
                  <c:v>16.25</c:v>
                </c:pt>
                <c:pt idx="1">
                  <c:v>14.18</c:v>
                </c:pt>
                <c:pt idx="2">
                  <c:v>12.06</c:v>
                </c:pt>
                <c:pt idx="3">
                  <c:v>16.54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D3B-42AF-858A-34595018A1F6}"/>
            </c:ext>
          </c:extLst>
        </c:ser>
        <c:ser>
          <c:idx val="1"/>
          <c:order val="1"/>
          <c:tx>
            <c:strRef>
              <c:f>data!$B$111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data!$C$112:$F$112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data!$C$111:$F$111</c:f>
              <c:numCache>
                <c:formatCode>General</c:formatCode>
                <c:ptCount val="4"/>
                <c:pt idx="0">
                  <c:v>16.239999999999998</c:v>
                </c:pt>
                <c:pt idx="1">
                  <c:v>16.14</c:v>
                </c:pt>
                <c:pt idx="2">
                  <c:v>17.61</c:v>
                </c:pt>
                <c:pt idx="3">
                  <c:v>16.95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D3B-42AF-858A-34595018A1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3"/>
          <c:min val="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data!$B$4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data!$C$4:$F$4</c:f>
              <c:numCache>
                <c:formatCode>General</c:formatCode>
                <c:ptCount val="4"/>
                <c:pt idx="0">
                  <c:v>11</c:v>
                </c:pt>
                <c:pt idx="1">
                  <c:v>12.66</c:v>
                </c:pt>
                <c:pt idx="2">
                  <c:v>9.14</c:v>
                </c:pt>
                <c:pt idx="3">
                  <c:v>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47-45D5-B3DD-4C61F4569C3E}"/>
            </c:ext>
          </c:extLst>
        </c:ser>
        <c:ser>
          <c:idx val="1"/>
          <c:order val="1"/>
          <c:tx>
            <c:strRef>
              <c:f>data!$B$5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data!$C$5:$F$5</c:f>
              <c:numCache>
                <c:formatCode>General</c:formatCode>
                <c:ptCount val="4"/>
                <c:pt idx="0">
                  <c:v>14</c:v>
                </c:pt>
                <c:pt idx="1">
                  <c:v>14</c:v>
                </c:pt>
                <c:pt idx="2">
                  <c:v>14</c:v>
                </c:pt>
                <c:pt idx="3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47-45D5-B3DD-4C61F4569C3E}"/>
            </c:ext>
          </c:extLst>
        </c:ser>
        <c:ser>
          <c:idx val="2"/>
          <c:order val="2"/>
          <c:tx>
            <c:strRef>
              <c:f>data!$B$6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data!$C$6:$F$6</c:f>
              <c:numCache>
                <c:formatCode>General</c:formatCode>
                <c:ptCount val="4"/>
                <c:pt idx="0">
                  <c:v>7.93</c:v>
                </c:pt>
                <c:pt idx="1">
                  <c:v>8.39</c:v>
                </c:pt>
                <c:pt idx="2">
                  <c:v>7.79</c:v>
                </c:pt>
                <c:pt idx="3">
                  <c:v>7.69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47-45D5-B3DD-4C61F4569C3E}"/>
            </c:ext>
          </c:extLst>
        </c:ser>
        <c:ser>
          <c:idx val="3"/>
          <c:order val="3"/>
          <c:tx>
            <c:strRef>
              <c:f>data!$B$7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data!$C$7:$F$7</c:f>
              <c:numCache>
                <c:formatCode>General</c:formatCode>
                <c:ptCount val="4"/>
                <c:pt idx="0">
                  <c:v>9.1</c:v>
                </c:pt>
                <c:pt idx="1">
                  <c:v>9.83</c:v>
                </c:pt>
                <c:pt idx="2">
                  <c:v>8.81</c:v>
                </c:pt>
                <c:pt idx="3">
                  <c:v>9.33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547-45D5-B3DD-4C61F4569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8"/>
          <c:min val="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data!$B$56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4127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data!$C$56:$F$56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D4-46B7-B996-8A4BC7C82514}"/>
            </c:ext>
          </c:extLst>
        </c:ser>
        <c:ser>
          <c:idx val="1"/>
          <c:order val="1"/>
          <c:tx>
            <c:strRef>
              <c:f>data!$B$57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data!$C$57:$F$57</c:f>
              <c:numCache>
                <c:formatCode>General</c:formatCode>
                <c:ptCount val="4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D4-46B7-B996-8A4BC7C82514}"/>
            </c:ext>
          </c:extLst>
        </c:ser>
        <c:ser>
          <c:idx val="2"/>
          <c:order val="2"/>
          <c:tx>
            <c:strRef>
              <c:f>data!$B$58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data!$C$58:$F$58</c:f>
              <c:numCache>
                <c:formatCode>General</c:formatCode>
                <c:ptCount val="4"/>
                <c:pt idx="0">
                  <c:v>1.3</c:v>
                </c:pt>
                <c:pt idx="1">
                  <c:v>1.74</c:v>
                </c:pt>
                <c:pt idx="2">
                  <c:v>1.44</c:v>
                </c:pt>
                <c:pt idx="3">
                  <c:v>1.33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D4-46B7-B996-8A4BC7C82514}"/>
            </c:ext>
          </c:extLst>
        </c:ser>
        <c:ser>
          <c:idx val="3"/>
          <c:order val="3"/>
          <c:tx>
            <c:strRef>
              <c:f>data!$B$59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data!$C$59:$F$59</c:f>
              <c:numCache>
                <c:formatCode>General</c:formatCode>
                <c:ptCount val="4"/>
                <c:pt idx="0">
                  <c:v>1.1399999999999999</c:v>
                </c:pt>
                <c:pt idx="1">
                  <c:v>1.74</c:v>
                </c:pt>
                <c:pt idx="2">
                  <c:v>2.0299999999999998</c:v>
                </c:pt>
                <c:pt idx="3">
                  <c:v>1.38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9D4-46B7-B996-8A4BC7C82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data!$B$154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data!$C$139:$F$139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data!$C$154:$F$154</c:f>
              <c:numCache>
                <c:formatCode>General</c:formatCode>
                <c:ptCount val="4"/>
                <c:pt idx="0">
                  <c:v>7</c:v>
                </c:pt>
                <c:pt idx="1">
                  <c:v>8</c:v>
                </c:pt>
                <c:pt idx="2">
                  <c:v>6</c:v>
                </c:pt>
                <c:pt idx="3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1E-4F3F-9DAB-825A8BF83F7F}"/>
            </c:ext>
          </c:extLst>
        </c:ser>
        <c:ser>
          <c:idx val="1"/>
          <c:order val="1"/>
          <c:tx>
            <c:strRef>
              <c:f>data!$B$155</c:f>
              <c:strCache>
                <c:ptCount val="1"/>
                <c:pt idx="0">
                  <c:v>Italia</c:v>
                </c:pt>
              </c:strCache>
            </c:strRef>
          </c:tx>
          <c:spPr>
            <a:ln w="476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data!$C$139:$F$139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data!$C$155:$F$155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1E-4F3F-9DAB-825A8BF83F7F}"/>
            </c:ext>
          </c:extLst>
        </c:ser>
        <c:ser>
          <c:idx val="2"/>
          <c:order val="2"/>
          <c:tx>
            <c:strRef>
              <c:f>data!$B$156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data!$C$139:$F$139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data!$C$156:$F$156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1E-4F3F-9DAB-825A8BF83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data!$B$191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data!$C$191:$F$191</c:f>
              <c:numCache>
                <c:formatCode>General</c:formatCode>
                <c:ptCount val="4"/>
                <c:pt idx="0">
                  <c:v>218</c:v>
                </c:pt>
                <c:pt idx="1">
                  <c:v>217</c:v>
                </c:pt>
                <c:pt idx="2">
                  <c:v>189</c:v>
                </c:pt>
                <c:pt idx="3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3C-4835-9EB5-4F88038E997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lineChart>
        <c:grouping val="stacked"/>
        <c:varyColors val="0"/>
        <c:ser>
          <c:idx val="1"/>
          <c:order val="1"/>
          <c:tx>
            <c:strRef>
              <c:f>data!$B$192</c:f>
              <c:strCache>
                <c:ptCount val="1"/>
                <c:pt idx="0">
                  <c:v>Decreto 70/15</c:v>
                </c:pt>
              </c:strCache>
            </c:strRef>
          </c:tx>
          <c:spPr>
            <a:ln w="28575" cap="rnd">
              <a:solidFill>
                <a:srgbClr val="ED1B84"/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data!$C$192:$F$192</c:f>
              <c:numCache>
                <c:formatCode>General</c:formatCode>
                <c:ptCount val="4"/>
                <c:pt idx="0">
                  <c:v>75</c:v>
                </c:pt>
                <c:pt idx="1">
                  <c:v>75</c:v>
                </c:pt>
                <c:pt idx="2">
                  <c:v>75</c:v>
                </c:pt>
                <c:pt idx="3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63C-4835-9EB5-4F88038E99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3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data!$B$146</c:f>
              <c:strCache>
                <c:ptCount val="1"/>
                <c:pt idx="0">
                  <c:v>ORL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data!$C$146:$F$146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07-4042-AF46-26F568F47B5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8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data!$B$147</c:f>
              <c:strCache>
                <c:ptCount val="1"/>
                <c:pt idx="0">
                  <c:v>ORL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data!$C$147:$F$147</c:f>
              <c:numCache>
                <c:formatCode>General</c:formatCode>
                <c:ptCount val="4"/>
                <c:pt idx="0">
                  <c:v>22</c:v>
                </c:pt>
                <c:pt idx="1">
                  <c:v>25</c:v>
                </c:pt>
                <c:pt idx="2">
                  <c:v>13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51-47ED-B95F-C687E049C58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3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data!$B$150</c:f>
              <c:strCache>
                <c:ptCount val="1"/>
                <c:pt idx="0">
                  <c:v>ORL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data!$C$150:$F$150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68-444B-BE00-8153CE09AFA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8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data!$B$141</c:f>
              <c:strCache>
                <c:ptCount val="1"/>
                <c:pt idx="0">
                  <c:v>Pediatria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data!$C$141:$F$141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E0-4EFF-8330-094EFE4C6F4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8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data!$B$142</c:f>
              <c:strCache>
                <c:ptCount val="1"/>
                <c:pt idx="0">
                  <c:v>Pediatria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data!$C$142:$F$142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F8-47FF-BEC2-3266BCE7807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8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data!$B$144</c:f>
              <c:strCache>
                <c:ptCount val="1"/>
                <c:pt idx="0">
                  <c:v>Pediatria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data!$C$144:$F$144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9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47-4A4A-BED5-4C495DA6D6F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4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data!$B$145</c:f>
              <c:strCache>
                <c:ptCount val="1"/>
                <c:pt idx="0">
                  <c:v>Pediatria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data!$C$145:$F$145</c:f>
              <c:numCache>
                <c:formatCode>General</c:formatCode>
                <c:ptCount val="4"/>
                <c:pt idx="0">
                  <c:v>13</c:v>
                </c:pt>
                <c:pt idx="1">
                  <c:v>8</c:v>
                </c:pt>
                <c:pt idx="2">
                  <c:v>13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E6-4D43-B3A5-761B0C0F7A1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3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data!$B$140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data!$C$139:$F$139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data!$C$140:$F$140</c:f>
              <c:numCache>
                <c:formatCode>General</c:formatCode>
                <c:ptCount val="4"/>
                <c:pt idx="0">
                  <c:v>5.47</c:v>
                </c:pt>
                <c:pt idx="1">
                  <c:v>11.03</c:v>
                </c:pt>
                <c:pt idx="2">
                  <c:v>12.74</c:v>
                </c:pt>
                <c:pt idx="3">
                  <c:v>13.78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AD-4026-B680-0EE3B97D53BC}"/>
            </c:ext>
          </c:extLst>
        </c:ser>
        <c:ser>
          <c:idx val="1"/>
          <c:order val="1"/>
          <c:tx>
            <c:strRef>
              <c:f>data!$B$141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data!$C$139:$F$139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data!$C$141:$F$141</c:f>
              <c:numCache>
                <c:formatCode>General</c:formatCode>
                <c:ptCount val="4"/>
                <c:pt idx="0">
                  <c:v>9.3800000000000008</c:v>
                </c:pt>
                <c:pt idx="1">
                  <c:v>9.2200000000000006</c:v>
                </c:pt>
                <c:pt idx="2">
                  <c:v>9.52</c:v>
                </c:pt>
                <c:pt idx="3">
                  <c:v>9.14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AD-4026-B680-0EE3B97D53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0"/>
          <c:min val="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data!$B$39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476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data!$C$39:$F$39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70-43B5-9DFA-E006AD2EC9A8}"/>
            </c:ext>
          </c:extLst>
        </c:ser>
        <c:ser>
          <c:idx val="1"/>
          <c:order val="1"/>
          <c:tx>
            <c:strRef>
              <c:f>data!$B$40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data!$C$40:$F$40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70-43B5-9DFA-E006AD2EC9A8}"/>
            </c:ext>
          </c:extLst>
        </c:ser>
        <c:ser>
          <c:idx val="2"/>
          <c:order val="2"/>
          <c:tx>
            <c:strRef>
              <c:f>data!$B$41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data!$C$41:$F$41</c:f>
              <c:numCache>
                <c:formatCode>General</c:formatCode>
                <c:ptCount val="4"/>
                <c:pt idx="0">
                  <c:v>10.029999999999999</c:v>
                </c:pt>
                <c:pt idx="1">
                  <c:v>10.5</c:v>
                </c:pt>
                <c:pt idx="2">
                  <c:v>10.69</c:v>
                </c:pt>
                <c:pt idx="3">
                  <c:v>10.58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370-43B5-9DFA-E006AD2EC9A8}"/>
            </c:ext>
          </c:extLst>
        </c:ser>
        <c:ser>
          <c:idx val="3"/>
          <c:order val="3"/>
          <c:tx>
            <c:strRef>
              <c:f>data!$B$42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data!$C$42:$F$42</c:f>
              <c:numCache>
                <c:formatCode>General</c:formatCode>
                <c:ptCount val="4"/>
                <c:pt idx="0">
                  <c:v>5.3</c:v>
                </c:pt>
                <c:pt idx="1">
                  <c:v>6.07</c:v>
                </c:pt>
                <c:pt idx="2">
                  <c:v>5.62</c:v>
                </c:pt>
                <c:pt idx="3">
                  <c:v>6.23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370-43B5-9DFA-E006AD2EC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data!$B$34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data!$C$34:$F$34</c:f>
              <c:numCache>
                <c:formatCode>General</c:formatCode>
                <c:ptCount val="4"/>
                <c:pt idx="0">
                  <c:v>22.99</c:v>
                </c:pt>
                <c:pt idx="1">
                  <c:v>36.770000000000003</c:v>
                </c:pt>
                <c:pt idx="2">
                  <c:v>49.66</c:v>
                </c:pt>
                <c:pt idx="3">
                  <c:v>41.8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01-4012-BCE0-C29AA4FF5E61}"/>
            </c:ext>
          </c:extLst>
        </c:ser>
        <c:ser>
          <c:idx val="1"/>
          <c:order val="1"/>
          <c:tx>
            <c:strRef>
              <c:f>data!$B$35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data!$C$35:$F$35</c:f>
              <c:numCache>
                <c:formatCode>General</c:formatCode>
                <c:ptCount val="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01-4012-BCE0-C29AA4FF5E61}"/>
            </c:ext>
          </c:extLst>
        </c:ser>
        <c:ser>
          <c:idx val="2"/>
          <c:order val="2"/>
          <c:tx>
            <c:strRef>
              <c:f>data!$B$36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data!$C$36:$F$36</c:f>
              <c:numCache>
                <c:formatCode>General</c:formatCode>
                <c:ptCount val="4"/>
                <c:pt idx="0">
                  <c:v>22.76</c:v>
                </c:pt>
                <c:pt idx="1">
                  <c:v>22.61</c:v>
                </c:pt>
                <c:pt idx="2">
                  <c:v>22.5</c:v>
                </c:pt>
                <c:pt idx="3">
                  <c:v>23.06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01-4012-BCE0-C29AA4FF5E61}"/>
            </c:ext>
          </c:extLst>
        </c:ser>
        <c:ser>
          <c:idx val="3"/>
          <c:order val="3"/>
          <c:tx>
            <c:strRef>
              <c:f>data!$B$37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data!$C$37:$F$37</c:f>
              <c:numCache>
                <c:formatCode>General</c:formatCode>
                <c:ptCount val="4"/>
                <c:pt idx="0">
                  <c:v>26.5</c:v>
                </c:pt>
                <c:pt idx="1">
                  <c:v>26.6</c:v>
                </c:pt>
                <c:pt idx="2">
                  <c:v>26.97</c:v>
                </c:pt>
                <c:pt idx="3">
                  <c:v>27.6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01-4012-BCE0-C29AA4FF5E61}"/>
            </c:ext>
          </c:extLst>
        </c:ser>
        <c:ser>
          <c:idx val="4"/>
          <c:order val="4"/>
          <c:tx>
            <c:strRef>
              <c:f>data!$B$38</c:f>
              <c:strCache>
                <c:ptCount val="1"/>
                <c:pt idx="0">
                  <c:v>Decreto 70/15</c:v>
                </c:pt>
              </c:strCache>
            </c:strRef>
          </c:tx>
          <c:spPr>
            <a:ln w="25400" cap="rnd" cmpd="sng" algn="ctr">
              <a:solidFill>
                <a:srgbClr val="ED1B84"/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data!$C$38:$F$38</c:f>
              <c:numCache>
                <c:formatCode>General</c:formatCode>
                <c:ptCount val="4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A01-4012-BCE0-C29AA4FF5E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55"/>
          <c:min val="1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data!$B$43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data!$C$43:$F$43</c:f>
              <c:numCache>
                <c:formatCode>General</c:formatCode>
                <c:ptCount val="4"/>
                <c:pt idx="0">
                  <c:v>62.72</c:v>
                </c:pt>
                <c:pt idx="1">
                  <c:v>73.22</c:v>
                </c:pt>
                <c:pt idx="2">
                  <c:v>69.83</c:v>
                </c:pt>
                <c:pt idx="3">
                  <c:v>54.17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F3-4ED8-8E6A-E8CC476782F5}"/>
            </c:ext>
          </c:extLst>
        </c:ser>
        <c:ser>
          <c:idx val="1"/>
          <c:order val="1"/>
          <c:tx>
            <c:strRef>
              <c:f>data!$B$44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data!$C$44:$F$44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F3-4ED8-8E6A-E8CC476782F5}"/>
            </c:ext>
          </c:extLst>
        </c:ser>
        <c:ser>
          <c:idx val="2"/>
          <c:order val="2"/>
          <c:tx>
            <c:strRef>
              <c:f>data!$B$45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data!$C$45:$F$45</c:f>
              <c:numCache>
                <c:formatCode>General</c:formatCode>
                <c:ptCount val="4"/>
                <c:pt idx="0">
                  <c:v>15.21</c:v>
                </c:pt>
                <c:pt idx="1">
                  <c:v>13.93</c:v>
                </c:pt>
                <c:pt idx="2">
                  <c:v>12.27</c:v>
                </c:pt>
                <c:pt idx="3">
                  <c:v>11.42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F3-4ED8-8E6A-E8CC476782F5}"/>
            </c:ext>
          </c:extLst>
        </c:ser>
        <c:ser>
          <c:idx val="3"/>
          <c:order val="3"/>
          <c:tx>
            <c:strRef>
              <c:f>data!$B$46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data!$C$46:$F$46</c:f>
              <c:numCache>
                <c:formatCode>General</c:formatCode>
                <c:ptCount val="4"/>
                <c:pt idx="0">
                  <c:v>23.12</c:v>
                </c:pt>
                <c:pt idx="1">
                  <c:v>17.72</c:v>
                </c:pt>
                <c:pt idx="2">
                  <c:v>14.18</c:v>
                </c:pt>
                <c:pt idx="3">
                  <c:v>12.74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F3-4ED8-8E6A-E8CC476782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79"/>
          <c:min val="6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data!$B$96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data!$C$96:$F$96</c:f>
              <c:numCache>
                <c:formatCode>General</c:formatCode>
                <c:ptCount val="4"/>
                <c:pt idx="0">
                  <c:v>0</c:v>
                </c:pt>
                <c:pt idx="1">
                  <c:v>0.44</c:v>
                </c:pt>
                <c:pt idx="2">
                  <c:v>1.01</c:v>
                </c:pt>
                <c:pt idx="3">
                  <c:v>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21-4195-87D8-8BA367617D27}"/>
            </c:ext>
          </c:extLst>
        </c:ser>
        <c:ser>
          <c:idx val="1"/>
          <c:order val="1"/>
          <c:tx>
            <c:strRef>
              <c:f>data!$B$97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data!$C$97:$F$97</c:f>
              <c:numCache>
                <c:formatCode>General</c:formatCode>
                <c:ptCount val="4"/>
                <c:pt idx="0">
                  <c:v>0.66</c:v>
                </c:pt>
                <c:pt idx="1">
                  <c:v>0.46</c:v>
                </c:pt>
                <c:pt idx="2">
                  <c:v>0.5</c:v>
                </c:pt>
                <c:pt idx="3">
                  <c:v>0.52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21-4195-87D8-8BA367617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data!$B$98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data!$C$98:$F$98</c:f>
              <c:numCache>
                <c:formatCode>General</c:formatCode>
                <c:ptCount val="4"/>
                <c:pt idx="0">
                  <c:v>1.22</c:v>
                </c:pt>
                <c:pt idx="1">
                  <c:v>0</c:v>
                </c:pt>
                <c:pt idx="2">
                  <c:v>2.46</c:v>
                </c:pt>
                <c:pt idx="3">
                  <c:v>3.22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4A-49EC-8C20-FBF4AF5B9674}"/>
            </c:ext>
          </c:extLst>
        </c:ser>
        <c:ser>
          <c:idx val="1"/>
          <c:order val="1"/>
          <c:tx>
            <c:strRef>
              <c:f>data!$B$99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data!$C$99:$F$99</c:f>
              <c:numCache>
                <c:formatCode>General</c:formatCode>
                <c:ptCount val="4"/>
                <c:pt idx="0">
                  <c:v>1.06</c:v>
                </c:pt>
                <c:pt idx="1">
                  <c:v>0.76</c:v>
                </c:pt>
                <c:pt idx="2">
                  <c:v>0.82</c:v>
                </c:pt>
                <c:pt idx="3">
                  <c:v>0.89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4A-49EC-8C20-FBF4AF5B9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data!$B$60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data!$C$60:$F$60</c:f>
              <c:numCache>
                <c:formatCode>General</c:formatCode>
                <c:ptCount val="4"/>
                <c:pt idx="0">
                  <c:v>14.69</c:v>
                </c:pt>
                <c:pt idx="1">
                  <c:v>15.99</c:v>
                </c:pt>
                <c:pt idx="2">
                  <c:v>14.11</c:v>
                </c:pt>
                <c:pt idx="3">
                  <c:v>16.170000000000002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EA-41F6-9C21-52A17F5ABAFE}"/>
            </c:ext>
          </c:extLst>
        </c:ser>
        <c:ser>
          <c:idx val="1"/>
          <c:order val="1"/>
          <c:tx>
            <c:strRef>
              <c:f>data!$B$61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data!$C$61:$F$61</c:f>
              <c:numCache>
                <c:formatCode>General</c:formatCode>
                <c:ptCount val="4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EA-41F6-9C21-52A17F5ABAFE}"/>
            </c:ext>
          </c:extLst>
        </c:ser>
        <c:ser>
          <c:idx val="2"/>
          <c:order val="2"/>
          <c:tx>
            <c:strRef>
              <c:f>data!$B$62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data!$C$62:$F$62</c:f>
              <c:numCache>
                <c:formatCode>General</c:formatCode>
                <c:ptCount val="4"/>
                <c:pt idx="0">
                  <c:v>12.25</c:v>
                </c:pt>
                <c:pt idx="1">
                  <c:v>15.22</c:v>
                </c:pt>
                <c:pt idx="2">
                  <c:v>14.27</c:v>
                </c:pt>
                <c:pt idx="3">
                  <c:v>13.04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EA-41F6-9C21-52A17F5ABAFE}"/>
            </c:ext>
          </c:extLst>
        </c:ser>
        <c:ser>
          <c:idx val="3"/>
          <c:order val="3"/>
          <c:tx>
            <c:strRef>
              <c:f>data!$B$63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data!$C$63:$F$63</c:f>
              <c:numCache>
                <c:formatCode>General</c:formatCode>
                <c:ptCount val="4"/>
                <c:pt idx="0">
                  <c:v>14.06</c:v>
                </c:pt>
                <c:pt idx="1">
                  <c:v>17.18</c:v>
                </c:pt>
                <c:pt idx="2">
                  <c:v>16.25</c:v>
                </c:pt>
                <c:pt idx="3">
                  <c:v>13.76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9EA-41F6-9C21-52A17F5ABA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35"/>
          <c:min val="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data!$B$139</c:f>
              <c:strCache>
                <c:ptCount val="1"/>
                <c:pt idx="0">
                  <c:v>Urogenitale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data!$C$139:$F$139</c:f>
              <c:numCache>
                <c:formatCode>General</c:formatCode>
                <c:ptCount val="4"/>
                <c:pt idx="0">
                  <c:v>39</c:v>
                </c:pt>
                <c:pt idx="1">
                  <c:v>16</c:v>
                </c:pt>
                <c:pt idx="2">
                  <c:v>29</c:v>
                </c:pt>
                <c:pt idx="3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F3-482F-B682-1A8D01D75B1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58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data!$B$140</c:f>
              <c:strCache>
                <c:ptCount val="1"/>
                <c:pt idx="0">
                  <c:v>Urogenitale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data!$C$140:$F$140</c:f>
              <c:numCache>
                <c:formatCode>General</c:formatCode>
                <c:ptCount val="4"/>
                <c:pt idx="0">
                  <c:v>42</c:v>
                </c:pt>
                <c:pt idx="1">
                  <c:v>22</c:v>
                </c:pt>
                <c:pt idx="2">
                  <c:v>23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C1-4EA8-B257-E18A394A17C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1513128"/>
        <c:axId val="731517720"/>
      </c:bar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58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data!$B$8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data!$C$8:$F$8</c:f>
              <c:numCache>
                <c:formatCode>General</c:formatCode>
                <c:ptCount val="4"/>
                <c:pt idx="0">
                  <c:v>59.86</c:v>
                </c:pt>
                <c:pt idx="1">
                  <c:v>65.64</c:v>
                </c:pt>
                <c:pt idx="2">
                  <c:v>68.97</c:v>
                </c:pt>
                <c:pt idx="3">
                  <c:v>76.569999999999993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3C-4A5D-B9F2-83BFC9AFFB64}"/>
            </c:ext>
          </c:extLst>
        </c:ser>
        <c:ser>
          <c:idx val="1"/>
          <c:order val="1"/>
          <c:tx>
            <c:strRef>
              <c:f>data!$B$9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data!$C$9:$F$9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3C-4A5D-B9F2-83BFC9AFFB64}"/>
            </c:ext>
          </c:extLst>
        </c:ser>
        <c:ser>
          <c:idx val="2"/>
          <c:order val="2"/>
          <c:tx>
            <c:strRef>
              <c:f>data!$B$10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data!$C$10:$F$10</c:f>
              <c:numCache>
                <c:formatCode>General</c:formatCode>
                <c:ptCount val="4"/>
                <c:pt idx="0">
                  <c:v>0</c:v>
                </c:pt>
                <c:pt idx="1">
                  <c:v>49.86</c:v>
                </c:pt>
                <c:pt idx="2">
                  <c:v>50.37</c:v>
                </c:pt>
                <c:pt idx="3">
                  <c:v>51.29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3C-4A5D-B9F2-83BFC9AFFB64}"/>
            </c:ext>
          </c:extLst>
        </c:ser>
        <c:ser>
          <c:idx val="3"/>
          <c:order val="3"/>
          <c:tx>
            <c:strRef>
              <c:f>data!$B$11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data!$C$11:$F$11</c:f>
              <c:numCache>
                <c:formatCode>General</c:formatCode>
                <c:ptCount val="4"/>
                <c:pt idx="0">
                  <c:v>57.98</c:v>
                </c:pt>
                <c:pt idx="1">
                  <c:v>59.19</c:v>
                </c:pt>
                <c:pt idx="2">
                  <c:v>55.95</c:v>
                </c:pt>
                <c:pt idx="3">
                  <c:v>59.21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3C-4A5D-B9F2-83BFC9AFFB64}"/>
            </c:ext>
          </c:extLst>
        </c:ser>
        <c:ser>
          <c:idx val="4"/>
          <c:order val="4"/>
          <c:tx>
            <c:strRef>
              <c:f>data!$B$12</c:f>
              <c:strCache>
                <c:ptCount val="1"/>
                <c:pt idx="0">
                  <c:v>Decreto 70/15</c:v>
                </c:pt>
              </c:strCache>
            </c:strRef>
          </c:tx>
          <c:spPr>
            <a:ln w="25400" cap="rnd" cmpd="sng" algn="ctr">
              <a:solidFill>
                <a:srgbClr val="FF2F92"/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data!$C$12:$F$12</c:f>
              <c:numCache>
                <c:formatCode>General</c:formatCode>
                <c:ptCount val="4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93C-4A5D-B9F2-83BFC9AFF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8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data!$B$4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data!$C$4:$F$4</c:f>
              <c:numCache>
                <c:formatCode>General</c:formatCode>
                <c:ptCount val="4"/>
                <c:pt idx="0">
                  <c:v>11</c:v>
                </c:pt>
                <c:pt idx="1">
                  <c:v>12.66</c:v>
                </c:pt>
                <c:pt idx="2">
                  <c:v>9.14</c:v>
                </c:pt>
                <c:pt idx="3">
                  <c:v>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47-45D5-B3DD-4C61F4569C3E}"/>
            </c:ext>
          </c:extLst>
        </c:ser>
        <c:ser>
          <c:idx val="1"/>
          <c:order val="1"/>
          <c:tx>
            <c:strRef>
              <c:f>data!$B$5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data!$C$5:$F$5</c:f>
              <c:numCache>
                <c:formatCode>General</c:formatCode>
                <c:ptCount val="4"/>
                <c:pt idx="0">
                  <c:v>14</c:v>
                </c:pt>
                <c:pt idx="1">
                  <c:v>14</c:v>
                </c:pt>
                <c:pt idx="2">
                  <c:v>14</c:v>
                </c:pt>
                <c:pt idx="3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47-45D5-B3DD-4C61F4569C3E}"/>
            </c:ext>
          </c:extLst>
        </c:ser>
        <c:ser>
          <c:idx val="2"/>
          <c:order val="2"/>
          <c:tx>
            <c:strRef>
              <c:f>data!$B$6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data!$C$6:$F$6</c:f>
              <c:numCache>
                <c:formatCode>General</c:formatCode>
                <c:ptCount val="4"/>
                <c:pt idx="0">
                  <c:v>7.93</c:v>
                </c:pt>
                <c:pt idx="1">
                  <c:v>8.39</c:v>
                </c:pt>
                <c:pt idx="2">
                  <c:v>7.79</c:v>
                </c:pt>
                <c:pt idx="3">
                  <c:v>7.69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47-45D5-B3DD-4C61F4569C3E}"/>
            </c:ext>
          </c:extLst>
        </c:ser>
        <c:ser>
          <c:idx val="3"/>
          <c:order val="3"/>
          <c:tx>
            <c:strRef>
              <c:f>data!$B$7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data!$C$7:$F$7</c:f>
              <c:numCache>
                <c:formatCode>General</c:formatCode>
                <c:ptCount val="4"/>
                <c:pt idx="0">
                  <c:v>9.1</c:v>
                </c:pt>
                <c:pt idx="1">
                  <c:v>9.83</c:v>
                </c:pt>
                <c:pt idx="2">
                  <c:v>8.81</c:v>
                </c:pt>
                <c:pt idx="3">
                  <c:v>9.33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547-45D5-B3DD-4C61F4569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8"/>
          <c:min val="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data!$B$77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data!$C$77:$F$77</c:f>
              <c:numCache>
                <c:formatCode>General</c:formatCode>
                <c:ptCount val="4"/>
                <c:pt idx="0">
                  <c:v>20.149999999999999</c:v>
                </c:pt>
                <c:pt idx="1">
                  <c:v>8.32</c:v>
                </c:pt>
                <c:pt idx="2">
                  <c:v>10.38</c:v>
                </c:pt>
                <c:pt idx="3">
                  <c:v>7.75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73-4AAD-A12E-DCB1F99EFB46}"/>
            </c:ext>
          </c:extLst>
        </c:ser>
        <c:ser>
          <c:idx val="1"/>
          <c:order val="1"/>
          <c:tx>
            <c:strRef>
              <c:f>data!$B$78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data!$C$78:$F$78</c:f>
              <c:numCache>
                <c:formatCode>General</c:formatCode>
                <c:ptCount val="4"/>
                <c:pt idx="0">
                  <c:v>9.73</c:v>
                </c:pt>
                <c:pt idx="1">
                  <c:v>10.199999999999999</c:v>
                </c:pt>
                <c:pt idx="2">
                  <c:v>9.44</c:v>
                </c:pt>
                <c:pt idx="3">
                  <c:v>9.19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73-4AAD-A12E-DCB1F99EFB46}"/>
            </c:ext>
          </c:extLst>
        </c:ser>
        <c:ser>
          <c:idx val="2"/>
          <c:order val="2"/>
          <c:tx>
            <c:strRef>
              <c:f>data!$B$79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data!$C$79:$F$79</c:f>
              <c:numCache>
                <c:formatCode>General</c:formatCode>
                <c:ptCount val="4"/>
                <c:pt idx="0">
                  <c:v>9.1</c:v>
                </c:pt>
                <c:pt idx="1">
                  <c:v>9.83</c:v>
                </c:pt>
                <c:pt idx="2">
                  <c:v>8.81</c:v>
                </c:pt>
                <c:pt idx="3">
                  <c:v>9.33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73-4AAD-A12E-DCB1F99EF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6"/>
          <c:min val="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data!$B$13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data!$C$13:$F$13</c:f>
              <c:numCache>
                <c:formatCode>General</c:formatCode>
                <c:ptCount val="4"/>
                <c:pt idx="0">
                  <c:v>10.24</c:v>
                </c:pt>
                <c:pt idx="1">
                  <c:v>16.72</c:v>
                </c:pt>
                <c:pt idx="2">
                  <c:v>17.22</c:v>
                </c:pt>
                <c:pt idx="3">
                  <c:v>11.94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D1-4606-8364-2295513F1BDA}"/>
            </c:ext>
          </c:extLst>
        </c:ser>
        <c:ser>
          <c:idx val="1"/>
          <c:order val="1"/>
          <c:tx>
            <c:strRef>
              <c:f>data!$B$14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data!$C$14:$F$14</c:f>
              <c:numCache>
                <c:formatCode>General</c:formatCode>
                <c:ptCount val="4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D1-4606-8364-2295513F1BDA}"/>
            </c:ext>
          </c:extLst>
        </c:ser>
        <c:ser>
          <c:idx val="2"/>
          <c:order val="2"/>
          <c:tx>
            <c:strRef>
              <c:f>data!$B$15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data!$C$15:$F$15</c:f>
              <c:numCache>
                <c:formatCode>General</c:formatCode>
                <c:ptCount val="4"/>
                <c:pt idx="0">
                  <c:v>10.210000000000001</c:v>
                </c:pt>
                <c:pt idx="1">
                  <c:v>11.6</c:v>
                </c:pt>
                <c:pt idx="2">
                  <c:v>11.31</c:v>
                </c:pt>
                <c:pt idx="3">
                  <c:v>10.73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D1-4606-8364-2295513F1BDA}"/>
            </c:ext>
          </c:extLst>
        </c:ser>
        <c:ser>
          <c:idx val="3"/>
          <c:order val="3"/>
          <c:tx>
            <c:strRef>
              <c:f>data!$B$16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data!$C$16:$F$16</c:f>
              <c:numCache>
                <c:formatCode>General</c:formatCode>
                <c:ptCount val="4"/>
                <c:pt idx="0">
                  <c:v>11.16</c:v>
                </c:pt>
                <c:pt idx="1">
                  <c:v>12.83</c:v>
                </c:pt>
                <c:pt idx="2">
                  <c:v>11.93</c:v>
                </c:pt>
                <c:pt idx="3">
                  <c:v>11.8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9D1-4606-8364-2295513F1B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0"/>
          <c:min val="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data!$B$21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data!$C$21:$F$21</c:f>
              <c:numCache>
                <c:formatCode>General</c:formatCode>
                <c:ptCount val="4"/>
                <c:pt idx="0">
                  <c:v>95.79</c:v>
                </c:pt>
                <c:pt idx="1">
                  <c:v>96.66</c:v>
                </c:pt>
                <c:pt idx="2">
                  <c:v>86.71</c:v>
                </c:pt>
                <c:pt idx="3">
                  <c:v>85.36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5A-489B-9B15-7CE766DE292F}"/>
            </c:ext>
          </c:extLst>
        </c:ser>
        <c:ser>
          <c:idx val="1"/>
          <c:order val="1"/>
          <c:tx>
            <c:strRef>
              <c:f>data!$B$22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data!$C$22:$F$22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75A-489B-9B15-7CE766DE292F}"/>
            </c:ext>
          </c:extLst>
        </c:ser>
        <c:ser>
          <c:idx val="2"/>
          <c:order val="2"/>
          <c:tx>
            <c:strRef>
              <c:f>data!$B$23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data!$C$23:$F$23</c:f>
              <c:numCache>
                <c:formatCode>General</c:formatCode>
                <c:ptCount val="4"/>
                <c:pt idx="0">
                  <c:v>79.61</c:v>
                </c:pt>
                <c:pt idx="1">
                  <c:v>78.41</c:v>
                </c:pt>
                <c:pt idx="2">
                  <c:v>80.709999999999994</c:v>
                </c:pt>
                <c:pt idx="3">
                  <c:v>82.81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75A-489B-9B15-7CE766DE292F}"/>
            </c:ext>
          </c:extLst>
        </c:ser>
        <c:ser>
          <c:idx val="3"/>
          <c:order val="3"/>
          <c:tx>
            <c:strRef>
              <c:f>data!$B$24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data!$C$24:$F$24</c:f>
              <c:numCache>
                <c:formatCode>General</c:formatCode>
                <c:ptCount val="4"/>
                <c:pt idx="0">
                  <c:v>81.61</c:v>
                </c:pt>
                <c:pt idx="1">
                  <c:v>82.2</c:v>
                </c:pt>
                <c:pt idx="2">
                  <c:v>83.5</c:v>
                </c:pt>
                <c:pt idx="3">
                  <c:v>85.28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75A-489B-9B15-7CE766DE292F}"/>
            </c:ext>
          </c:extLst>
        </c:ser>
        <c:ser>
          <c:idx val="4"/>
          <c:order val="4"/>
          <c:tx>
            <c:strRef>
              <c:f>data!$B$25</c:f>
              <c:strCache>
                <c:ptCount val="1"/>
                <c:pt idx="0">
                  <c:v>Decreto 70/15</c:v>
                </c:pt>
              </c:strCache>
            </c:strRef>
          </c:tx>
          <c:spPr>
            <a:ln w="25400" cap="rnd" cmpd="sng" algn="ctr">
              <a:solidFill>
                <a:srgbClr val="ED1B84"/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data!$C$25:$F$25</c:f>
              <c:numCache>
                <c:formatCode>General</c:formatCode>
                <c:ptCount val="4"/>
                <c:pt idx="0">
                  <c:v>70</c:v>
                </c:pt>
                <c:pt idx="1">
                  <c:v>70</c:v>
                </c:pt>
                <c:pt idx="2">
                  <c:v>70</c:v>
                </c:pt>
                <c:pt idx="3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75A-489B-9B15-7CE766DE2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in val="4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data!$B$30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data!$C$30:$F$30</c:f>
              <c:numCache>
                <c:formatCode>General</c:formatCode>
                <c:ptCount val="4"/>
                <c:pt idx="0">
                  <c:v>4.41</c:v>
                </c:pt>
                <c:pt idx="1">
                  <c:v>9.4</c:v>
                </c:pt>
                <c:pt idx="2">
                  <c:v>2.81</c:v>
                </c:pt>
                <c:pt idx="3">
                  <c:v>12.33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39-4185-8EE9-863EBF0E95FD}"/>
            </c:ext>
          </c:extLst>
        </c:ser>
        <c:ser>
          <c:idx val="1"/>
          <c:order val="1"/>
          <c:tx>
            <c:strRef>
              <c:f>data!$B$31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data!$C$31:$F$31</c:f>
              <c:numCache>
                <c:formatCode>General</c:formatCode>
                <c:ptCount val="4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39-4185-8EE9-863EBF0E95FD}"/>
            </c:ext>
          </c:extLst>
        </c:ser>
        <c:ser>
          <c:idx val="2"/>
          <c:order val="2"/>
          <c:tx>
            <c:strRef>
              <c:f>data!$B$32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data!$C$32:$F$32</c:f>
              <c:numCache>
                <c:formatCode>General</c:formatCode>
                <c:ptCount val="4"/>
                <c:pt idx="0">
                  <c:v>3.89</c:v>
                </c:pt>
                <c:pt idx="1">
                  <c:v>4.8499999999999996</c:v>
                </c:pt>
                <c:pt idx="2">
                  <c:v>4.37</c:v>
                </c:pt>
                <c:pt idx="3">
                  <c:v>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839-4185-8EE9-863EBF0E95FD}"/>
            </c:ext>
          </c:extLst>
        </c:ser>
        <c:ser>
          <c:idx val="3"/>
          <c:order val="3"/>
          <c:tx>
            <c:strRef>
              <c:f>data!$B$33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data!$C$33:$F$33</c:f>
              <c:numCache>
                <c:formatCode>General</c:formatCode>
                <c:ptCount val="4"/>
                <c:pt idx="0">
                  <c:v>3.96</c:v>
                </c:pt>
                <c:pt idx="1">
                  <c:v>4.8</c:v>
                </c:pt>
                <c:pt idx="2">
                  <c:v>4.9000000000000004</c:v>
                </c:pt>
                <c:pt idx="3">
                  <c:v>4.32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839-4185-8EE9-863EBF0E95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data!$B$26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data!$C$26:$F$26</c:f>
              <c:numCache>
                <c:formatCode>General</c:formatCode>
                <c:ptCount val="4"/>
                <c:pt idx="0">
                  <c:v>1.46</c:v>
                </c:pt>
                <c:pt idx="1">
                  <c:v>5.22</c:v>
                </c:pt>
                <c:pt idx="2">
                  <c:v>8.15</c:v>
                </c:pt>
                <c:pt idx="3">
                  <c:v>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ED-4E23-AD39-28F7886BD367}"/>
            </c:ext>
          </c:extLst>
        </c:ser>
        <c:ser>
          <c:idx val="1"/>
          <c:order val="1"/>
          <c:tx>
            <c:strRef>
              <c:f>data!$B$27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data!$C$27:$F$27</c:f>
              <c:numCache>
                <c:formatCode>General</c:formatCode>
                <c:ptCount val="4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ED-4E23-AD39-28F7886BD367}"/>
            </c:ext>
          </c:extLst>
        </c:ser>
        <c:ser>
          <c:idx val="2"/>
          <c:order val="2"/>
          <c:tx>
            <c:strRef>
              <c:f>data!$B$28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data!$C$28:$F$28</c:f>
              <c:numCache>
                <c:formatCode>General</c:formatCode>
                <c:ptCount val="4"/>
                <c:pt idx="0">
                  <c:v>6.29</c:v>
                </c:pt>
                <c:pt idx="1">
                  <c:v>6.33</c:v>
                </c:pt>
                <c:pt idx="2">
                  <c:v>5.8</c:v>
                </c:pt>
                <c:pt idx="3">
                  <c:v>5.41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ED-4E23-AD39-28F7886BD367}"/>
            </c:ext>
          </c:extLst>
        </c:ser>
        <c:ser>
          <c:idx val="3"/>
          <c:order val="3"/>
          <c:tx>
            <c:strRef>
              <c:f>data!$B$29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data!$C$29:$F$29</c:f>
              <c:numCache>
                <c:formatCode>General</c:formatCode>
                <c:ptCount val="4"/>
                <c:pt idx="0">
                  <c:v>5.62</c:v>
                </c:pt>
                <c:pt idx="1">
                  <c:v>5.6</c:v>
                </c:pt>
                <c:pt idx="2">
                  <c:v>4.5199999999999996</c:v>
                </c:pt>
                <c:pt idx="3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ED-4E23-AD39-28F7886BD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data!$B$17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data!$C$17:$F$17</c:f>
              <c:numCache>
                <c:formatCode>General</c:formatCode>
                <c:ptCount val="4"/>
                <c:pt idx="0">
                  <c:v>11.85</c:v>
                </c:pt>
                <c:pt idx="1">
                  <c:v>15.3</c:v>
                </c:pt>
                <c:pt idx="2">
                  <c:v>11.97</c:v>
                </c:pt>
                <c:pt idx="3">
                  <c:v>15.21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A6-434B-A58C-F0A19090BCBA}"/>
            </c:ext>
          </c:extLst>
        </c:ser>
        <c:ser>
          <c:idx val="1"/>
          <c:order val="1"/>
          <c:tx>
            <c:strRef>
              <c:f>data!$B$18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ED1B84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data!$C$18:$F$18</c:f>
              <c:numCache>
                <c:formatCode>General</c:formatCode>
                <c:ptCount val="4"/>
                <c:pt idx="0">
                  <c:v>16</c:v>
                </c:pt>
                <c:pt idx="1">
                  <c:v>16</c:v>
                </c:pt>
                <c:pt idx="2">
                  <c:v>16</c:v>
                </c:pt>
                <c:pt idx="3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A6-434B-A58C-F0A19090BCBA}"/>
            </c:ext>
          </c:extLst>
        </c:ser>
        <c:ser>
          <c:idx val="2"/>
          <c:order val="2"/>
          <c:tx>
            <c:strRef>
              <c:f>data!$B$19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data!$C$19:$F$19</c:f>
              <c:numCache>
                <c:formatCode>General</c:formatCode>
                <c:ptCount val="4"/>
                <c:pt idx="0">
                  <c:v>10.07</c:v>
                </c:pt>
                <c:pt idx="1">
                  <c:v>11.24</c:v>
                </c:pt>
                <c:pt idx="2">
                  <c:v>10.92</c:v>
                </c:pt>
                <c:pt idx="3">
                  <c:v>10.54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9A6-434B-A58C-F0A19090BCBA}"/>
            </c:ext>
          </c:extLst>
        </c:ser>
        <c:ser>
          <c:idx val="3"/>
          <c:order val="3"/>
          <c:tx>
            <c:strRef>
              <c:f>data!$B$20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data!$C$20:$F$20</c:f>
              <c:numCache>
                <c:formatCode>General</c:formatCode>
                <c:ptCount val="4"/>
                <c:pt idx="0">
                  <c:v>11.46</c:v>
                </c:pt>
                <c:pt idx="1">
                  <c:v>11.16</c:v>
                </c:pt>
                <c:pt idx="2">
                  <c:v>11.86</c:v>
                </c:pt>
                <c:pt idx="3">
                  <c:v>10.6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9A6-434B-A58C-F0A19090B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20"/>
          <c:min val="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data!$B$47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data!$C$47:$F$47</c:f>
              <c:numCache>
                <c:formatCode>General</c:formatCode>
                <c:ptCount val="4"/>
                <c:pt idx="0">
                  <c:v>43.87</c:v>
                </c:pt>
                <c:pt idx="1">
                  <c:v>22.23</c:v>
                </c:pt>
                <c:pt idx="2">
                  <c:v>35.549999999999997</c:v>
                </c:pt>
                <c:pt idx="3">
                  <c:v>64.44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88-49DA-970F-B4FB691FB1E9}"/>
            </c:ext>
          </c:extLst>
        </c:ser>
        <c:ser>
          <c:idx val="1"/>
          <c:order val="1"/>
          <c:tx>
            <c:strRef>
              <c:f>data!$B$48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data!$C$48:$F$48</c:f>
              <c:numCache>
                <c:formatCode>General</c:formatCode>
                <c:ptCount val="4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88-49DA-970F-B4FB691FB1E9}"/>
            </c:ext>
          </c:extLst>
        </c:ser>
        <c:ser>
          <c:idx val="2"/>
          <c:order val="2"/>
          <c:tx>
            <c:strRef>
              <c:f>data!$B$49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data!$C$49:$F$49</c:f>
              <c:numCache>
                <c:formatCode>General</c:formatCode>
                <c:ptCount val="4"/>
                <c:pt idx="1">
                  <c:v>50.4</c:v>
                </c:pt>
                <c:pt idx="2">
                  <c:v>48.6</c:v>
                </c:pt>
                <c:pt idx="3">
                  <c:v>50.16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88-49DA-970F-B4FB691FB1E9}"/>
            </c:ext>
          </c:extLst>
        </c:ser>
        <c:ser>
          <c:idx val="3"/>
          <c:order val="3"/>
          <c:tx>
            <c:strRef>
              <c:f>data!$B$50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data!$C$50:$F$50</c:f>
              <c:numCache>
                <c:formatCode>General</c:formatCode>
                <c:ptCount val="4"/>
                <c:pt idx="0">
                  <c:v>53.76</c:v>
                </c:pt>
                <c:pt idx="1">
                  <c:v>51.94</c:v>
                </c:pt>
                <c:pt idx="2">
                  <c:v>52.66</c:v>
                </c:pt>
                <c:pt idx="3">
                  <c:v>57.1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388-49DA-970F-B4FB691FB1E9}"/>
            </c:ext>
          </c:extLst>
        </c:ser>
        <c:ser>
          <c:idx val="4"/>
          <c:order val="4"/>
          <c:tx>
            <c:strRef>
              <c:f>data!$B$51</c:f>
              <c:strCache>
                <c:ptCount val="1"/>
                <c:pt idx="0">
                  <c:v>Decreto 70/15</c:v>
                </c:pt>
              </c:strCache>
            </c:strRef>
          </c:tx>
          <c:spPr>
            <a:ln w="25400" cap="rnd" cmpd="sng" algn="ctr">
              <a:solidFill>
                <a:srgbClr val="ED1B84"/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data!$C$51:$F$51</c:f>
              <c:numCache>
                <c:formatCode>General</c:formatCode>
                <c:ptCount val="4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388-49DA-970F-B4FB691FB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65"/>
          <c:min val="2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data!$B$52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data!$C$52:$F$52</c:f>
              <c:numCache>
                <c:formatCode>General</c:formatCode>
                <c:ptCount val="4"/>
                <c:pt idx="0">
                  <c:v>7.38</c:v>
                </c:pt>
                <c:pt idx="1">
                  <c:v>5.51</c:v>
                </c:pt>
                <c:pt idx="2">
                  <c:v>8.5399999999999991</c:v>
                </c:pt>
                <c:pt idx="3">
                  <c:v>5.61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0D-4B68-ADBE-1E3BF6EC7F02}"/>
            </c:ext>
          </c:extLst>
        </c:ser>
        <c:ser>
          <c:idx val="1"/>
          <c:order val="1"/>
          <c:tx>
            <c:strRef>
              <c:f>data!$B$53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data!$C$53:$F$53</c:f>
              <c:numCache>
                <c:formatCode>General</c:formatCode>
                <c:ptCount val="4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0D-4B68-ADBE-1E3BF6EC7F02}"/>
            </c:ext>
          </c:extLst>
        </c:ser>
        <c:ser>
          <c:idx val="2"/>
          <c:order val="2"/>
          <c:tx>
            <c:strRef>
              <c:f>data!$B$54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data!$C$54:$F$54</c:f>
              <c:numCache>
                <c:formatCode>General</c:formatCode>
                <c:ptCount val="4"/>
                <c:pt idx="0">
                  <c:v>3.59</c:v>
                </c:pt>
                <c:pt idx="1">
                  <c:v>4.16</c:v>
                </c:pt>
                <c:pt idx="2">
                  <c:v>3.7</c:v>
                </c:pt>
                <c:pt idx="3">
                  <c:v>3.55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00D-4B68-ADBE-1E3BF6EC7F02}"/>
            </c:ext>
          </c:extLst>
        </c:ser>
        <c:ser>
          <c:idx val="3"/>
          <c:order val="3"/>
          <c:tx>
            <c:strRef>
              <c:f>data!$B$55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data!$C$55:$F$55</c:f>
              <c:numCache>
                <c:formatCode>General</c:formatCode>
                <c:ptCount val="4"/>
                <c:pt idx="0">
                  <c:v>3.78</c:v>
                </c:pt>
                <c:pt idx="1">
                  <c:v>5.0599999999999996</c:v>
                </c:pt>
                <c:pt idx="2">
                  <c:v>4.74</c:v>
                </c:pt>
                <c:pt idx="3">
                  <c:v>4.55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00D-4B68-ADBE-1E3BF6EC7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4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data!$B$56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4127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data!$C$56:$F$56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D4-46B7-B996-8A4BC7C82514}"/>
            </c:ext>
          </c:extLst>
        </c:ser>
        <c:ser>
          <c:idx val="1"/>
          <c:order val="1"/>
          <c:tx>
            <c:strRef>
              <c:f>data!$B$57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data!$C$57:$F$57</c:f>
              <c:numCache>
                <c:formatCode>General</c:formatCode>
                <c:ptCount val="4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D4-46B7-B996-8A4BC7C82514}"/>
            </c:ext>
          </c:extLst>
        </c:ser>
        <c:ser>
          <c:idx val="2"/>
          <c:order val="2"/>
          <c:tx>
            <c:strRef>
              <c:f>data!$B$58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data!$C$58:$F$58</c:f>
              <c:numCache>
                <c:formatCode>General</c:formatCode>
                <c:ptCount val="4"/>
                <c:pt idx="0">
                  <c:v>1.3</c:v>
                </c:pt>
                <c:pt idx="1">
                  <c:v>1.74</c:v>
                </c:pt>
                <c:pt idx="2">
                  <c:v>1.44</c:v>
                </c:pt>
                <c:pt idx="3">
                  <c:v>1.33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D4-46B7-B996-8A4BC7C82514}"/>
            </c:ext>
          </c:extLst>
        </c:ser>
        <c:ser>
          <c:idx val="3"/>
          <c:order val="3"/>
          <c:tx>
            <c:strRef>
              <c:f>data!$B$59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data!$C$59:$F$59</c:f>
              <c:numCache>
                <c:formatCode>General</c:formatCode>
                <c:ptCount val="4"/>
                <c:pt idx="0">
                  <c:v>1.1399999999999999</c:v>
                </c:pt>
                <c:pt idx="1">
                  <c:v>1.74</c:v>
                </c:pt>
                <c:pt idx="2">
                  <c:v>2.0299999999999998</c:v>
                </c:pt>
                <c:pt idx="3">
                  <c:v>1.38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9D4-46B7-B996-8A4BC7C82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data!$B$39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476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data!$C$39:$F$39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70-43B5-9DFA-E006AD2EC9A8}"/>
            </c:ext>
          </c:extLst>
        </c:ser>
        <c:ser>
          <c:idx val="1"/>
          <c:order val="1"/>
          <c:tx>
            <c:strRef>
              <c:f>data!$B$40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data!$C$40:$F$40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70-43B5-9DFA-E006AD2EC9A8}"/>
            </c:ext>
          </c:extLst>
        </c:ser>
        <c:ser>
          <c:idx val="2"/>
          <c:order val="2"/>
          <c:tx>
            <c:strRef>
              <c:f>data!$B$41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data!$C$41:$F$41</c:f>
              <c:numCache>
                <c:formatCode>General</c:formatCode>
                <c:ptCount val="4"/>
                <c:pt idx="0">
                  <c:v>10.029999999999999</c:v>
                </c:pt>
                <c:pt idx="1">
                  <c:v>10.5</c:v>
                </c:pt>
                <c:pt idx="2">
                  <c:v>10.69</c:v>
                </c:pt>
                <c:pt idx="3">
                  <c:v>10.58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370-43B5-9DFA-E006AD2EC9A8}"/>
            </c:ext>
          </c:extLst>
        </c:ser>
        <c:ser>
          <c:idx val="3"/>
          <c:order val="3"/>
          <c:tx>
            <c:strRef>
              <c:f>data!$B$42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data!$C$42:$F$42</c:f>
              <c:numCache>
                <c:formatCode>General</c:formatCode>
                <c:ptCount val="4"/>
                <c:pt idx="0">
                  <c:v>5.3</c:v>
                </c:pt>
                <c:pt idx="1">
                  <c:v>6.07</c:v>
                </c:pt>
                <c:pt idx="2">
                  <c:v>5.62</c:v>
                </c:pt>
                <c:pt idx="3">
                  <c:v>6.23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370-43B5-9DFA-E006AD2EC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data!$B$34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data!$C$34:$F$34</c:f>
              <c:numCache>
                <c:formatCode>General</c:formatCode>
                <c:ptCount val="4"/>
                <c:pt idx="0">
                  <c:v>22.99</c:v>
                </c:pt>
                <c:pt idx="1">
                  <c:v>36.770000000000003</c:v>
                </c:pt>
                <c:pt idx="2">
                  <c:v>49.66</c:v>
                </c:pt>
                <c:pt idx="3">
                  <c:v>41.8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01-4012-BCE0-C29AA4FF5E61}"/>
            </c:ext>
          </c:extLst>
        </c:ser>
        <c:ser>
          <c:idx val="1"/>
          <c:order val="1"/>
          <c:tx>
            <c:strRef>
              <c:f>data!$B$35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data!$C$35:$F$35</c:f>
              <c:numCache>
                <c:formatCode>General</c:formatCode>
                <c:ptCount val="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01-4012-BCE0-C29AA4FF5E61}"/>
            </c:ext>
          </c:extLst>
        </c:ser>
        <c:ser>
          <c:idx val="2"/>
          <c:order val="2"/>
          <c:tx>
            <c:strRef>
              <c:f>data!$B$36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data!$C$36:$F$36</c:f>
              <c:numCache>
                <c:formatCode>General</c:formatCode>
                <c:ptCount val="4"/>
                <c:pt idx="0">
                  <c:v>22.76</c:v>
                </c:pt>
                <c:pt idx="1">
                  <c:v>22.61</c:v>
                </c:pt>
                <c:pt idx="2">
                  <c:v>22.5</c:v>
                </c:pt>
                <c:pt idx="3">
                  <c:v>23.06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01-4012-BCE0-C29AA4FF5E61}"/>
            </c:ext>
          </c:extLst>
        </c:ser>
        <c:ser>
          <c:idx val="3"/>
          <c:order val="3"/>
          <c:tx>
            <c:strRef>
              <c:f>data!$B$37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data!$C$37:$F$37</c:f>
              <c:numCache>
                <c:formatCode>General</c:formatCode>
                <c:ptCount val="4"/>
                <c:pt idx="0">
                  <c:v>26.5</c:v>
                </c:pt>
                <c:pt idx="1">
                  <c:v>26.6</c:v>
                </c:pt>
                <c:pt idx="2">
                  <c:v>26.97</c:v>
                </c:pt>
                <c:pt idx="3">
                  <c:v>27.6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01-4012-BCE0-C29AA4FF5E61}"/>
            </c:ext>
          </c:extLst>
        </c:ser>
        <c:ser>
          <c:idx val="4"/>
          <c:order val="4"/>
          <c:tx>
            <c:strRef>
              <c:f>data!$B$38</c:f>
              <c:strCache>
                <c:ptCount val="1"/>
                <c:pt idx="0">
                  <c:v>Decreto 70/15</c:v>
                </c:pt>
              </c:strCache>
            </c:strRef>
          </c:tx>
          <c:spPr>
            <a:ln w="25400" cap="rnd" cmpd="sng" algn="ctr">
              <a:solidFill>
                <a:srgbClr val="ED1B84"/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data!$C$38:$F$38</c:f>
              <c:numCache>
                <c:formatCode>General</c:formatCode>
                <c:ptCount val="4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A01-4012-BCE0-C29AA4FF5E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55"/>
          <c:min val="1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data!$B$80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data!$C$80:$F$80</c:f>
              <c:numCache>
                <c:formatCode>General</c:formatCode>
                <c:ptCount val="4"/>
                <c:pt idx="0">
                  <c:v>10.77</c:v>
                </c:pt>
                <c:pt idx="1">
                  <c:v>11.91</c:v>
                </c:pt>
                <c:pt idx="2">
                  <c:v>8.82</c:v>
                </c:pt>
                <c:pt idx="3">
                  <c:v>9.18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B1-4E8C-94D8-BC0DFDAC9D6C}"/>
            </c:ext>
          </c:extLst>
        </c:ser>
        <c:ser>
          <c:idx val="1"/>
          <c:order val="1"/>
          <c:tx>
            <c:strRef>
              <c:f>data!$B$81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data!$C$81:$F$81</c:f>
              <c:numCache>
                <c:formatCode>General</c:formatCode>
                <c:ptCount val="4"/>
                <c:pt idx="0">
                  <c:v>7.33</c:v>
                </c:pt>
                <c:pt idx="1">
                  <c:v>7.66</c:v>
                </c:pt>
                <c:pt idx="2">
                  <c:v>7.1</c:v>
                </c:pt>
                <c:pt idx="3">
                  <c:v>6.95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B1-4E8C-94D8-BC0DFDAC9D6C}"/>
            </c:ext>
          </c:extLst>
        </c:ser>
        <c:ser>
          <c:idx val="2"/>
          <c:order val="2"/>
          <c:tx>
            <c:strRef>
              <c:f>data!$B$82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data!$C$82:$F$82</c:f>
              <c:numCache>
                <c:formatCode>General</c:formatCode>
                <c:ptCount val="4"/>
                <c:pt idx="0">
                  <c:v>7.1</c:v>
                </c:pt>
                <c:pt idx="1">
                  <c:v>8.0500000000000007</c:v>
                </c:pt>
                <c:pt idx="2">
                  <c:v>7.6</c:v>
                </c:pt>
                <c:pt idx="3">
                  <c:v>7.39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AB1-4E8C-94D8-BC0DFDAC9D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8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data!$B$43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data!$C$43:$F$43</c:f>
              <c:numCache>
                <c:formatCode>General</c:formatCode>
                <c:ptCount val="4"/>
                <c:pt idx="0">
                  <c:v>62.72</c:v>
                </c:pt>
                <c:pt idx="1">
                  <c:v>73.22</c:v>
                </c:pt>
                <c:pt idx="2">
                  <c:v>69.83</c:v>
                </c:pt>
                <c:pt idx="3">
                  <c:v>54.17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F3-4ED8-8E6A-E8CC476782F5}"/>
            </c:ext>
          </c:extLst>
        </c:ser>
        <c:ser>
          <c:idx val="1"/>
          <c:order val="1"/>
          <c:tx>
            <c:strRef>
              <c:f>data!$B$44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data!$C$44:$F$44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F3-4ED8-8E6A-E8CC476782F5}"/>
            </c:ext>
          </c:extLst>
        </c:ser>
        <c:ser>
          <c:idx val="2"/>
          <c:order val="2"/>
          <c:tx>
            <c:strRef>
              <c:f>data!$B$45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data!$C$45:$F$45</c:f>
              <c:numCache>
                <c:formatCode>General</c:formatCode>
                <c:ptCount val="4"/>
                <c:pt idx="0">
                  <c:v>15.21</c:v>
                </c:pt>
                <c:pt idx="1">
                  <c:v>13.93</c:v>
                </c:pt>
                <c:pt idx="2">
                  <c:v>12.27</c:v>
                </c:pt>
                <c:pt idx="3">
                  <c:v>11.42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F3-4ED8-8E6A-E8CC476782F5}"/>
            </c:ext>
          </c:extLst>
        </c:ser>
        <c:ser>
          <c:idx val="3"/>
          <c:order val="3"/>
          <c:tx>
            <c:strRef>
              <c:f>data!$B$46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data!$C$46:$F$46</c:f>
              <c:numCache>
                <c:formatCode>General</c:formatCode>
                <c:ptCount val="4"/>
                <c:pt idx="0">
                  <c:v>23.12</c:v>
                </c:pt>
                <c:pt idx="1">
                  <c:v>17.72</c:v>
                </c:pt>
                <c:pt idx="2">
                  <c:v>14.18</c:v>
                </c:pt>
                <c:pt idx="3">
                  <c:v>12.74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F3-4ED8-8E6A-E8CC476782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79"/>
          <c:min val="6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data!$B$60</c:f>
              <c:strCache>
                <c:ptCount val="1"/>
                <c:pt idx="0">
                  <c:v>Osp. S. Camillo De Lellis - ASL RIETI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data!$C$60:$F$60</c:f>
              <c:numCache>
                <c:formatCode>General</c:formatCode>
                <c:ptCount val="4"/>
                <c:pt idx="0">
                  <c:v>14.69</c:v>
                </c:pt>
                <c:pt idx="1">
                  <c:v>15.99</c:v>
                </c:pt>
                <c:pt idx="2">
                  <c:v>14.11</c:v>
                </c:pt>
                <c:pt idx="3">
                  <c:v>16.170000000000002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EA-41F6-9C21-52A17F5ABAFE}"/>
            </c:ext>
          </c:extLst>
        </c:ser>
        <c:ser>
          <c:idx val="1"/>
          <c:order val="1"/>
          <c:tx>
            <c:strRef>
              <c:f>data!$B$61</c:f>
              <c:strCache>
                <c:ptCount val="1"/>
                <c:pt idx="0">
                  <c:v>- Soglia -</c:v>
                </c:pt>
              </c:strCache>
            </c:strRef>
          </c:tx>
          <c:spPr>
            <a:ln w="25400" cap="rnd" cmpd="sng" algn="ctr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data!$C$61:$F$61</c:f>
              <c:numCache>
                <c:formatCode>General</c:formatCode>
                <c:ptCount val="4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EA-41F6-9C21-52A17F5ABAFE}"/>
            </c:ext>
          </c:extLst>
        </c:ser>
        <c:ser>
          <c:idx val="2"/>
          <c:order val="2"/>
          <c:tx>
            <c:strRef>
              <c:f>data!$B$62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rgbClr val="045FC4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data!$C$62:$F$62</c:f>
              <c:numCache>
                <c:formatCode>General</c:formatCode>
                <c:ptCount val="4"/>
                <c:pt idx="0">
                  <c:v>12.25</c:v>
                </c:pt>
                <c:pt idx="1">
                  <c:v>15.22</c:v>
                </c:pt>
                <c:pt idx="2">
                  <c:v>14.27</c:v>
                </c:pt>
                <c:pt idx="3">
                  <c:v>13.04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EA-41F6-9C21-52A17F5ABAFE}"/>
            </c:ext>
          </c:extLst>
        </c:ser>
        <c:ser>
          <c:idx val="3"/>
          <c:order val="3"/>
          <c:tx>
            <c:strRef>
              <c:f>data!$B$63</c:f>
              <c:strCache>
                <c:ptCount val="1"/>
                <c:pt idx="0">
                  <c:v>Lazio (Pre.Vale)</c:v>
                </c:pt>
              </c:strCache>
            </c:strRef>
          </c:tx>
          <c:spPr>
            <a:ln w="22225" cap="rnd" cmpd="sng" algn="ctr">
              <a:solidFill>
                <a:srgbClr val="78D2F5"/>
              </a:solidFill>
              <a:round/>
            </a:ln>
            <a:effectLst/>
          </c:spPr>
          <c:marker>
            <c:symbol val="none"/>
          </c:marker>
          <c:cat>
            <c:numRef>
              <c:f>data!$C$3:$F$3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data!$C$63:$F$63</c:f>
              <c:numCache>
                <c:formatCode>General</c:formatCode>
                <c:ptCount val="4"/>
                <c:pt idx="0">
                  <c:v>14.06</c:v>
                </c:pt>
                <c:pt idx="1">
                  <c:v>17.18</c:v>
                </c:pt>
                <c:pt idx="2">
                  <c:v>16.25</c:v>
                </c:pt>
                <c:pt idx="3">
                  <c:v>13.76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9EA-41F6-9C21-52A17F5ABA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35"/>
          <c:min val="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0.28999999999999998</c:v>
                </c:pt>
                <c:pt idx="1">
                  <c:v>0.34</c:v>
                </c:pt>
                <c:pt idx="2">
                  <c:v>0.2</c:v>
                </c:pt>
                <c:pt idx="3">
                  <c:v>0.31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14-4249-BBEC-B5816E92E652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0.61</c:v>
                </c:pt>
                <c:pt idx="1">
                  <c:v>0.5</c:v>
                </c:pt>
                <c:pt idx="2">
                  <c:v>0.51</c:v>
                </c:pt>
                <c:pt idx="3">
                  <c:v>0.54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14-4249-BBEC-B5816E92E652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0.38</c:v>
                </c:pt>
                <c:pt idx="1">
                  <c:v>0.3</c:v>
                </c:pt>
                <c:pt idx="2">
                  <c:v>0.3</c:v>
                </c:pt>
                <c:pt idx="3">
                  <c:v>0.31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514-4249-BBEC-B5816E92E6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773051193007174"/>
          <c:y val="0.93872581029650293"/>
          <c:w val="0.34931183453718728"/>
          <c:h val="4.2776431039530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0.04</c:v>
                </c:pt>
                <c:pt idx="1">
                  <c:v>0.01</c:v>
                </c:pt>
                <c:pt idx="2">
                  <c:v>0.01</c:v>
                </c:pt>
                <c:pt idx="3">
                  <c:v>0.02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E4-4A5B-AAA1-B66F15F70861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0.03</c:v>
                </c:pt>
                <c:pt idx="1">
                  <c:v>2.7E-2</c:v>
                </c:pt>
                <c:pt idx="2">
                  <c:v>2.5000000000000001E-2</c:v>
                </c:pt>
                <c:pt idx="3">
                  <c:v>2.5000000000000001E-2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FE4-4A5B-AAA1-B66F15F70861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0.05</c:v>
                </c:pt>
                <c:pt idx="1">
                  <c:v>0.05</c:v>
                </c:pt>
                <c:pt idx="2">
                  <c:v>0.05</c:v>
                </c:pt>
                <c:pt idx="3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FE4-4A5B-AAA1-B66F15F708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0.2</c:v>
                </c:pt>
                <c:pt idx="1">
                  <c:v>0.23</c:v>
                </c:pt>
                <c:pt idx="2">
                  <c:v>0.16</c:v>
                </c:pt>
                <c:pt idx="3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0.37</c:v>
                </c:pt>
                <c:pt idx="1">
                  <c:v>0.27</c:v>
                </c:pt>
                <c:pt idx="2">
                  <c:v>0.27</c:v>
                </c:pt>
                <c:pt idx="3">
                  <c:v>0.27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0.28999999999999998</c:v>
                </c:pt>
                <c:pt idx="1">
                  <c:v>0.21</c:v>
                </c:pt>
                <c:pt idx="2">
                  <c:v>0.22</c:v>
                </c:pt>
                <c:pt idx="3">
                  <c:v>0.22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0.11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0.08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0.17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0.1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0.08</c:v>
                </c:pt>
                <c:pt idx="1">
                  <c:v>0.1</c:v>
                </c:pt>
                <c:pt idx="2">
                  <c:v>0.04</c:v>
                </c:pt>
                <c:pt idx="3">
                  <c:v>0.08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0.13</c:v>
                </c:pt>
                <c:pt idx="1">
                  <c:v>0.06</c:v>
                </c:pt>
                <c:pt idx="2">
                  <c:v>0.06</c:v>
                </c:pt>
                <c:pt idx="3">
                  <c:v>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7.0000000000000007E-2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0.03</c:v>
                </c:pt>
                <c:pt idx="1">
                  <c:v>0</c:v>
                </c:pt>
                <c:pt idx="2">
                  <c:v>0.01</c:v>
                </c:pt>
                <c:pt idx="3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7.0000000000000007E-2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7.0000000000000007E-2</c:v>
                </c:pt>
                <c:pt idx="1">
                  <c:v>0.03</c:v>
                </c:pt>
                <c:pt idx="2">
                  <c:v>0.03</c:v>
                </c:pt>
                <c:pt idx="3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0.62</c:v>
                </c:pt>
                <c:pt idx="1">
                  <c:v>0.28000000000000003</c:v>
                </c:pt>
                <c:pt idx="2">
                  <c:v>0.36</c:v>
                </c:pt>
                <c:pt idx="3">
                  <c:v>0.56999999999999995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1.43</c:v>
                </c:pt>
                <c:pt idx="1">
                  <c:v>0.88</c:v>
                </c:pt>
                <c:pt idx="2">
                  <c:v>0.75</c:v>
                </c:pt>
                <c:pt idx="3">
                  <c:v>0.88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1.84</c:v>
                </c:pt>
                <c:pt idx="1">
                  <c:v>1.07</c:v>
                </c:pt>
                <c:pt idx="2">
                  <c:v>1.01</c:v>
                </c:pt>
                <c:pt idx="3">
                  <c:v>1.26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0.19</c:v>
                </c:pt>
                <c:pt idx="1">
                  <c:v>0.1</c:v>
                </c:pt>
                <c:pt idx="2">
                  <c:v>0.09</c:v>
                </c:pt>
                <c:pt idx="3">
                  <c:v>0.18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0.22</c:v>
                </c:pt>
                <c:pt idx="1">
                  <c:v>0.14000000000000001</c:v>
                </c:pt>
                <c:pt idx="2">
                  <c:v>0.13</c:v>
                </c:pt>
                <c:pt idx="3">
                  <c:v>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0.17</c:v>
                </c:pt>
                <c:pt idx="1">
                  <c:v>0.12</c:v>
                </c:pt>
                <c:pt idx="2">
                  <c:v>0.12</c:v>
                </c:pt>
                <c:pt idx="3">
                  <c:v>0.11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data!$B$62</c:f>
              <c:strCache>
                <c:ptCount val="1"/>
                <c:pt idx="0">
                  <c:v>Polo Ospedaliero Unico Integrato</c:v>
                </c:pt>
              </c:strCache>
            </c:strRef>
          </c:tx>
          <c:spPr>
            <a:ln w="22225" cap="rnd" cmpd="sng" algn="ctr">
              <a:solidFill>
                <a:srgbClr val="8D3043"/>
              </a:solidFill>
              <a:round/>
            </a:ln>
            <a:effectLst/>
          </c:spPr>
          <c:marker>
            <c:symbol val="none"/>
          </c:marker>
          <c:cat>
            <c:numRef>
              <c:f>data!$D$3:$F$3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data!$D$62:$F$62</c:f>
              <c:numCache>
                <c:formatCode>General</c:formatCode>
                <c:ptCount val="3"/>
                <c:pt idx="0">
                  <c:v>12.31</c:v>
                </c:pt>
                <c:pt idx="1">
                  <c:v>9.2200000000000006</c:v>
                </c:pt>
                <c:pt idx="2">
                  <c:v>10.199999999999999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A5-4F74-92FB-F9F2EA8AA67C}"/>
            </c:ext>
          </c:extLst>
        </c:ser>
        <c:ser>
          <c:idx val="1"/>
          <c:order val="1"/>
          <c:tx>
            <c:strRef>
              <c:f>data!$B$63</c:f>
              <c:strCache>
                <c:ptCount val="1"/>
                <c:pt idx="0">
                  <c:v>Italia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data!$D$3:$F$3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data!$D$63:$F$63</c:f>
              <c:numCache>
                <c:formatCode>General</c:formatCode>
                <c:ptCount val="3"/>
                <c:pt idx="0">
                  <c:v>8.39</c:v>
                </c:pt>
                <c:pt idx="1">
                  <c:v>7.79</c:v>
                </c:pt>
                <c:pt idx="2">
                  <c:v>7.69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A5-4F74-92FB-F9F2EA8AA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31513128"/>
        <c:axId val="731517720"/>
      </c:lineChart>
      <c:catAx>
        <c:axId val="73151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7720"/>
        <c:crosses val="autoZero"/>
        <c:auto val="1"/>
        <c:lblAlgn val="ctr"/>
        <c:lblOffset val="100"/>
        <c:noMultiLvlLbl val="0"/>
      </c:catAx>
      <c:valAx>
        <c:axId val="731517720"/>
        <c:scaling>
          <c:orientation val="minMax"/>
          <c:max val="17"/>
          <c:min val="1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15131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2.58</c:v>
                </c:pt>
                <c:pt idx="1">
                  <c:v>2.0299999999999998</c:v>
                </c:pt>
                <c:pt idx="2">
                  <c:v>1.74</c:v>
                </c:pt>
                <c:pt idx="3">
                  <c:v>3.03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3.4</c:v>
                </c:pt>
                <c:pt idx="1">
                  <c:v>2.88</c:v>
                </c:pt>
                <c:pt idx="2">
                  <c:v>2.82</c:v>
                </c:pt>
                <c:pt idx="3">
                  <c:v>2.87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3.4</c:v>
                </c:pt>
                <c:pt idx="1">
                  <c:v>2.5</c:v>
                </c:pt>
                <c:pt idx="2">
                  <c:v>2.5499999999999998</c:v>
                </c:pt>
                <c:pt idx="3">
                  <c:v>2.61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0.37</c:v>
                </c:pt>
                <c:pt idx="1">
                  <c:v>0.24</c:v>
                </c:pt>
                <c:pt idx="2">
                  <c:v>0.22</c:v>
                </c:pt>
                <c:pt idx="3">
                  <c:v>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0.43</c:v>
                </c:pt>
                <c:pt idx="1">
                  <c:v>0.47</c:v>
                </c:pt>
                <c:pt idx="2">
                  <c:v>0.43</c:v>
                </c:pt>
                <c:pt idx="3">
                  <c:v>0.55000000000000004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0.71</c:v>
                </c:pt>
                <c:pt idx="1">
                  <c:v>0.56000000000000005</c:v>
                </c:pt>
                <c:pt idx="2">
                  <c:v>0.62</c:v>
                </c:pt>
                <c:pt idx="3">
                  <c:v>0.67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0.15</c:v>
                </c:pt>
                <c:pt idx="1">
                  <c:v>0.05</c:v>
                </c:pt>
                <c:pt idx="2">
                  <c:v>0</c:v>
                </c:pt>
                <c:pt idx="3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0.19</c:v>
                </c:pt>
                <c:pt idx="1">
                  <c:v>0.11</c:v>
                </c:pt>
                <c:pt idx="2">
                  <c:v>0.13</c:v>
                </c:pt>
                <c:pt idx="3">
                  <c:v>0.34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0.3</c:v>
                </c:pt>
                <c:pt idx="1">
                  <c:v>0.12</c:v>
                </c:pt>
                <c:pt idx="2">
                  <c:v>0.13</c:v>
                </c:pt>
                <c:pt idx="3">
                  <c:v>0.18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1.3</c:v>
                </c:pt>
                <c:pt idx="1">
                  <c:v>0.4</c:v>
                </c:pt>
                <c:pt idx="2">
                  <c:v>0.36</c:v>
                </c:pt>
                <c:pt idx="3">
                  <c:v>0.52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0.45</c:v>
                </c:pt>
                <c:pt idx="1">
                  <c:v>0.2</c:v>
                </c:pt>
                <c:pt idx="2">
                  <c:v>0.28999999999999998</c:v>
                </c:pt>
                <c:pt idx="3">
                  <c:v>0.56999999999999995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0.8</c:v>
                </c:pt>
                <c:pt idx="1">
                  <c:v>0.32</c:v>
                </c:pt>
                <c:pt idx="2">
                  <c:v>0.38</c:v>
                </c:pt>
                <c:pt idx="3">
                  <c:v>0.57999999999999996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0.02</c:v>
                </c:pt>
                <c:pt idx="1">
                  <c:v>0</c:v>
                </c:pt>
                <c:pt idx="2">
                  <c:v>0.02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4.5999999999999999E-2</c:v>
                </c:pt>
                <c:pt idx="1">
                  <c:v>3.6999999999999998E-2</c:v>
                </c:pt>
                <c:pt idx="2">
                  <c:v>7.0000000000000001E-3</c:v>
                </c:pt>
                <c:pt idx="3">
                  <c:v>0.02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0.13</c:v>
                </c:pt>
                <c:pt idx="1">
                  <c:v>7.0000000000000007E-2</c:v>
                </c:pt>
                <c:pt idx="2">
                  <c:v>0.01</c:v>
                </c:pt>
                <c:pt idx="3">
                  <c:v>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Foglio1!$B$2:$E$2</c:f>
              <c:numCache>
                <c:formatCode>General</c:formatCode>
                <c:ptCount val="4"/>
                <c:pt idx="0">
                  <c:v>0.06</c:v>
                </c:pt>
                <c:pt idx="1">
                  <c:v>0</c:v>
                </c:pt>
                <c:pt idx="2">
                  <c:v>0.01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Foglio1!$B$3:$E$3</c:f>
              <c:numCache>
                <c:formatCode>General</c:formatCode>
                <c:ptCount val="4"/>
                <c:pt idx="0">
                  <c:v>4.5999999999999999E-2</c:v>
                </c:pt>
                <c:pt idx="1">
                  <c:v>3.6999999999999998E-2</c:v>
                </c:pt>
                <c:pt idx="2">
                  <c:v>0.05</c:v>
                </c:pt>
                <c:pt idx="3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Foglio1!$B$1:$E$1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Foglio1!$B$4:$E$4</c:f>
              <c:numCache>
                <c:formatCode>General</c:formatCode>
                <c:ptCount val="4"/>
                <c:pt idx="0">
                  <c:v>0.12</c:v>
                </c:pt>
                <c:pt idx="1">
                  <c:v>0.09</c:v>
                </c:pt>
                <c:pt idx="2">
                  <c:v>0.09</c:v>
                </c:pt>
                <c:pt idx="3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Foglio1!$B$2:$D$2</c:f>
              <c:numCache>
                <c:formatCode>General</c:formatCode>
                <c:ptCount val="3"/>
                <c:pt idx="0">
                  <c:v>11.85</c:v>
                </c:pt>
                <c:pt idx="1">
                  <c:v>9.42</c:v>
                </c:pt>
                <c:pt idx="2">
                  <c:v>13.5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Foglio1!$B$3:$D$3</c:f>
              <c:numCache>
                <c:formatCode>General</c:formatCode>
                <c:ptCount val="3"/>
                <c:pt idx="0">
                  <c:v>11.51</c:v>
                </c:pt>
                <c:pt idx="1">
                  <c:v>11.1</c:v>
                </c:pt>
                <c:pt idx="2">
                  <c:v>11.22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Foglio1!$B$4:$D$4</c:f>
              <c:numCache>
                <c:formatCode>General</c:formatCode>
                <c:ptCount val="3"/>
                <c:pt idx="0">
                  <c:v>9.2200000000000006</c:v>
                </c:pt>
                <c:pt idx="1">
                  <c:v>9.52</c:v>
                </c:pt>
                <c:pt idx="2">
                  <c:v>9.14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Foglio1!$B$2:$D$2</c:f>
              <c:numCache>
                <c:formatCode>General</c:formatCode>
                <c:ptCount val="3"/>
                <c:pt idx="0">
                  <c:v>18.02</c:v>
                </c:pt>
                <c:pt idx="1">
                  <c:v>9.36</c:v>
                </c:pt>
                <c:pt idx="2">
                  <c:v>14.37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Foglio1!$B$3:$D$3</c:f>
              <c:numCache>
                <c:formatCode>General</c:formatCode>
                <c:ptCount val="3"/>
                <c:pt idx="0">
                  <c:v>16.97</c:v>
                </c:pt>
                <c:pt idx="1">
                  <c:v>16.57</c:v>
                </c:pt>
                <c:pt idx="2">
                  <c:v>15.3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Foglio1!$B$4:$D$4</c:f>
              <c:numCache>
                <c:formatCode>General</c:formatCode>
                <c:ptCount val="3"/>
                <c:pt idx="0">
                  <c:v>18.75</c:v>
                </c:pt>
                <c:pt idx="1">
                  <c:v>17.36</c:v>
                </c:pt>
                <c:pt idx="2">
                  <c:v>17.920000000000002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Foglio1!$B$2:$D$2</c:f>
              <c:numCache>
                <c:formatCode>General</c:formatCode>
                <c:ptCount val="3"/>
                <c:pt idx="0">
                  <c:v>36.299999999999997</c:v>
                </c:pt>
                <c:pt idx="1">
                  <c:v>26.89</c:v>
                </c:pt>
                <c:pt idx="2">
                  <c:v>26.64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Foglio1!$B$3:$D$3</c:f>
              <c:numCache>
                <c:formatCode>General</c:formatCode>
                <c:ptCount val="3"/>
                <c:pt idx="0">
                  <c:v>27.2</c:v>
                </c:pt>
                <c:pt idx="1">
                  <c:v>26.5</c:v>
                </c:pt>
                <c:pt idx="2">
                  <c:v>26.4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Foglio1!$B$4:$D$4</c:f>
              <c:numCache>
                <c:formatCode>General</c:formatCode>
                <c:ptCount val="3"/>
                <c:pt idx="0">
                  <c:v>20.82</c:v>
                </c:pt>
                <c:pt idx="1">
                  <c:v>21.82</c:v>
                </c:pt>
                <c:pt idx="2">
                  <c:v>19.73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25869585391499E-2"/>
          <c:y val="3.5588240239218187E-2"/>
          <c:w val="0.93752199394493974"/>
          <c:h val="0.7801505252640841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Asl Rieti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Foglio1!$B$2:$D$2</c:f>
              <c:numCache>
                <c:formatCode>General</c:formatCode>
                <c:ptCount val="3"/>
                <c:pt idx="0">
                  <c:v>29.59</c:v>
                </c:pt>
                <c:pt idx="1">
                  <c:v>24.75</c:v>
                </c:pt>
                <c:pt idx="2">
                  <c:v>29.48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7C-4777-BB60-0E58A85A123E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Lazio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Foglio1!$B$3:$D$3</c:f>
              <c:numCache>
                <c:formatCode>General</c:formatCode>
                <c:ptCount val="3"/>
                <c:pt idx="0">
                  <c:v>27.2</c:v>
                </c:pt>
                <c:pt idx="1">
                  <c:v>26.5</c:v>
                </c:pt>
                <c:pt idx="2">
                  <c:v>26.4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7C-4777-BB60-0E58A85A123E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Foglio1!$B$1:$D$1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Foglio1!$B$4:$D$4</c:f>
              <c:numCache>
                <c:formatCode>General</c:formatCode>
                <c:ptCount val="3"/>
                <c:pt idx="0">
                  <c:v>30.12</c:v>
                </c:pt>
                <c:pt idx="1">
                  <c:v>27.57</c:v>
                </c:pt>
                <c:pt idx="2">
                  <c:v>28.38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7C-4777-BB60-0E58A85A1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75672"/>
        <c:axId val="319181904"/>
      </c:lineChart>
      <c:catAx>
        <c:axId val="3191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81904"/>
        <c:crosses val="autoZero"/>
        <c:auto val="1"/>
        <c:lblAlgn val="ctr"/>
        <c:lblOffset val="100"/>
        <c:noMultiLvlLbl val="0"/>
      </c:catAx>
      <c:valAx>
        <c:axId val="31918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9175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0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9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6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7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8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9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0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9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0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8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9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0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6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7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8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9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0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9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0.90742</cdr:x>
      <cdr:y>0.01551</cdr:y>
    </cdr:from>
    <cdr:to>
      <cdr:x>0.98949</cdr:x>
      <cdr:y>0.12062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DAAA14D7-6470-4194-86CD-4C1AF2FA71A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86675" y="50579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0.90181</cdr:x>
      <cdr:y>0.02885</cdr:y>
    </cdr:from>
    <cdr:to>
      <cdr:x>0.98419</cdr:x>
      <cdr:y>0.12745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F4026E51-374D-41E9-8745-EC12EBBABA2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10475" y="100323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0.88333</cdr:x>
      <cdr:y>0.04346</cdr:y>
    </cdr:from>
    <cdr:to>
      <cdr:x>0.96349</cdr:x>
      <cdr:y>0.14205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B3CBAC5B-A984-447A-81A4-519E8D0F8D2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61275" y="151123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0.90442</cdr:x>
      <cdr:y>0.04346</cdr:y>
    </cdr:from>
    <cdr:to>
      <cdr:x>0.9865</cdr:x>
      <cdr:y>0.14205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B3CBAC5B-A984-447A-81A4-519E8D0F8D2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61275" y="151123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0.90917</cdr:x>
      <cdr:y>0.04346</cdr:y>
    </cdr:from>
    <cdr:to>
      <cdr:x>0.99167</cdr:x>
      <cdr:y>0.14205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B3CBAC5B-A984-447A-81A4-519E8D0F8D2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61275" y="151123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0.90822</cdr:x>
      <cdr:y>0.02512</cdr:y>
    </cdr:from>
    <cdr:to>
      <cdr:x>0.98838</cdr:x>
      <cdr:y>0.12371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147A7322-4F9F-4BFB-8233-7FD4CA7CE5C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877175" y="87337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0.90742</cdr:x>
      <cdr:y>0.01551</cdr:y>
    </cdr:from>
    <cdr:to>
      <cdr:x>0.98949</cdr:x>
      <cdr:y>0.12062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DAAA14D7-6470-4194-86CD-4C1AF2FA71A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86675" y="50579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0.90653</cdr:x>
      <cdr:y>0.0122</cdr:y>
    </cdr:from>
    <cdr:to>
      <cdr:x>0.98904</cdr:x>
      <cdr:y>0.11079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38782B0F-33FF-485E-AA09-15451866817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39050" y="42415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0.90653</cdr:x>
      <cdr:y>0.0238</cdr:y>
    </cdr:from>
    <cdr:to>
      <cdr:x>0.98904</cdr:x>
      <cdr:y>0.1224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1AC82D2E-4ED2-46CF-9238-21678179187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39050" y="82768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0.90774</cdr:x>
      <cdr:y>0.01276</cdr:y>
    </cdr:from>
    <cdr:to>
      <cdr:x>0.99024</cdr:x>
      <cdr:y>0.11135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979010EA-9FD3-4293-BE5D-885E9471E13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49225" y="44368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0.90879</cdr:x>
      <cdr:y>0.01427</cdr:y>
    </cdr:from>
    <cdr:to>
      <cdr:x>0.9913</cdr:x>
      <cdr:y>0.11287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2BCDB390-DD6D-4376-8B32-02088623659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58100" y="49624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0.90653</cdr:x>
      <cdr:y>0.0122</cdr:y>
    </cdr:from>
    <cdr:to>
      <cdr:x>0.98904</cdr:x>
      <cdr:y>0.11079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38782B0F-33FF-485E-AA09-15451866817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39050" y="42415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0.90653</cdr:x>
      <cdr:y>0.02016</cdr:y>
    </cdr:from>
    <cdr:to>
      <cdr:x>0.98904</cdr:x>
      <cdr:y>0.11876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5F35E7B-1273-490F-8153-D58A7B00EC6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39050" y="70107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0.91057</cdr:x>
      <cdr:y>0.00654</cdr:y>
    </cdr:from>
    <cdr:to>
      <cdr:x>0.99422</cdr:x>
      <cdr:y>0.12561</cdr:y>
    </cdr:to>
    <cdr:pic>
      <cdr:nvPicPr>
        <cdr:cNvPr id="3" name="Immagine 2">
          <a:extLst xmlns:a="http://schemas.openxmlformats.org/drawingml/2006/main">
            <a:ext uri="{FF2B5EF4-FFF2-40B4-BE49-F238E27FC236}">
              <a16:creationId xmlns:a16="http://schemas.microsoft.com/office/drawing/2014/main" id="{6DD446D9-F0F6-4DF0-9290-20078BA1661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73105" y="22751"/>
          <a:ext cx="704850" cy="414056"/>
        </a:xfrm>
        <a:prstGeom xmlns:a="http://schemas.openxmlformats.org/drawingml/2006/main" prst="rect">
          <a:avLst/>
        </a:prstGeom>
      </cdr:spPr>
    </cdr:pic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0.90742</cdr:x>
      <cdr:y>0.0072</cdr:y>
    </cdr:from>
    <cdr:to>
      <cdr:x>0.98949</cdr:x>
      <cdr:y>0.1058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D47E8DD9-3305-4830-9C93-F19F6095D7E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86675" y="25041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0.90971</cdr:x>
      <cdr:y>0.00647</cdr:y>
    </cdr:from>
    <cdr:to>
      <cdr:x>0.99209</cdr:x>
      <cdr:y>0.10507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68B92AE4-19FF-4430-8789-493DB08F4D3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77150" y="22512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0.90181</cdr:x>
      <cdr:y>0.02885</cdr:y>
    </cdr:from>
    <cdr:to>
      <cdr:x>0.98419</cdr:x>
      <cdr:y>0.12745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F4026E51-374D-41E9-8745-EC12EBBABA2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10475" y="100323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0.88333</cdr:x>
      <cdr:y>0.04346</cdr:y>
    </cdr:from>
    <cdr:to>
      <cdr:x>0.96349</cdr:x>
      <cdr:y>0.14205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B3CBAC5B-A984-447A-81A4-519E8D0F8D2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61275" y="151123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0.90442</cdr:x>
      <cdr:y>0.04346</cdr:y>
    </cdr:from>
    <cdr:to>
      <cdr:x>0.9865</cdr:x>
      <cdr:y>0.14205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B3CBAC5B-A984-447A-81A4-519E8D0F8D2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61275" y="151123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0.90917</cdr:x>
      <cdr:y>0.04346</cdr:y>
    </cdr:from>
    <cdr:to>
      <cdr:x>0.99167</cdr:x>
      <cdr:y>0.14205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B3CBAC5B-A984-447A-81A4-519E8D0F8D2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61275" y="151123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28.xml><?xml version="1.0" encoding="utf-8"?>
<c:userShapes xmlns:c="http://schemas.openxmlformats.org/drawingml/2006/chart">
  <cdr:relSizeAnchor xmlns:cdr="http://schemas.openxmlformats.org/drawingml/2006/chartDrawing">
    <cdr:from>
      <cdr:x>0.90822</cdr:x>
      <cdr:y>0.02512</cdr:y>
    </cdr:from>
    <cdr:to>
      <cdr:x>0.98838</cdr:x>
      <cdr:y>0.12371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147A7322-4F9F-4BFB-8233-7FD4CA7CE5C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877175" y="87337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0.90653</cdr:x>
      <cdr:y>0.0238</cdr:y>
    </cdr:from>
    <cdr:to>
      <cdr:x>0.98904</cdr:x>
      <cdr:y>0.1224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1AC82D2E-4ED2-46CF-9238-21678179187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39050" y="82768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0.90774</cdr:x>
      <cdr:y>0.01276</cdr:y>
    </cdr:from>
    <cdr:to>
      <cdr:x>0.99024</cdr:x>
      <cdr:y>0.11135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979010EA-9FD3-4293-BE5D-885E9471E13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49225" y="44368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0.90879</cdr:x>
      <cdr:y>0.01427</cdr:y>
    </cdr:from>
    <cdr:to>
      <cdr:x>0.9913</cdr:x>
      <cdr:y>0.11287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2BCDB390-DD6D-4376-8B32-02088623659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58100" y="49624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0.90653</cdr:x>
      <cdr:y>0.02016</cdr:y>
    </cdr:from>
    <cdr:to>
      <cdr:x>0.98904</cdr:x>
      <cdr:y>0.11876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5F35E7B-1273-490F-8153-D58A7B00EC6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39050" y="70107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0.91057</cdr:x>
      <cdr:y>0.00654</cdr:y>
    </cdr:from>
    <cdr:to>
      <cdr:x>0.99422</cdr:x>
      <cdr:y>0.12561</cdr:y>
    </cdr:to>
    <cdr:pic>
      <cdr:nvPicPr>
        <cdr:cNvPr id="3" name="Immagine 2">
          <a:extLst xmlns:a="http://schemas.openxmlformats.org/drawingml/2006/main">
            <a:ext uri="{FF2B5EF4-FFF2-40B4-BE49-F238E27FC236}">
              <a16:creationId xmlns:a16="http://schemas.microsoft.com/office/drawing/2014/main" id="{6DD446D9-F0F6-4DF0-9290-20078BA1661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73105" y="22751"/>
          <a:ext cx="704850" cy="414056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0.90742</cdr:x>
      <cdr:y>0.0072</cdr:y>
    </cdr:from>
    <cdr:to>
      <cdr:x>0.98949</cdr:x>
      <cdr:y>0.1058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D47E8DD9-3305-4830-9C93-F19F6095D7E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86675" y="25041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0.90971</cdr:x>
      <cdr:y>0.00647</cdr:y>
    </cdr:from>
    <cdr:to>
      <cdr:x>0.99209</cdr:x>
      <cdr:y>0.10507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68B92AE4-19FF-4430-8789-493DB08F4D3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77150" y="22512"/>
          <a:ext cx="695238" cy="342857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2F17359-000A-9044-B834-9FBD0018D5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C98B882-BA21-D947-B59A-B375F7B018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734EC07-827D-4B1D-9C61-7351E381EE50}" type="datetime1">
              <a:rPr lang="it-IT" smtClean="0"/>
              <a:t>15/02/2024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19AD5B-1A75-1A4A-8459-A96AB79E9D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9C6818-84EB-2D43-AA44-FC64C4595B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28A1AC-D174-D44D-BB31-612041F19A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1703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66AC1-98AF-4BBE-914E-22EA9965C083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6099D-CBCF-4924-847B-F5CB50EC40E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729393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277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65890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100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94466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101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17370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102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08558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103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17760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02884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1309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106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83828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107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01619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108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66037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109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721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08540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16686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23302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3914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091217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688171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83759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23702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30750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91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158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18476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80038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17559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95682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59430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05790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2101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015176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248907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69566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7427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6328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77950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35626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78190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32535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853843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44026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1909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43385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69382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058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63121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59962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117507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248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93058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848475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0426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47147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402400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92378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133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40807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36494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9796223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417197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364507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015367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31679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24911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870636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47644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3178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61115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912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089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357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26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413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815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935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508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184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555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15943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384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647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0458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68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961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0170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448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7850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1680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21204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8648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1726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039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3951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67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2054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7412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2786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5023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184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5059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6492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8043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1966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7441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50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8311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1644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5956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4474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2595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93820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6998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0907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7813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6439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813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5721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4516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6420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2873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9061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4383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5775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07997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6894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31850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217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52876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3306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4509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830401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9188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91207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9554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2051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8465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1250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244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92980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6276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33830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69919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6595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74540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95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46599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6873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0879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513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4335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08949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52437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91048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24564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240485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55075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95488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23253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15607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6099D-CBCF-4924-847B-F5CB50EC40EA}" type="slidenum">
              <a:rPr lang="it-IT" smtClean="0"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94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946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Inserire qui il sottotitolo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ED7A90A1-A930-7E45-A0C6-7B528BC17B68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28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separazion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28264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4498670"/>
            <a:ext cx="4179375" cy="356462"/>
          </a:xfrm>
        </p:spPr>
        <p:txBody>
          <a:bodyPr lIns="0" rIns="0" rtlCol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Inserire qui il sottotitolo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1928264"/>
            <a:ext cx="4179376" cy="2387600"/>
          </a:xfrm>
        </p:spPr>
        <p:txBody>
          <a:bodyPr lIns="0" rIns="0" rtlCol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E327254B-5501-7248-A89F-42912B5A8BD2}"/>
              </a:ext>
            </a:extLst>
          </p:cNvPr>
          <p:cNvCxnSpPr>
            <a:cxnSpLocks/>
          </p:cNvCxnSpPr>
          <p:nvPr userDrawn="1"/>
        </p:nvCxnSpPr>
        <p:spPr>
          <a:xfrm>
            <a:off x="0" y="1405468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00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separazion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21" descr="Donna al tablet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87" y="0"/>
            <a:ext cx="11067514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4487" y="-1"/>
            <a:ext cx="11067514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Inserire qui il sottotitolo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C4B436F-A511-A141-900B-BA20A19A1BCE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087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separazion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21" descr="Donna al tablet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Inserire qui il sottotitolo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A57CAA2-2658-B441-A787-4B54C65D3BF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238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to con didascali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1524000" y="3482977"/>
            <a:ext cx="10668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806" y="339644"/>
            <a:ext cx="5014993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644"/>
            <a:ext cx="4179376" cy="2806512"/>
          </a:xfrm>
        </p:spPr>
        <p:txBody>
          <a:bodyPr lIns="0" rIns="0" rtlCol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2E583C8-CCA8-BB4A-B8AA-4ED85B62E67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665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0668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662" y="339644"/>
            <a:ext cx="5014993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856" y="339644"/>
            <a:ext cx="4179376" cy="2806512"/>
          </a:xfrm>
        </p:spPr>
        <p:txBody>
          <a:bodyPr lIns="0" rIns="0" rtlCol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C8C2B99-ED08-1F48-BE5D-40E40D09C7B7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87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608843" y="3482977"/>
            <a:ext cx="10961177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79B33817-49F3-B440-A271-466603AE1964}"/>
              </a:ext>
            </a:extLst>
          </p:cNvPr>
          <p:cNvCxnSpPr>
            <a:cxnSpLocks/>
          </p:cNvCxnSpPr>
          <p:nvPr userDrawn="1"/>
        </p:nvCxnSpPr>
        <p:spPr>
          <a:xfrm>
            <a:off x="0" y="421214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8576316B-7498-2E42-9B52-88BF1C9DF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7465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451775DA-49A0-2F4D-9F21-5D20DA6BA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844" y="568512"/>
            <a:ext cx="4179376" cy="2806512"/>
          </a:xfrm>
        </p:spPr>
        <p:txBody>
          <a:bodyPr lIns="0" rIns="0" rtlCol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496456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0C0F668-C1BA-A349-A542-9E54E73E8178}"/>
              </a:ext>
            </a:extLst>
          </p:cNvPr>
          <p:cNvCxnSpPr>
            <a:cxnSpLocks/>
          </p:cNvCxnSpPr>
          <p:nvPr userDrawn="1"/>
        </p:nvCxnSpPr>
        <p:spPr>
          <a:xfrm>
            <a:off x="4961621" y="339644"/>
            <a:ext cx="0" cy="2806512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244" y="339644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339644"/>
            <a:ext cx="4179376" cy="2806512"/>
          </a:xfrm>
        </p:spPr>
        <p:txBody>
          <a:bodyPr lIns="0" rIns="0" rtlCol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780326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244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568512"/>
            <a:ext cx="4179376" cy="2806512"/>
          </a:xfrm>
        </p:spPr>
        <p:txBody>
          <a:bodyPr lIns="0" rIns="0" rtlCol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6414763-7D4F-994A-AAA9-7DC46C19D816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706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68D214-7DB4-434F-A5DB-B600BE682B04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7321" y="2330824"/>
            <a:ext cx="4693727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Segnaposto contenuto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7963" y="2330824"/>
            <a:ext cx="4693727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4" name="Segnaposto testo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27322" y="1468740"/>
            <a:ext cx="4672156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5" name="Segnaposto testo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67963" y="1468740"/>
            <a:ext cx="4695165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20737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73EF0B-8DF0-478B-9C08-8E99AF71521E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34369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4693727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Segnaposto contenuto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3265" y="2330824"/>
            <a:ext cx="4693727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4" name="Segnaposto testo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4" y="1468740"/>
            <a:ext cx="4672156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5" name="Segnaposto testo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3265" y="1468740"/>
            <a:ext cx="4695165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E28CCA37-00BD-0A43-8647-67DD0510A7E3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19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3055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0" y="1720312"/>
            <a:ext cx="609305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Inserire qui il sottotitolo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1424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3880A7-1382-4A42-BAE9-A8B097B55454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5181600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0824"/>
            <a:ext cx="5181600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3" y="1468740"/>
            <a:ext cx="5157787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8740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816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5">
            <a:extLst>
              <a:ext uri="{FF2B5EF4-FFF2-40B4-BE49-F238E27FC236}">
                <a16:creationId xmlns:a16="http://schemas.microsoft.com/office/drawing/2014/main" id="{C5233AE2-5078-C34D-8EAD-6F7B344F52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4699EEF-FB75-1A46-B6B6-39CCF65A9EA4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046C33-8430-4480-8A5C-6EA0241422A1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5181600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0824"/>
            <a:ext cx="5181600" cy="3846139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3" y="1468740"/>
            <a:ext cx="5157787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8740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969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sz="quarter" idx="10"/>
          </p:nvPr>
        </p:nvSpPr>
        <p:spPr>
          <a:xfrm>
            <a:off x="392623" y="588936"/>
            <a:ext cx="11432584" cy="5976637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C41291C-383F-CF4B-AB8E-2B40741A62AF}"/>
              </a:ext>
            </a:extLst>
          </p:cNvPr>
          <p:cNvCxnSpPr>
            <a:cxnSpLocks/>
          </p:cNvCxnSpPr>
          <p:nvPr userDrawn="1"/>
        </p:nvCxnSpPr>
        <p:spPr>
          <a:xfrm>
            <a:off x="0" y="292426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D34C5937-11C0-4E5A-867C-7AB68EA5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071957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sz="quarter" idx="10"/>
          </p:nvPr>
        </p:nvSpPr>
        <p:spPr>
          <a:xfrm>
            <a:off x="392623" y="292426"/>
            <a:ext cx="10219457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F516C013-C8E5-B44C-B6D6-DE71D0CC52C4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34E2D069-321B-434C-BB63-530EE51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912183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sz="quarter" idx="10"/>
          </p:nvPr>
        </p:nvSpPr>
        <p:spPr>
          <a:xfrm>
            <a:off x="1134319" y="0"/>
            <a:ext cx="1105768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DCA0415B-CCA3-7142-BDAA-6DAC63FB634C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A3040D77-4CF4-4BFB-9FFB-8C9746D3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249264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43A34E77-65E8-214A-93DD-907ECB950F42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A9C15D6B-DF62-4A31-87F3-2084A6C5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647893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contenu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70E3E2-C1D5-4775-8B39-6F8E181A0B57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3359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5581" y="1507066"/>
            <a:ext cx="4890578" cy="48492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257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contenu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306E0-F660-40F9-9D81-452E1365B8A8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1877" y="339645"/>
            <a:ext cx="4890577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8797" y="1507066"/>
            <a:ext cx="4890578" cy="48492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834037ED-B73E-2946-8FAC-2803EA71C585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67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contenuto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4319" y="1"/>
            <a:ext cx="1105768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7654CC-70A3-4A90-89F0-5C0D083AAA5E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5581" y="1507066"/>
            <a:ext cx="4890578" cy="48492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394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contenut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FFBD82-8784-439A-AF11-E3AC11766043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69E9592-D634-1947-B3FB-EB3B7F16FF28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>
            <a:extLst>
              <a:ext uri="{FF2B5EF4-FFF2-40B4-BE49-F238E27FC236}">
                <a16:creationId xmlns:a16="http://schemas.microsoft.com/office/drawing/2014/main" id="{6D456EAF-F3B8-AF4A-90FF-4B0693C56A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4890577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sp>
        <p:nvSpPr>
          <p:cNvPr id="15" name="Segnaposto testo 10">
            <a:extLst>
              <a:ext uri="{FF2B5EF4-FFF2-40B4-BE49-F238E27FC236}">
                <a16:creationId xmlns:a16="http://schemas.microsoft.com/office/drawing/2014/main" id="{F7FB4ADF-1B3E-A442-B2C9-518CBE7637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624" y="1507066"/>
            <a:ext cx="4890578" cy="48492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4899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4319" y="0"/>
            <a:ext cx="1105768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Inserire qui il sottotitolo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37568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didascali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sz="quarter" idx="10"/>
          </p:nvPr>
        </p:nvSpPr>
        <p:spPr>
          <a:xfrm>
            <a:off x="346059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3354" y="4418889"/>
            <a:ext cx="3289100" cy="637507"/>
          </a:xfrm>
        </p:spPr>
        <p:txBody>
          <a:bodyPr lIns="0" rIns="0" rtlCol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TITOLO </a:t>
            </a:r>
            <a:br>
              <a:rPr lang="it-IT" noProof="0"/>
            </a:br>
            <a:r>
              <a:rPr lang="it-IT" noProof="0"/>
              <a:t>DA INSERIRE QUI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3355" y="5080791"/>
            <a:ext cx="3289100" cy="14847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39C4094-208E-7E4A-848A-F76A1573073A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355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didascali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sz="quarter" idx="10"/>
          </p:nvPr>
        </p:nvSpPr>
        <p:spPr>
          <a:xfrm>
            <a:off x="5445942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4418889"/>
            <a:ext cx="4609683" cy="637507"/>
          </a:xfrm>
        </p:spPr>
        <p:txBody>
          <a:bodyPr lIns="0" rIns="0" rtlCol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622" y="5080791"/>
            <a:ext cx="4609683" cy="14847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BE71BC7-72EE-294C-9A39-61A77EE295A0}"/>
              </a:ext>
            </a:extLst>
          </p:cNvPr>
          <p:cNvCxnSpPr>
            <a:cxnSpLocks/>
          </p:cNvCxnSpPr>
          <p:nvPr userDrawn="1"/>
        </p:nvCxnSpPr>
        <p:spPr>
          <a:xfrm>
            <a:off x="392623" y="5080791"/>
            <a:ext cx="4609683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738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didascali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581" y="4418889"/>
            <a:ext cx="3289100" cy="637507"/>
          </a:xfrm>
        </p:spPr>
        <p:txBody>
          <a:bodyPr lIns="0" rIns="0" rtlCol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TITOLO </a:t>
            </a:r>
            <a:br>
              <a:rPr lang="it-IT" noProof="0"/>
            </a:br>
            <a:r>
              <a:rPr lang="it-IT" noProof="0"/>
              <a:t>DA INSERIRE QUI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5582" y="5080791"/>
            <a:ext cx="3289100" cy="14847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776AC280-5A8D-B048-BECC-9C306F32508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906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didascali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5">
            <a:extLst>
              <a:ext uri="{FF2B5EF4-FFF2-40B4-BE49-F238E27FC236}">
                <a16:creationId xmlns:a16="http://schemas.microsoft.com/office/drawing/2014/main" id="{1F4417F7-7CDE-DF44-9B0E-AC44EE99BF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429000"/>
            <a:ext cx="4609683" cy="637507"/>
          </a:xfrm>
        </p:spPr>
        <p:txBody>
          <a:bodyPr lIns="0" rIns="0" rtlCol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622" y="4090902"/>
            <a:ext cx="4609683" cy="14847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79F22032-BAB9-744C-B14E-54350BBD1C7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238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fld id="{50680DE2-7EFE-4038-919E-CEA33442EB1F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39645"/>
            <a:ext cx="10219457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: Angoli arrotondati 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2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2" y="2366353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7" name="Rettangolo: Angoli arrotondati 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58" name="Segnaposto immagine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2" y="3592038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1" name="Rettangolo: Angoli arrotondati 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2" name="Segnaposto immagine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2" y="4856634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8" name="Rettangolo: Angoli arrotondati 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5605550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99" name="Segnaposto immagine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83052" y="2366353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0" name="Rettangolo: Angoli arrotondati 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561099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01" name="Segnaposto immagine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83052" y="3592038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2" name="Rettangolo: Angoli arrotondati 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561099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03" name="Segnaposto immagine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83052" y="4856634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7" name="Segnaposto testo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22571" y="2512451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09" name="Segnaposto testo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22570" y="2265592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0" name="Segnaposto testo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2571" y="3745506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1" name="Segnaposto testo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222570" y="3498647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2" name="Segnaposto testo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2571" y="5006270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3" name="Segnaposto testo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222570" y="4759411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4" name="Segnaposto testo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00441" y="2512451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5" name="Segnaposto testo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6500441" y="2265592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6" name="Segnaposto testo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00441" y="3745506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7" name="Segnaposto testo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6500441" y="3498647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8" name="Segnaposto testo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0441" y="5006270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9" name="Segnaposto testo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500441" y="4759411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58A232C0-1AC5-164D-B8B6-CC8F07CF2E21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30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fld id="{AB5AF893-6BCE-4FB5-8D50-EDA46E8891A1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: Angoli arrotondati 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3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3" y="2428792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7" name="Rettangolo: Angoli arrotondati 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3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58" name="Segnaposto immagine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3" y="3654477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1" name="Rettangolo: Angoli arrotondati 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3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2" name="Segnaposto immagine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3" y="4919073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8" name="Rettangolo: Angoli arrotondati 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6472581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99" name="Segnaposto immagine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44641" y="2428792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0" name="Rettangolo: Angoli arrotondati 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6472581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01" name="Segnaposto immagine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44641" y="3654477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2" name="Rettangolo: Angoli arrotondati 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6472581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03" name="Segnaposto immagine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44641" y="4919073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7" name="Segnaposto testo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13862" y="2574890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09" name="Segnaposto testo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13862" y="2328032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0" name="Segnaposto testo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3862" y="3807945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1" name="Segnaposto testo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213862" y="3561087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2" name="Segnaposto testo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13862" y="5068709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3" name="Segnaposto testo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213862" y="4821851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4" name="Segnaposto testo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58765" y="2574890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5" name="Segnaposto testo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7358764" y="2328032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6" name="Segnaposto testo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58765" y="3807945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7" name="Segnaposto testo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7358764" y="3561087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8" name="Segnaposto testo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58765" y="5068709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9" name="Segnaposto testo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7358764" y="4821851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844026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egnaposto immagine 5">
            <a:extLst>
              <a:ext uri="{FF2B5EF4-FFF2-40B4-BE49-F238E27FC236}">
                <a16:creationId xmlns:a16="http://schemas.microsoft.com/office/drawing/2014/main" id="{D2B2CC15-A5D6-7646-B184-255F86FB708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8D33AE5-0543-47B1-9765-F7A9AEE7259B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FEFF75-79D2-EE46-877B-299D1510E681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10113030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30896" y="2366353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8" name="Segnaposto immagine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30896" y="3592038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2" name="Segnaposto immagine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30896" y="4856634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9" name="Segnaposto immagine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49266" y="2366353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1" name="Segnaposto immagine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49266" y="3592038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3" name="Segnaposto immagine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49266" y="4856634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7" name="Segnaposto testo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88785" y="2512451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09" name="Segnaposto testo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2488784" y="2265592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0" name="Segnaposto testo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88785" y="3745506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1" name="Segnaposto testo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488784" y="3498647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2" name="Segnaposto testo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8785" y="5006270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3" name="Segnaposto testo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2488784" y="4759411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4" name="Segnaposto testo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66655" y="2512451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5" name="Segnaposto testo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7766655" y="2265592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6" name="Segnaposto testo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66655" y="3745506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7" name="Segnaposto testo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7766655" y="3498647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8" name="Segnaposto testo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66655" y="5006270"/>
            <a:ext cx="3995035" cy="426685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9" name="Segnaposto testo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7766655" y="4759411"/>
            <a:ext cx="3995036" cy="365095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2D604C81-B013-4641-9B16-5E9ECBD30CBA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168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egnaposto immagine 5">
            <a:extLst>
              <a:ext uri="{FF2B5EF4-FFF2-40B4-BE49-F238E27FC236}">
                <a16:creationId xmlns:a16="http://schemas.microsoft.com/office/drawing/2014/main" id="{C76CA39F-4826-EC4A-B911-A0B38E48926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27E35EE-7839-4C72-847A-8781A3E28E9A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FEFF75-79D2-EE46-877B-299D1510E681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974810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2038081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3" y="2215464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8" name="Segnaposto immagine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3" y="3441149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2" name="Segnaposto immagine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3" y="4705745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9" name="Segnaposto immagine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44641" y="2215464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1" name="Segnaposto immagine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44641" y="3441149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3" name="Segnaposto immagine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44641" y="4705745"/>
            <a:ext cx="369944" cy="3687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7" name="Segnaposto testo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13862" y="2361562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09" name="Segnaposto testo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13862" y="2114704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0" name="Segnaposto testo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3862" y="3594617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1" name="Segnaposto testo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213862" y="3347759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2" name="Segnaposto testo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13862" y="4855381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3" name="Segnaposto testo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213862" y="4608523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4" name="Segnaposto testo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58765" y="2361562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5" name="Segnaposto testo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7358764" y="2114704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6" name="Segnaposto testo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58765" y="3594617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7" name="Segnaposto testo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7358764" y="3347759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8" name="Segnaposto testo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58765" y="4855381"/>
            <a:ext cx="4411704" cy="365077"/>
          </a:xfrm>
        </p:spPr>
        <p:txBody>
          <a:bodyPr lIns="0" rIns="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9" name="Segnaposto testo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7358764" y="4608523"/>
            <a:ext cx="4411705" cy="312380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cxnSp>
        <p:nvCxnSpPr>
          <p:cNvPr id="79" name="Connettore diritto 78">
            <a:extLst>
              <a:ext uri="{FF2B5EF4-FFF2-40B4-BE49-F238E27FC236}">
                <a16:creationId xmlns:a16="http://schemas.microsoft.com/office/drawing/2014/main" id="{6AF7CBB0-F32C-B84C-AEEA-FA0944BBB865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58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Inserire qui il sottotitolo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B4FF4E3-951F-F040-800F-0DDAC2CCC507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42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01AE34-DD4C-4A59-A9E6-DD9072824BE4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15219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624" y="1507066"/>
            <a:ext cx="10115221" cy="48492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A21F7CE-A4E6-574A-B490-8FC4327728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512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0340FC-BE97-4F4F-8035-BDB758295E23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624" y="1507066"/>
            <a:ext cx="11369070" cy="48492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057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5">
            <a:extLst>
              <a:ext uri="{FF2B5EF4-FFF2-40B4-BE49-F238E27FC236}">
                <a16:creationId xmlns:a16="http://schemas.microsoft.com/office/drawing/2014/main" id="{91DF7114-976E-3345-A7C4-77F951EA42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A88B2C-C94A-47A2-8524-76B6D2DB5383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7322" y="1507066"/>
            <a:ext cx="10134371" cy="48492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067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5">
            <a:extLst>
              <a:ext uri="{FF2B5EF4-FFF2-40B4-BE49-F238E27FC236}">
                <a16:creationId xmlns:a16="http://schemas.microsoft.com/office/drawing/2014/main" id="{CCA2E80D-B045-2346-9C1F-70BFBD4AF7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EE34B3-5CDE-4AC8-B3B2-06C52F6EECC8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FEFF75-79D2-EE46-877B-299D1510E681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rtlCol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INSERIRE QUI IL TITOLO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624" y="1507066"/>
            <a:ext cx="11369070" cy="4849283"/>
          </a:xfrm>
        </p:spPr>
        <p:txBody>
          <a:bodyPr lIns="0" r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740B4699-8C04-D74B-BFAF-27221E81DEBB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87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separazio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15342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 rtlCol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Inserire qui il sottotitolo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rtlCol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71328B3-338C-BB43-A9F5-AACCE2E54E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69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1902FA6-24E0-3C4A-8B7A-F529DB12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845A71-C369-2A42-A14F-2BD1985F7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870798-FB93-8742-9A92-FA7A241AF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DB7918A-AB98-45A4-8011-CF0BF45DA920}" type="datetime1">
              <a:rPr lang="it-IT" noProof="0" smtClean="0"/>
              <a:t>15/02/2024</a:t>
            </a:fld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42A715-D537-DD4B-8BE6-1E573155F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A9E735-B191-784C-98F7-65384DACA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2C6627B-E4D5-2947-8E88-B84039729B9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3458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70" r:id="rId3"/>
    <p:sldLayoutId id="2147483674" r:id="rId4"/>
    <p:sldLayoutId id="2147483676" r:id="rId5"/>
    <p:sldLayoutId id="2147483675" r:id="rId6"/>
    <p:sldLayoutId id="2147483677" r:id="rId7"/>
    <p:sldLayoutId id="2147483678" r:id="rId8"/>
    <p:sldLayoutId id="2147483679" r:id="rId9"/>
    <p:sldLayoutId id="2147483681" r:id="rId10"/>
    <p:sldLayoutId id="2147483682" r:id="rId11"/>
    <p:sldLayoutId id="2147483686" r:id="rId12"/>
    <p:sldLayoutId id="2147483663" r:id="rId13"/>
    <p:sldLayoutId id="2147483683" r:id="rId14"/>
    <p:sldLayoutId id="2147483685" r:id="rId15"/>
    <p:sldLayoutId id="2147483684" r:id="rId16"/>
    <p:sldLayoutId id="2147483680" r:id="rId17"/>
    <p:sldLayoutId id="2147483691" r:id="rId18"/>
    <p:sldLayoutId id="2147483692" r:id="rId19"/>
    <p:sldLayoutId id="2147483693" r:id="rId20"/>
    <p:sldLayoutId id="2147483694" r:id="rId21"/>
    <p:sldLayoutId id="2147483688" r:id="rId22"/>
    <p:sldLayoutId id="2147483687" r:id="rId23"/>
    <p:sldLayoutId id="2147483689" r:id="rId24"/>
    <p:sldLayoutId id="2147483690" r:id="rId25"/>
    <p:sldLayoutId id="2147483695" r:id="rId26"/>
    <p:sldLayoutId id="2147483696" r:id="rId27"/>
    <p:sldLayoutId id="2147483697" r:id="rId28"/>
    <p:sldLayoutId id="2147483698" r:id="rId29"/>
    <p:sldLayoutId id="2147483703" r:id="rId30"/>
    <p:sldLayoutId id="2147483704" r:id="rId31"/>
    <p:sldLayoutId id="2147483705" r:id="rId32"/>
    <p:sldLayoutId id="2147483706" r:id="rId33"/>
    <p:sldLayoutId id="2147483700" r:id="rId34"/>
    <p:sldLayoutId id="2147483699" r:id="rId35"/>
    <p:sldLayoutId id="2147483701" r:id="rId36"/>
    <p:sldLayoutId id="2147483702" r:id="rId3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2.xml"/><Relationship Id="rId13" Type="http://schemas.openxmlformats.org/officeDocument/2006/relationships/slide" Target="slide107.xml"/><Relationship Id="rId18" Type="http://schemas.openxmlformats.org/officeDocument/2006/relationships/slide" Target="slide117.xml"/><Relationship Id="rId26" Type="http://schemas.openxmlformats.org/officeDocument/2006/relationships/slide" Target="slide121.xml"/><Relationship Id="rId3" Type="http://schemas.openxmlformats.org/officeDocument/2006/relationships/image" Target="../media/image2.png"/><Relationship Id="rId21" Type="http://schemas.openxmlformats.org/officeDocument/2006/relationships/slide" Target="slide125.xml"/><Relationship Id="rId7" Type="http://schemas.openxmlformats.org/officeDocument/2006/relationships/slide" Target="slide111.xml"/><Relationship Id="rId12" Type="http://schemas.openxmlformats.org/officeDocument/2006/relationships/slide" Target="slide102.xml"/><Relationship Id="rId17" Type="http://schemas.openxmlformats.org/officeDocument/2006/relationships/slide" Target="slide131.xml"/><Relationship Id="rId25" Type="http://schemas.openxmlformats.org/officeDocument/2006/relationships/slide" Target="slide127.xml"/><Relationship Id="rId2" Type="http://schemas.openxmlformats.org/officeDocument/2006/relationships/notesSlide" Target="../notesSlides/notesSlide10.xml"/><Relationship Id="rId16" Type="http://schemas.openxmlformats.org/officeDocument/2006/relationships/slide" Target="slide105.xml"/><Relationship Id="rId20" Type="http://schemas.openxmlformats.org/officeDocument/2006/relationships/slide" Target="slide118.xml"/><Relationship Id="rId29" Type="http://schemas.openxmlformats.org/officeDocument/2006/relationships/slide" Target="slide12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10.xml"/><Relationship Id="rId11" Type="http://schemas.openxmlformats.org/officeDocument/2006/relationships/slide" Target="slide106.xml"/><Relationship Id="rId24" Type="http://schemas.openxmlformats.org/officeDocument/2006/relationships/slide" Target="slide120.xml"/><Relationship Id="rId5" Type="http://schemas.openxmlformats.org/officeDocument/2006/relationships/slide" Target="slide109.xml"/><Relationship Id="rId15" Type="http://schemas.openxmlformats.org/officeDocument/2006/relationships/slide" Target="slide104.xml"/><Relationship Id="rId23" Type="http://schemas.openxmlformats.org/officeDocument/2006/relationships/slide" Target="slide126.xml"/><Relationship Id="rId28" Type="http://schemas.openxmlformats.org/officeDocument/2006/relationships/slide" Target="slide122.xml"/><Relationship Id="rId10" Type="http://schemas.openxmlformats.org/officeDocument/2006/relationships/slide" Target="slide101.xml"/><Relationship Id="rId19" Type="http://schemas.openxmlformats.org/officeDocument/2006/relationships/slide" Target="slide124.xml"/><Relationship Id="rId31" Type="http://schemas.openxmlformats.org/officeDocument/2006/relationships/slide" Target="slide130.xml"/><Relationship Id="rId4" Type="http://schemas.openxmlformats.org/officeDocument/2006/relationships/slide" Target="slide108.xml"/><Relationship Id="rId9" Type="http://schemas.openxmlformats.org/officeDocument/2006/relationships/slide" Target="slide113.xml"/><Relationship Id="rId14" Type="http://schemas.openxmlformats.org/officeDocument/2006/relationships/slide" Target="slide103.xml"/><Relationship Id="rId22" Type="http://schemas.openxmlformats.org/officeDocument/2006/relationships/slide" Target="slide119.xml"/><Relationship Id="rId27" Type="http://schemas.openxmlformats.org/officeDocument/2006/relationships/slide" Target="slide128.xml"/><Relationship Id="rId30" Type="http://schemas.openxmlformats.org/officeDocument/2006/relationships/slide" Target="slide12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5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60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61.xm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62.xm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6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6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4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65.xm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6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6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5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68.xml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10.xml"/><Relationship Id="rId4" Type="http://schemas.openxmlformats.org/officeDocument/2006/relationships/image" Target="../media/image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chart" Target="../charts/chart69.xml"/><Relationship Id="rId4" Type="http://schemas.openxmlformats.org/officeDocument/2006/relationships/image" Target="../media/image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chart" Target="../charts/chart70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slide" Target="slide10.xm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71.xml"/><Relationship Id="rId5" Type="http://schemas.openxmlformats.org/officeDocument/2006/relationships/image" Target="../media/image30.emf"/><Relationship Id="rId4" Type="http://schemas.openxmlformats.org/officeDocument/2006/relationships/image" Target="../media/image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chart" Target="../charts/chart72.xml"/><Relationship Id="rId4" Type="http://schemas.openxmlformats.org/officeDocument/2006/relationships/image" Target="../media/image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chart" Target="../charts/chart73.xml"/><Relationship Id="rId4" Type="http://schemas.openxmlformats.org/officeDocument/2006/relationships/image" Target="../media/image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chart" Target="../charts/chart74.xml"/><Relationship Id="rId4" Type="http://schemas.openxmlformats.org/officeDocument/2006/relationships/image" Target="../media/image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chart" Target="../charts/chart75.xml"/><Relationship Id="rId4" Type="http://schemas.openxmlformats.org/officeDocument/2006/relationships/image" Target="../media/image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chart" Target="../charts/chart76.xml"/><Relationship Id="rId4" Type="http://schemas.openxmlformats.org/officeDocument/2006/relationships/image" Target="../media/image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chart" Target="../charts/chart77.xml"/><Relationship Id="rId4" Type="http://schemas.openxmlformats.org/officeDocument/2006/relationships/image" Target="../media/image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chart" Target="../charts/chart78.xml"/><Relationship Id="rId4" Type="http://schemas.openxmlformats.org/officeDocument/2006/relationships/image" Target="../media/image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chart" Target="../charts/chart79.xml"/><Relationship Id="rId4" Type="http://schemas.openxmlformats.org/officeDocument/2006/relationships/image" Target="../media/image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chart" Target="../charts/chart80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chart" Target="../charts/chart81.xml"/><Relationship Id="rId4" Type="http://schemas.openxmlformats.org/officeDocument/2006/relationships/image" Target="../media/image9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82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83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84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85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86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87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88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89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0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1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2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3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4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5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6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7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8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9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00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01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02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03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04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05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06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6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7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8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1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2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31.xml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3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slide" Target="slide11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4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5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6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image" Target="../media/image30.emf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8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20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21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22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24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7.xml"/><Relationship Id="rId18" Type="http://schemas.openxmlformats.org/officeDocument/2006/relationships/slide" Target="slide18.xml"/><Relationship Id="rId26" Type="http://schemas.openxmlformats.org/officeDocument/2006/relationships/slide" Target="slide22.xml"/><Relationship Id="rId3" Type="http://schemas.openxmlformats.org/officeDocument/2006/relationships/image" Target="../media/image2.png"/><Relationship Id="rId21" Type="http://schemas.openxmlformats.org/officeDocument/2006/relationships/slide" Target="slide31.xml"/><Relationship Id="rId34" Type="http://schemas.openxmlformats.org/officeDocument/2006/relationships/slide" Target="slide41.xml"/><Relationship Id="rId7" Type="http://schemas.openxmlformats.org/officeDocument/2006/relationships/slide" Target="slide24.xml"/><Relationship Id="rId12" Type="http://schemas.openxmlformats.org/officeDocument/2006/relationships/slide" Target="slide15.xml"/><Relationship Id="rId17" Type="http://schemas.openxmlformats.org/officeDocument/2006/relationships/slide" Target="slide29.xml"/><Relationship Id="rId25" Type="http://schemas.openxmlformats.org/officeDocument/2006/relationships/slide" Target="slide33.xml"/><Relationship Id="rId33" Type="http://schemas.openxmlformats.org/officeDocument/2006/relationships/slide" Target="slide40.xml"/><Relationship Id="rId2" Type="http://schemas.openxmlformats.org/officeDocument/2006/relationships/notesSlide" Target="../notesSlides/notesSlide6.xml"/><Relationship Id="rId16" Type="http://schemas.openxmlformats.org/officeDocument/2006/relationships/slide" Target="slide17.xml"/><Relationship Id="rId20" Type="http://schemas.openxmlformats.org/officeDocument/2006/relationships/slide" Target="slide19.xml"/><Relationship Id="rId29" Type="http://schemas.openxmlformats.org/officeDocument/2006/relationships/slide" Target="slide3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11" Type="http://schemas.openxmlformats.org/officeDocument/2006/relationships/slide" Target="slide26.xml"/><Relationship Id="rId24" Type="http://schemas.openxmlformats.org/officeDocument/2006/relationships/slide" Target="slide21.xml"/><Relationship Id="rId32" Type="http://schemas.openxmlformats.org/officeDocument/2006/relationships/slide" Target="slide39.xml"/><Relationship Id="rId5" Type="http://schemas.openxmlformats.org/officeDocument/2006/relationships/slide" Target="slide23.xml"/><Relationship Id="rId15" Type="http://schemas.openxmlformats.org/officeDocument/2006/relationships/slide" Target="slide28.xml"/><Relationship Id="rId23" Type="http://schemas.openxmlformats.org/officeDocument/2006/relationships/slide" Target="slide32.xml"/><Relationship Id="rId28" Type="http://schemas.openxmlformats.org/officeDocument/2006/relationships/slide" Target="slide35.xml"/><Relationship Id="rId10" Type="http://schemas.openxmlformats.org/officeDocument/2006/relationships/slide" Target="slide14.xml"/><Relationship Id="rId19" Type="http://schemas.openxmlformats.org/officeDocument/2006/relationships/slide" Target="slide30.xml"/><Relationship Id="rId31" Type="http://schemas.openxmlformats.org/officeDocument/2006/relationships/slide" Target="slide38.xml"/><Relationship Id="rId4" Type="http://schemas.openxmlformats.org/officeDocument/2006/relationships/slide" Target="slide11.xml"/><Relationship Id="rId9" Type="http://schemas.openxmlformats.org/officeDocument/2006/relationships/slide" Target="slide25.xml"/><Relationship Id="rId14" Type="http://schemas.openxmlformats.org/officeDocument/2006/relationships/slide" Target="slide16.xml"/><Relationship Id="rId22" Type="http://schemas.openxmlformats.org/officeDocument/2006/relationships/slide" Target="slide20.xml"/><Relationship Id="rId27" Type="http://schemas.openxmlformats.org/officeDocument/2006/relationships/slide" Target="slide34.xml"/><Relationship Id="rId30" Type="http://schemas.openxmlformats.org/officeDocument/2006/relationships/slide" Target="slide3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0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3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3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3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3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3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51.xml"/><Relationship Id="rId18" Type="http://schemas.openxmlformats.org/officeDocument/2006/relationships/slide" Target="slide60.xml"/><Relationship Id="rId26" Type="http://schemas.openxmlformats.org/officeDocument/2006/relationships/slide" Target="slide64.xml"/><Relationship Id="rId3" Type="http://schemas.openxmlformats.org/officeDocument/2006/relationships/image" Target="../media/image2.png"/><Relationship Id="rId21" Type="http://schemas.openxmlformats.org/officeDocument/2006/relationships/slide" Target="slide55.xml"/><Relationship Id="rId7" Type="http://schemas.openxmlformats.org/officeDocument/2006/relationships/slide" Target="slide47.xml"/><Relationship Id="rId12" Type="http://schemas.openxmlformats.org/officeDocument/2006/relationships/slide" Target="slide50.xml"/><Relationship Id="rId17" Type="http://schemas.openxmlformats.org/officeDocument/2006/relationships/slide" Target="slide53.xml"/><Relationship Id="rId25" Type="http://schemas.openxmlformats.org/officeDocument/2006/relationships/slide" Target="slide57.xml"/><Relationship Id="rId2" Type="http://schemas.openxmlformats.org/officeDocument/2006/relationships/notesSlide" Target="../notesSlides/notesSlide7.xml"/><Relationship Id="rId16" Type="http://schemas.openxmlformats.org/officeDocument/2006/relationships/slide" Target="slide59.xml"/><Relationship Id="rId20" Type="http://schemas.openxmlformats.org/officeDocument/2006/relationships/slide" Target="slide61.xml"/><Relationship Id="rId29" Type="http://schemas.openxmlformats.org/officeDocument/2006/relationships/slide" Target="slide6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3.xml"/><Relationship Id="rId11" Type="http://schemas.openxmlformats.org/officeDocument/2006/relationships/slide" Target="slide49.xml"/><Relationship Id="rId24" Type="http://schemas.openxmlformats.org/officeDocument/2006/relationships/slide" Target="slide63.xml"/><Relationship Id="rId32" Type="http://schemas.openxmlformats.org/officeDocument/2006/relationships/slide" Target="slide70.xml"/><Relationship Id="rId5" Type="http://schemas.openxmlformats.org/officeDocument/2006/relationships/slide" Target="slide46.xml"/><Relationship Id="rId15" Type="http://schemas.openxmlformats.org/officeDocument/2006/relationships/slide" Target="slide52.xml"/><Relationship Id="rId23" Type="http://schemas.openxmlformats.org/officeDocument/2006/relationships/slide" Target="slide56.xml"/><Relationship Id="rId28" Type="http://schemas.openxmlformats.org/officeDocument/2006/relationships/slide" Target="slide66.xml"/><Relationship Id="rId10" Type="http://schemas.openxmlformats.org/officeDocument/2006/relationships/slide" Target="slide45.xml"/><Relationship Id="rId19" Type="http://schemas.openxmlformats.org/officeDocument/2006/relationships/slide" Target="slide54.xml"/><Relationship Id="rId31" Type="http://schemas.openxmlformats.org/officeDocument/2006/relationships/slide" Target="slide69.xml"/><Relationship Id="rId4" Type="http://schemas.openxmlformats.org/officeDocument/2006/relationships/slide" Target="slide42.xml"/><Relationship Id="rId9" Type="http://schemas.openxmlformats.org/officeDocument/2006/relationships/slide" Target="slide48.xml"/><Relationship Id="rId14" Type="http://schemas.openxmlformats.org/officeDocument/2006/relationships/slide" Target="slide58.xml"/><Relationship Id="rId22" Type="http://schemas.openxmlformats.org/officeDocument/2006/relationships/slide" Target="slide62.xml"/><Relationship Id="rId27" Type="http://schemas.openxmlformats.org/officeDocument/2006/relationships/slide" Target="slide65.xml"/><Relationship Id="rId30" Type="http://schemas.openxmlformats.org/officeDocument/2006/relationships/slide" Target="slide6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3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3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41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4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3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3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3" Type="http://schemas.openxmlformats.org/officeDocument/2006/relationships/image" Target="../media/image2.png"/><Relationship Id="rId7" Type="http://schemas.openxmlformats.org/officeDocument/2006/relationships/slide" Target="slide77.xml"/><Relationship Id="rId12" Type="http://schemas.openxmlformats.org/officeDocument/2006/relationships/slide" Target="slide7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74.xml"/><Relationship Id="rId11" Type="http://schemas.openxmlformats.org/officeDocument/2006/relationships/slide" Target="slide71.xml"/><Relationship Id="rId5" Type="http://schemas.openxmlformats.org/officeDocument/2006/relationships/slide" Target="slide76.xml"/><Relationship Id="rId10" Type="http://schemas.openxmlformats.org/officeDocument/2006/relationships/slide" Target="slide79.xml"/><Relationship Id="rId4" Type="http://schemas.openxmlformats.org/officeDocument/2006/relationships/slide" Target="slide73.xml"/><Relationship Id="rId9" Type="http://schemas.openxmlformats.org/officeDocument/2006/relationships/slide" Target="slide7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5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4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47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48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4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50.xm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51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52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8.xml"/><Relationship Id="rId13" Type="http://schemas.openxmlformats.org/officeDocument/2006/relationships/slide" Target="slide81.xml"/><Relationship Id="rId18" Type="http://schemas.openxmlformats.org/officeDocument/2006/relationships/slide" Target="slide90.xml"/><Relationship Id="rId3" Type="http://schemas.openxmlformats.org/officeDocument/2006/relationships/image" Target="../media/image2.png"/><Relationship Id="rId21" Type="http://schemas.openxmlformats.org/officeDocument/2006/relationships/slide" Target="slide85.xml"/><Relationship Id="rId7" Type="http://schemas.openxmlformats.org/officeDocument/2006/relationships/slide" Target="slide97.xml"/><Relationship Id="rId12" Type="http://schemas.openxmlformats.org/officeDocument/2006/relationships/slide" Target="slide87.xml"/><Relationship Id="rId17" Type="http://schemas.openxmlformats.org/officeDocument/2006/relationships/slide" Target="slide83.xml"/><Relationship Id="rId2" Type="http://schemas.openxmlformats.org/officeDocument/2006/relationships/notesSlide" Target="../notesSlides/notesSlide9.xml"/><Relationship Id="rId16" Type="http://schemas.openxmlformats.org/officeDocument/2006/relationships/slide" Target="slide89.xml"/><Relationship Id="rId20" Type="http://schemas.openxmlformats.org/officeDocument/2006/relationships/slide" Target="slide9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6.xml"/><Relationship Id="rId11" Type="http://schemas.openxmlformats.org/officeDocument/2006/relationships/slide" Target="slide80.xml"/><Relationship Id="rId24" Type="http://schemas.openxmlformats.org/officeDocument/2006/relationships/slide" Target="slide93.xml"/><Relationship Id="rId5" Type="http://schemas.openxmlformats.org/officeDocument/2006/relationships/slide" Target="slide95.xml"/><Relationship Id="rId15" Type="http://schemas.openxmlformats.org/officeDocument/2006/relationships/slide" Target="slide82.xml"/><Relationship Id="rId23" Type="http://schemas.openxmlformats.org/officeDocument/2006/relationships/slide" Target="slide86.xml"/><Relationship Id="rId10" Type="http://schemas.openxmlformats.org/officeDocument/2006/relationships/slide" Target="slide100.xml"/><Relationship Id="rId19" Type="http://schemas.openxmlformats.org/officeDocument/2006/relationships/slide" Target="slide84.xml"/><Relationship Id="rId4" Type="http://schemas.openxmlformats.org/officeDocument/2006/relationships/slide" Target="slide94.xml"/><Relationship Id="rId9" Type="http://schemas.openxmlformats.org/officeDocument/2006/relationships/slide" Target="slide99.xml"/><Relationship Id="rId14" Type="http://schemas.openxmlformats.org/officeDocument/2006/relationships/slide" Target="slide88.xml"/><Relationship Id="rId22" Type="http://schemas.openxmlformats.org/officeDocument/2006/relationships/slide" Target="slide9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5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5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5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5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5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4" Type="http://schemas.openxmlformats.org/officeDocument/2006/relationships/chart" Target="../charts/char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4038600" y="2265692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Presentazione Dati:</a:t>
            </a:r>
          </a:p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Lunedì 27 Novembre</a:t>
            </a:r>
          </a:p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Aula Magna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79BFF1B-34BA-4F21-867B-14F7DD82B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97" t="26689" r="69219" b="9743"/>
          <a:stretch/>
        </p:blipFill>
        <p:spPr>
          <a:xfrm>
            <a:off x="1151389" y="0"/>
            <a:ext cx="2895600" cy="401037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8E0330C-111D-4060-981F-413C532E3D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06" t="60769" r="67212" b="25128"/>
          <a:stretch/>
        </p:blipFill>
        <p:spPr>
          <a:xfrm>
            <a:off x="9781563" y="4332775"/>
            <a:ext cx="2281095" cy="2525225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397B223-664C-4597-982B-4A406A088E2E}"/>
              </a:ext>
            </a:extLst>
          </p:cNvPr>
          <p:cNvSpPr/>
          <p:nvPr/>
        </p:nvSpPr>
        <p:spPr>
          <a:xfrm>
            <a:off x="4038600" y="264903"/>
            <a:ext cx="8024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A3EC949-8C56-4FDC-A195-BC9990EF7EB2}"/>
              </a:ext>
            </a:extLst>
          </p:cNvPr>
          <p:cNvSpPr/>
          <p:nvPr/>
        </p:nvSpPr>
        <p:spPr>
          <a:xfrm>
            <a:off x="4038600" y="916196"/>
            <a:ext cx="8024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Edizione 2023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891C6C7-8AD7-4132-9A53-A4B6EAC43E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16" r="26159" b="28141"/>
          <a:stretch/>
        </p:blipFill>
        <p:spPr>
          <a:xfrm>
            <a:off x="1508434" y="4358328"/>
            <a:ext cx="3958042" cy="2306607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39D944F8-6C8C-4667-9794-2623B237E87C}"/>
              </a:ext>
            </a:extLst>
          </p:cNvPr>
          <p:cNvSpPr/>
          <p:nvPr/>
        </p:nvSpPr>
        <p:spPr>
          <a:xfrm>
            <a:off x="3061982" y="5010891"/>
            <a:ext cx="92894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Struttura dell’ASL Rieti: </a:t>
            </a:r>
          </a:p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Ospedale S. Camillo De Lellis</a:t>
            </a:r>
          </a:p>
        </p:txBody>
      </p:sp>
    </p:spTree>
    <p:extLst>
      <p:ext uri="{BB962C8B-B14F-4D97-AF65-F5344CB8AC3E}">
        <p14:creationId xmlns:p14="http://schemas.microsoft.com/office/powerpoint/2010/main" val="3099236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AE2AB94-2B38-4EC8-882C-B465BF8F7764}"/>
              </a:ext>
            </a:extLst>
          </p:cNvPr>
          <p:cNvSpPr/>
          <p:nvPr/>
        </p:nvSpPr>
        <p:spPr>
          <a:xfrm>
            <a:off x="1138856" y="1888426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Indice 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Respiratorio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– 1% su 170 indicatori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12" name="Tabella 2">
            <a:extLst>
              <a:ext uri="{FF2B5EF4-FFF2-40B4-BE49-F238E27FC236}">
                <a16:creationId xmlns:a16="http://schemas.microsoft.com/office/drawing/2014/main" id="{B4FA8223-C930-419A-9655-F5322CBDD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73802"/>
              </p:ext>
            </p:extLst>
          </p:nvPr>
        </p:nvGraphicFramePr>
        <p:xfrm>
          <a:off x="1405063" y="2312069"/>
          <a:ext cx="10520730" cy="82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60365">
                  <a:extLst>
                    <a:ext uri="{9D8B030D-6E8A-4147-A177-3AD203B41FA5}">
                      <a16:colId xmlns:a16="http://schemas.microsoft.com/office/drawing/2014/main" val="1083650918"/>
                    </a:ext>
                  </a:extLst>
                </a:gridCol>
                <a:gridCol w="5260365">
                  <a:extLst>
                    <a:ext uri="{9D8B030D-6E8A-4147-A177-3AD203B41FA5}">
                      <a16:colId xmlns:a16="http://schemas.microsoft.com/office/drawing/2014/main" val="969841401"/>
                    </a:ext>
                  </a:extLst>
                </a:gridCol>
              </a:tblGrid>
              <a:tr h="166208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Volumi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023118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BPCO: volume di ricoveri in day hospital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871515"/>
                  </a:ext>
                </a:extLst>
              </a:tr>
              <a:tr h="13991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5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BPCO: volume di ricoveri ordinari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07780"/>
                  </a:ext>
                </a:extLst>
              </a:tr>
            </a:tbl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08344D19-970B-448E-BE7D-AB0D20D78F58}"/>
              </a:ext>
            </a:extLst>
          </p:cNvPr>
          <p:cNvSpPr/>
          <p:nvPr/>
        </p:nvSpPr>
        <p:spPr>
          <a:xfrm>
            <a:off x="1138856" y="3049192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6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Indice 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6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Urogenitale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– 2% su 170 indicatori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9" name="Tabella 2">
            <a:extLst>
              <a:ext uri="{FF2B5EF4-FFF2-40B4-BE49-F238E27FC236}">
                <a16:creationId xmlns:a16="http://schemas.microsoft.com/office/drawing/2014/main" id="{BE6D18C9-AA80-4619-BC38-D72B150CDB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741188"/>
              </p:ext>
            </p:extLst>
          </p:nvPr>
        </p:nvGraphicFramePr>
        <p:xfrm>
          <a:off x="1405063" y="3501016"/>
          <a:ext cx="10520730" cy="82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60365">
                  <a:extLst>
                    <a:ext uri="{9D8B030D-6E8A-4147-A177-3AD203B41FA5}">
                      <a16:colId xmlns:a16="http://schemas.microsoft.com/office/drawing/2014/main" val="1083650918"/>
                    </a:ext>
                  </a:extLst>
                </a:gridCol>
                <a:gridCol w="5260365">
                  <a:extLst>
                    <a:ext uri="{9D8B030D-6E8A-4147-A177-3AD203B41FA5}">
                      <a16:colId xmlns:a16="http://schemas.microsoft.com/office/drawing/2014/main" val="969841401"/>
                    </a:ext>
                  </a:extLst>
                </a:gridCol>
              </a:tblGrid>
              <a:tr h="166208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Volumi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023118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6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Insufficienza renale cronica: mortalità a 30 giorni dal ricovero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7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Isterectomia: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871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Prostatectomia: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07780"/>
                  </a:ext>
                </a:extLst>
              </a:tr>
            </a:tbl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EE7BE32F-B6E7-4EC3-98E3-D8CAE90DF24B}"/>
              </a:ext>
            </a:extLst>
          </p:cNvPr>
          <p:cNvSpPr/>
          <p:nvPr/>
        </p:nvSpPr>
        <p:spPr>
          <a:xfrm>
            <a:off x="1138856" y="4228298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9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TreeMap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– 8% su 170 indicatori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18" name="Tabella 2">
            <a:extLst>
              <a:ext uri="{FF2B5EF4-FFF2-40B4-BE49-F238E27FC236}">
                <a16:creationId xmlns:a16="http://schemas.microsoft.com/office/drawing/2014/main" id="{61072709-F733-47E9-93F5-C862EC3CA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839552"/>
              </p:ext>
            </p:extLst>
          </p:nvPr>
        </p:nvGraphicFramePr>
        <p:xfrm>
          <a:off x="1405049" y="300162"/>
          <a:ext cx="10520730" cy="1645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72585">
                  <a:extLst>
                    <a:ext uri="{9D8B030D-6E8A-4147-A177-3AD203B41FA5}">
                      <a16:colId xmlns:a16="http://schemas.microsoft.com/office/drawing/2014/main" val="1083650918"/>
                    </a:ext>
                  </a:extLst>
                </a:gridCol>
                <a:gridCol w="5248145">
                  <a:extLst>
                    <a:ext uri="{9D8B030D-6E8A-4147-A177-3AD203B41FA5}">
                      <a16:colId xmlns:a16="http://schemas.microsoft.com/office/drawing/2014/main" val="9698414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Volumi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023118"/>
                  </a:ext>
                </a:extLst>
              </a:tr>
              <a:tr h="218177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0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parti vaginali in donne con pregresso parto cesareo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1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Parti: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871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2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parti con taglio cesareo primario 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3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Parti con taglio cesareo: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07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episiotomie in parti vaginali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60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5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Parto vaginale: ricoveri successivi durante il puerperio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75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6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Parto con taglio cesareo: ricoveri successivi durante il puerperio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400342"/>
                  </a:ext>
                </a:extLst>
              </a:tr>
            </a:tbl>
          </a:graphicData>
        </a:graphic>
      </p:graphicFrame>
      <p:sp>
        <p:nvSpPr>
          <p:cNvPr id="20" name="Rettangolo 19">
            <a:extLst>
              <a:ext uri="{FF2B5EF4-FFF2-40B4-BE49-F238E27FC236}">
                <a16:creationId xmlns:a16="http://schemas.microsoft.com/office/drawing/2014/main" id="{B556DDFC-9E9C-4594-A7EB-63F4560A1423}"/>
              </a:ext>
            </a:extLst>
          </p:cNvPr>
          <p:cNvSpPr/>
          <p:nvPr/>
        </p:nvSpPr>
        <p:spPr>
          <a:xfrm>
            <a:off x="1138845" y="-45404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10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Indice 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10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Perinatale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– 4% su 170 indicatori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88FDA74-D661-4118-88E0-D03EC972AAD0}"/>
              </a:ext>
            </a:extLst>
          </p:cNvPr>
          <p:cNvSpPr/>
          <p:nvPr/>
        </p:nvSpPr>
        <p:spPr>
          <a:xfrm>
            <a:off x="1138856" y="6396335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17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Assistenza Territoriale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9AB7A35-9935-4223-BD74-1DA0AEAB4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524182"/>
              </p:ext>
            </p:extLst>
          </p:nvPr>
        </p:nvGraphicFramePr>
        <p:xfrm>
          <a:off x="1405083" y="4686064"/>
          <a:ext cx="10452100" cy="1695450"/>
        </p:xfrm>
        <a:graphic>
          <a:graphicData uri="http://schemas.openxmlformats.org/drawingml/2006/table">
            <a:tbl>
              <a:tblPr firstRow="1" bandRow="1"/>
              <a:tblGrid>
                <a:gridCol w="5321300">
                  <a:extLst>
                    <a:ext uri="{9D8B030D-6E8A-4147-A177-3AD203B41FA5}">
                      <a16:colId xmlns:a16="http://schemas.microsoft.com/office/drawing/2014/main" val="2597965738"/>
                    </a:ext>
                  </a:extLst>
                </a:gridCol>
                <a:gridCol w="5130800">
                  <a:extLst>
                    <a:ext uri="{9D8B030D-6E8A-4147-A177-3AD203B41FA5}">
                      <a16:colId xmlns:a16="http://schemas.microsoft.com/office/drawing/2014/main" val="3950723706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1" i="0" u="none" strike="noStrike">
                          <a:solidFill>
                            <a:srgbClr val="FFFFFF"/>
                          </a:solidFill>
                          <a:effectLst/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B4D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1" i="0" u="none" strike="noStrike">
                          <a:solidFill>
                            <a:srgbClr val="FFFFFF"/>
                          </a:solidFill>
                          <a:effectLst/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B4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30815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1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STEMI: % trattati con PTCA entro 90’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5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19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Frattura del collo del femore: intervento chirurgico entro 48 h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71857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20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Infarto miocardico acuto: mortalità a 30 giorni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21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di protesi d’anca: riammissioni a 30 giorni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1709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22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Scompenso cardiaco congestizio: mortalità a 30 giorni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5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23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di protesi al ginocchio: riammissioni a 30 giorni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0828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2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Colecistectomia laparoscopica: % ricoveri con degenza post-operatoria &lt; 3 gg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25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parti vaginali in donne con pregresso parto cesareo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7464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26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colon: mortalità a 30 giorni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5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27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parti con taglio cesareo primario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71013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2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nuovi interventi di resezione entro 120 gg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29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episiotomie in parti vaginali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52657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30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Ictus ischemico: mortalità a 30 giorni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5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</a:rPr>
                        <a:t> </a:t>
                      </a:r>
                      <a:r>
                        <a:rPr lang="it-IT" sz="12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Bell MT" panose="02020503060305020303" pitchFamily="18" charset="0"/>
                          <a:hlinkClick r:id="rId31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Insufficienza renale cronica: mortalità a 30 giorni dal ricovero</a:t>
                      </a:r>
                      <a:endParaRPr lang="it-IT" sz="12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Bell MT" panose="020205030603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589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29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PEDIATRIA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Appendicectomia laparoscopica: volume di ricoveri in età  pediatrica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6786296"/>
              </p:ext>
            </p:extLst>
          </p:nvPr>
        </p:nvGraphicFramePr>
        <p:xfrm>
          <a:off x="2383931" y="1818532"/>
          <a:ext cx="856297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5F09B812-6519-40BB-80D8-2E1201182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975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PERINATALE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parti vaginali in donne con pregresso parto cesareo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97520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2F8F62D-FAAB-47F7-846A-7C78113094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56417" r="36920" b="37514"/>
          <a:stretch/>
        </p:blipFill>
        <p:spPr>
          <a:xfrm>
            <a:off x="1138842" y="6539"/>
            <a:ext cx="1371601" cy="676275"/>
          </a:xfrm>
          <a:prstGeom prst="rect">
            <a:avLst/>
          </a:prstGeom>
        </p:spPr>
      </p:pic>
      <p:pic>
        <p:nvPicPr>
          <p:cNvPr id="15" name="Immagine 14">
            <a:hlinkClick r:id="rId5" action="ppaction://hlinksldjump"/>
            <a:extLst>
              <a:ext uri="{FF2B5EF4-FFF2-40B4-BE49-F238E27FC236}">
                <a16:creationId xmlns:a16="http://schemas.microsoft.com/office/drawing/2014/main" id="{EE67E86B-FF7C-4F27-ACA2-38E6CA534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119E31B1-C90A-4A12-AAA6-18F9E1AF6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981992"/>
              </p:ext>
            </p:extLst>
          </p:nvPr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Lazio (</a:t>
                      </a:r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Pre.Vale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7236881"/>
              </p:ext>
            </p:extLst>
          </p:nvPr>
        </p:nvGraphicFramePr>
        <p:xfrm>
          <a:off x="2458323" y="1434525"/>
          <a:ext cx="867320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9024006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PERINATALE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parti con taglio cesareo primario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952885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9DF291B-E4E7-4547-A218-54CCC86F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56417" r="36920" b="37514"/>
          <a:stretch/>
        </p:blipFill>
        <p:spPr>
          <a:xfrm>
            <a:off x="1138842" y="6539"/>
            <a:ext cx="1371601" cy="676275"/>
          </a:xfrm>
          <a:prstGeom prst="rect">
            <a:avLst/>
          </a:prstGeom>
        </p:spPr>
      </p:pic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2371480F-61C9-4BF3-A144-E7B122512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D948C171-7495-46AC-BE07-4D43D6F051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206350"/>
              </p:ext>
            </p:extLst>
          </p:nvPr>
        </p:nvGraphicFramePr>
        <p:xfrm>
          <a:off x="2445844" y="4998242"/>
          <a:ext cx="8470902" cy="168052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2816">
                  <a:extLst>
                    <a:ext uri="{9D8B030D-6E8A-4147-A177-3AD203B41FA5}">
                      <a16:colId xmlns:a16="http://schemas.microsoft.com/office/drawing/2014/main" val="365888497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53037352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65615967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9930177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195888906"/>
                    </a:ext>
                  </a:extLst>
                </a:gridCol>
                <a:gridCol w="1016136">
                  <a:extLst>
                    <a:ext uri="{9D8B030D-6E8A-4147-A177-3AD203B41FA5}">
                      <a16:colId xmlns:a16="http://schemas.microsoft.com/office/drawing/2014/main" val="1068706461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2023*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85963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Osp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S. Camillo De Lellis - ASL RIETI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49,66%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732548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13064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22,61%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893216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26,97%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349346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Decreto 70/15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55085"/>
                  </a:ext>
                </a:extLst>
              </a:tr>
            </a:tbl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7419790"/>
              </p:ext>
            </p:extLst>
          </p:nvPr>
        </p:nvGraphicFramePr>
        <p:xfrm>
          <a:off x="2445845" y="1374302"/>
          <a:ext cx="8470902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631651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PERINATALE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episiotomie in parti vaginali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70672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263E66F-E451-4916-84A6-E86DF3DDD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56417" r="36920" b="37514"/>
          <a:stretch/>
        </p:blipFill>
        <p:spPr>
          <a:xfrm>
            <a:off x="1138842" y="6539"/>
            <a:ext cx="1371601" cy="676275"/>
          </a:xfrm>
          <a:prstGeom prst="rect">
            <a:avLst/>
          </a:prstGeom>
        </p:spPr>
      </p:pic>
      <p:pic>
        <p:nvPicPr>
          <p:cNvPr id="17" name="Immagine 16">
            <a:hlinkClick r:id="rId5" action="ppaction://hlinksldjump"/>
            <a:extLst>
              <a:ext uri="{FF2B5EF4-FFF2-40B4-BE49-F238E27FC236}">
                <a16:creationId xmlns:a16="http://schemas.microsoft.com/office/drawing/2014/main" id="{5B6C0DC3-A274-4D44-81FC-AD756EBED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47570794-9D23-4503-ADC3-2DAAC397C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217699"/>
              </p:ext>
            </p:extLst>
          </p:nvPr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73,22%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54,17%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23,12%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17,72%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7467053"/>
              </p:ext>
            </p:extLst>
          </p:nvPr>
        </p:nvGraphicFramePr>
        <p:xfrm>
          <a:off x="2458324" y="1516589"/>
          <a:ext cx="8426672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281597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PERINATALE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Parto vaginale: ricoveri successivi durante il puerperio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8592F203-50CB-4E10-B16B-8C839E965B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6764411"/>
              </p:ext>
            </p:extLst>
          </p:nvPr>
        </p:nvGraphicFramePr>
        <p:xfrm>
          <a:off x="2395232" y="1328614"/>
          <a:ext cx="8540372" cy="3673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Immagine 9">
            <a:hlinkClick r:id="rId5" action="ppaction://hlinksldjump"/>
            <a:extLst>
              <a:ext uri="{FF2B5EF4-FFF2-40B4-BE49-F238E27FC236}">
                <a16:creationId xmlns:a16="http://schemas.microsoft.com/office/drawing/2014/main" id="{401E2A6A-7900-405C-9577-3D4D1CA01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61B011B1-308C-4F02-99AA-9F604D75E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476433"/>
              </p:ext>
            </p:extLst>
          </p:nvPr>
        </p:nvGraphicFramePr>
        <p:xfrm>
          <a:off x="2445848" y="5047583"/>
          <a:ext cx="8439149" cy="1099305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5509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PERINATALE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Parto con taglio cesareo: ricoveri successivi durante il puerperio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481F117A-DE55-4499-BACF-547DE69E71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1074719"/>
              </p:ext>
            </p:extLst>
          </p:nvPr>
        </p:nvGraphicFramePr>
        <p:xfrm>
          <a:off x="2395232" y="1339590"/>
          <a:ext cx="8540371" cy="3673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283F4ADC-6DE5-4E15-BD87-6AC2BBE09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17044C88-4BEC-4E3F-AB6F-44F7C2056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098855"/>
              </p:ext>
            </p:extLst>
          </p:nvPr>
        </p:nvGraphicFramePr>
        <p:xfrm>
          <a:off x="2395232" y="5305340"/>
          <a:ext cx="8540369" cy="1099305"/>
        </p:xfrm>
        <a:graphic>
          <a:graphicData uri="http://schemas.openxmlformats.org/drawingml/2006/table">
            <a:tbl>
              <a:tblPr/>
              <a:tblGrid>
                <a:gridCol w="3777225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90786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90786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90786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90786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29422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14308" b="4315"/>
          <a:stretch/>
        </p:blipFill>
        <p:spPr>
          <a:xfrm>
            <a:off x="2459945" y="2075179"/>
            <a:ext cx="7683559" cy="2890013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PERINATALE – CONDIZIONE: PARTI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Parti: volume di ricoveri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620538" y="3159757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293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370111" y="275054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385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958887" y="2565878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419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766095" y="274874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386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177448" y="2075179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547</a:t>
            </a:r>
          </a:p>
        </p:txBody>
      </p:sp>
      <p:pic>
        <p:nvPicPr>
          <p:cNvPr id="15" name="Immagine 14">
            <a:hlinkClick r:id="rId5" action="ppaction://hlinksldjump"/>
            <a:extLst>
              <a:ext uri="{FF2B5EF4-FFF2-40B4-BE49-F238E27FC236}">
                <a16:creationId xmlns:a16="http://schemas.microsoft.com/office/drawing/2014/main" id="{2BCAADBF-13AA-4705-822C-69CFC3A02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552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25118"/>
          <a:stretch/>
        </p:blipFill>
        <p:spPr>
          <a:xfrm>
            <a:off x="2448380" y="2587752"/>
            <a:ext cx="8457935" cy="2935224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PERINATALE – CONDIZIONE: PARTI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Parti con taglio cesareo: volume di ricoveri</a:t>
            </a:r>
            <a:endParaRPr lang="it-IT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425231" y="3223765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168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897415" y="3153052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176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9424463" y="3333960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156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259744" y="2587752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233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867703" y="3952237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93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9431061A-1E16-4070-8462-0CD9D83A9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998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RESPIRATORIO – CONDIZIONE: BPCO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BPCO: volume di ricoveri in </a:t>
            </a:r>
            <a:r>
              <a:rPr lang="it-IT" sz="2400" dirty="0" err="1">
                <a:solidFill>
                  <a:schemeClr val="accent4"/>
                </a:solidFill>
                <a:latin typeface="Bell MT" panose="02020503060305020303" pitchFamily="18" charset="0"/>
              </a:rPr>
              <a:t>day</a:t>
            </a:r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 hospital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t="50594" b="4387"/>
          <a:stretch/>
        </p:blipFill>
        <p:spPr>
          <a:xfrm>
            <a:off x="1791650" y="2075687"/>
            <a:ext cx="9453614" cy="215798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116262" y="3376689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893217" y="3542601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278818" y="3281298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4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453372" y="3002086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7</a:t>
            </a:r>
          </a:p>
        </p:txBody>
      </p:sp>
      <p:pic>
        <p:nvPicPr>
          <p:cNvPr id="17" name="Immagine 16">
            <a:hlinkClick r:id="rId5" action="ppaction://hlinksldjump"/>
            <a:extLst>
              <a:ext uri="{FF2B5EF4-FFF2-40B4-BE49-F238E27FC236}">
                <a16:creationId xmlns:a16="http://schemas.microsoft.com/office/drawing/2014/main" id="{3B1010DB-D31A-4A1B-8309-850774F27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449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RESPIRATORIO – CONDIZIONE: BPCO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BPCO: volume di ricoveri ordinari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t="62361"/>
          <a:stretch/>
        </p:blipFill>
        <p:spPr>
          <a:xfrm>
            <a:off x="1838101" y="1817118"/>
            <a:ext cx="9701536" cy="208483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262566" y="273180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25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077150" y="2547138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41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525706" y="2652527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33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9700260" y="2332021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60</a:t>
            </a:r>
          </a:p>
        </p:txBody>
      </p:sp>
      <p:pic>
        <p:nvPicPr>
          <p:cNvPr id="17" name="Immagine 16">
            <a:hlinkClick r:id="rId5" action="ppaction://hlinksldjump"/>
            <a:extLst>
              <a:ext uri="{FF2B5EF4-FFF2-40B4-BE49-F238E27FC236}">
                <a16:creationId xmlns:a16="http://schemas.microsoft.com/office/drawing/2014/main" id="{EA781B99-7374-43A6-982F-2575E44C9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01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PTCA in STEMI su totale PTCA 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6E628A0-1971-4F34-8FD8-FE514C377E0C}"/>
              </a:ext>
            </a:extLst>
          </p:cNvPr>
          <p:cNvSpPr/>
          <p:nvPr/>
        </p:nvSpPr>
        <p:spPr>
          <a:xfrm>
            <a:off x="1138845" y="761145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7EF2410D-BB6F-4C2F-855C-2E186745ED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961037"/>
              </p:ext>
            </p:extLst>
          </p:nvPr>
        </p:nvGraphicFramePr>
        <p:xfrm>
          <a:off x="2414095" y="5006181"/>
          <a:ext cx="8470900" cy="1638300"/>
        </p:xfrm>
        <a:graphic>
          <a:graphicData uri="http://schemas.openxmlformats.org/drawingml/2006/table">
            <a:tbl>
              <a:tblPr/>
              <a:tblGrid>
                <a:gridCol w="3746500">
                  <a:extLst>
                    <a:ext uri="{9D8B030D-6E8A-4147-A177-3AD203B41FA5}">
                      <a16:colId xmlns:a16="http://schemas.microsoft.com/office/drawing/2014/main" val="45167005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891069325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795355843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1599287328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4134608235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99111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Osp. S.Camillo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436192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26,46%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28,38%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26,41%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646219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80237"/>
                  </a:ext>
                </a:extLst>
              </a:tr>
            </a:tbl>
          </a:graphicData>
        </a:graphic>
      </p:graphicFrame>
      <p:pic>
        <p:nvPicPr>
          <p:cNvPr id="4" name="Immagine 3">
            <a:hlinkClick r:id="rId4" action="ppaction://hlinksldjump"/>
            <a:extLst>
              <a:ext uri="{FF2B5EF4-FFF2-40B4-BE49-F238E27FC236}">
                <a16:creationId xmlns:a16="http://schemas.microsoft.com/office/drawing/2014/main" id="{B4593895-1A74-4DB7-A7DF-81A67CD09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7CCF6020-2D72-4E35-ACE6-475CCC3BCB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7394952"/>
              </p:ext>
            </p:extLst>
          </p:nvPr>
        </p:nvGraphicFramePr>
        <p:xfrm>
          <a:off x="2414095" y="1222810"/>
          <a:ext cx="8439150" cy="3335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998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UROGENITALE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Insufficienza renale cronica: mortalità a 30 giorni dal ricovero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70672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096D4D0-FDC1-4728-8D34-394DB42A4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03" t="78045" r="36946" b="13578"/>
          <a:stretch/>
        </p:blipFill>
        <p:spPr>
          <a:xfrm>
            <a:off x="1138844" y="-13765"/>
            <a:ext cx="1371601" cy="933450"/>
          </a:xfrm>
          <a:prstGeom prst="rect">
            <a:avLst/>
          </a:prstGeom>
        </p:spPr>
      </p:pic>
      <p:pic>
        <p:nvPicPr>
          <p:cNvPr id="15" name="Immagine 14">
            <a:hlinkClick r:id="rId5" action="ppaction://hlinksldjump"/>
            <a:extLst>
              <a:ext uri="{FF2B5EF4-FFF2-40B4-BE49-F238E27FC236}">
                <a16:creationId xmlns:a16="http://schemas.microsoft.com/office/drawing/2014/main" id="{1A173C0E-1B86-4130-992B-2C9EDD404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0F4551E2-F390-4641-9C2A-988EFFED0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951343"/>
              </p:ext>
            </p:extLst>
          </p:nvPr>
        </p:nvGraphicFramePr>
        <p:xfrm>
          <a:off x="2328817" y="5132198"/>
          <a:ext cx="8673205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707899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98011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911741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1009778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45776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Lazio (</a:t>
                      </a:r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Pre.Vale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6778404"/>
              </p:ext>
            </p:extLst>
          </p:nvPr>
        </p:nvGraphicFramePr>
        <p:xfrm>
          <a:off x="2328816" y="1432013"/>
          <a:ext cx="867320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697525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UROGENITALE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Isterectomia: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5939685"/>
              </p:ext>
            </p:extLst>
          </p:nvPr>
        </p:nvGraphicFramePr>
        <p:xfrm>
          <a:off x="2383931" y="1721655"/>
          <a:ext cx="856297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33F5F1A8-370C-4CB4-9EEB-F88525294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3503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UROGENITALE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Prostatectomia: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7761144"/>
              </p:ext>
            </p:extLst>
          </p:nvPr>
        </p:nvGraphicFramePr>
        <p:xfrm>
          <a:off x="2383931" y="1721655"/>
          <a:ext cx="856297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Immagine 9">
            <a:hlinkClick r:id="rId5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1059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4038600" y="1861849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ASSISTENZA OSPEDALIERA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79BFF1B-34BA-4F21-867B-14F7DD82B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97" t="26689" r="69219" b="9743"/>
          <a:stretch/>
        </p:blipFill>
        <p:spPr>
          <a:xfrm>
            <a:off x="1143000" y="0"/>
            <a:ext cx="2895600" cy="401037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8E0330C-111D-4060-981F-413C532E3D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06" t="60769" r="67212" b="25128"/>
          <a:stretch/>
        </p:blipFill>
        <p:spPr>
          <a:xfrm>
            <a:off x="10574138" y="5210174"/>
            <a:ext cx="1488520" cy="1647826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397B223-664C-4597-982B-4A406A088E2E}"/>
              </a:ext>
            </a:extLst>
          </p:cNvPr>
          <p:cNvSpPr/>
          <p:nvPr/>
        </p:nvSpPr>
        <p:spPr>
          <a:xfrm>
            <a:off x="4038600" y="264903"/>
            <a:ext cx="8024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A3EC949-8C56-4FDC-A195-BC9990EF7EB2}"/>
              </a:ext>
            </a:extLst>
          </p:cNvPr>
          <p:cNvSpPr/>
          <p:nvPr/>
        </p:nvSpPr>
        <p:spPr>
          <a:xfrm>
            <a:off x="4038600" y="916196"/>
            <a:ext cx="8024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Edizione 2023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891C6C7-8AD7-4132-9A53-A4B6EAC43E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16" r="26159" b="28141"/>
          <a:stretch/>
        </p:blipFill>
        <p:spPr>
          <a:xfrm>
            <a:off x="8233959" y="2727357"/>
            <a:ext cx="3958042" cy="2306607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026BF427-878C-46DE-BCFC-3479CD669301}"/>
              </a:ext>
            </a:extLst>
          </p:cNvPr>
          <p:cNvSpPr/>
          <p:nvPr/>
        </p:nvSpPr>
        <p:spPr>
          <a:xfrm>
            <a:off x="1242789" y="4728162"/>
            <a:ext cx="1104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accent4"/>
                </a:solidFill>
                <a:latin typeface="Bell MT" panose="02020503060305020303" pitchFamily="18" charset="0"/>
              </a:rPr>
              <a:t>TREEMAP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73458F6-6578-409F-83DD-51C22703777F}"/>
              </a:ext>
            </a:extLst>
          </p:cNvPr>
          <p:cNvSpPr/>
          <p:nvPr/>
        </p:nvSpPr>
        <p:spPr>
          <a:xfrm>
            <a:off x="1143001" y="6311144"/>
            <a:ext cx="1104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Indicatori per ambito nosologico/struttura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9D944F8-6C8C-4667-9794-2623B237E87C}"/>
              </a:ext>
            </a:extLst>
          </p:cNvPr>
          <p:cNvSpPr/>
          <p:nvPr/>
        </p:nvSpPr>
        <p:spPr>
          <a:xfrm>
            <a:off x="1143001" y="3341523"/>
            <a:ext cx="8680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Struttura dell’ASL Rieti: </a:t>
            </a:r>
          </a:p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Ospedale S. Camillo De Lellis - ASL RIETI</a:t>
            </a:r>
          </a:p>
        </p:txBody>
      </p:sp>
    </p:spTree>
    <p:extLst>
      <p:ext uri="{BB962C8B-B14F-4D97-AF65-F5344CB8AC3E}">
        <p14:creationId xmlns:p14="http://schemas.microsoft.com/office/powerpoint/2010/main" val="53237892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2206A85-C094-4A3F-90CE-BD12001740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561" t="15387" r="12618" b="29308"/>
          <a:stretch/>
        </p:blipFill>
        <p:spPr>
          <a:xfrm>
            <a:off x="2106743" y="347662"/>
            <a:ext cx="907732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529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magine 2" descr="Immagine che contiene testo, schermata, grafica, design&#10;&#10;Descrizione generata automaticamente">
            <a:extLst>
              <a:ext uri="{FF2B5EF4-FFF2-40B4-BE49-F238E27FC236}">
                <a16:creationId xmlns:a16="http://schemas.microsoft.com/office/drawing/2014/main" id="{3C8DBC99-B7B3-4266-BA9C-163C0BAD29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21" b="6819"/>
          <a:stretch/>
        </p:blipFill>
        <p:spPr>
          <a:xfrm>
            <a:off x="1242789" y="195555"/>
            <a:ext cx="10447812" cy="5884328"/>
          </a:xfrm>
          <a:prstGeom prst="rect">
            <a:avLst/>
          </a:prstGeom>
        </p:spPr>
      </p:pic>
      <p:pic>
        <p:nvPicPr>
          <p:cNvPr id="7" name="Immagine 6">
            <a:hlinkClick r:id="rId5" action="ppaction://hlinksldjump"/>
            <a:extLst>
              <a:ext uri="{FF2B5EF4-FFF2-40B4-BE49-F238E27FC236}">
                <a16:creationId xmlns:a16="http://schemas.microsoft.com/office/drawing/2014/main" id="{5C28DBBE-BB1D-4727-B744-9A9AB216A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431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CCF31A-3636-4959-8F83-88C0EDC9AD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43" t="14190" r="10926" b="12040"/>
          <a:stretch/>
        </p:blipFill>
        <p:spPr>
          <a:xfrm>
            <a:off x="2273643" y="1006452"/>
            <a:ext cx="7868789" cy="588964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6EC2F4F-CE22-4BA7-A451-187FE2D0C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721" y="146841"/>
            <a:ext cx="4334632" cy="859611"/>
          </a:xfrm>
          <a:prstGeom prst="rect">
            <a:avLst/>
          </a:prstGeom>
        </p:spPr>
      </p:pic>
      <p:pic>
        <p:nvPicPr>
          <p:cNvPr id="12" name="Immagine 11">
            <a:hlinkClick r:id="rId6" action="ppaction://hlinksldjump"/>
            <a:extLst>
              <a:ext uri="{FF2B5EF4-FFF2-40B4-BE49-F238E27FC236}">
                <a16:creationId xmlns:a16="http://schemas.microsoft.com/office/drawing/2014/main" id="{99057A11-1C76-4786-9AD2-C17AA1482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3233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IMA STEMI: </a:t>
            </a:r>
          </a:p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trattati con PTCA entro 90 minuti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E621CD2-3181-4678-BD14-C462596AD9DE}"/>
              </a:ext>
            </a:extLst>
          </p:cNvPr>
          <p:cNvSpPr/>
          <p:nvPr/>
        </p:nvSpPr>
        <p:spPr>
          <a:xfrm>
            <a:off x="1157891" y="1177965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26DBFE6-DA56-4ADD-A9E1-936003248060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1F34F93-8C79-4C25-82DD-CBAE10A197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18036" r="36920" b="62474"/>
          <a:stretch/>
        </p:blipFill>
        <p:spPr>
          <a:xfrm>
            <a:off x="1138841" y="0"/>
            <a:ext cx="1134019" cy="1795529"/>
          </a:xfrm>
          <a:prstGeom prst="rect">
            <a:avLst/>
          </a:prstGeom>
        </p:spPr>
      </p:pic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3CF50BD3-196E-419C-9EDE-0AE0E6977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95E1F8C2-5529-495F-B6CF-7A05A025AAF0}"/>
              </a:ext>
            </a:extLst>
          </p:cNvPr>
          <p:cNvGraphicFramePr>
            <a:graphicFrameLocks/>
          </p:cNvGraphicFramePr>
          <p:nvPr/>
        </p:nvGraphicFramePr>
        <p:xfrm>
          <a:off x="2413134" y="1516519"/>
          <a:ext cx="8470900" cy="3261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4CC03A19-7974-4054-ADD7-8D317DC40642}"/>
              </a:ext>
            </a:extLst>
          </p:cNvPr>
          <p:cNvGraphicFramePr>
            <a:graphicFrameLocks noGrp="1"/>
          </p:cNvGraphicFramePr>
          <p:nvPr/>
        </p:nvGraphicFramePr>
        <p:xfrm>
          <a:off x="2413132" y="4865283"/>
          <a:ext cx="8470902" cy="168052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2816">
                  <a:extLst>
                    <a:ext uri="{9D8B030D-6E8A-4147-A177-3AD203B41FA5}">
                      <a16:colId xmlns:a16="http://schemas.microsoft.com/office/drawing/2014/main" val="365888497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53037352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65615967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9930177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195888906"/>
                    </a:ext>
                  </a:extLst>
                </a:gridCol>
                <a:gridCol w="1016136">
                  <a:extLst>
                    <a:ext uri="{9D8B030D-6E8A-4147-A177-3AD203B41FA5}">
                      <a16:colId xmlns:a16="http://schemas.microsoft.com/office/drawing/2014/main" val="1068706461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2023*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85963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Osp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S. Camillo De Lellis - ASL RIETI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68,97%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76,57%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732548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13064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49,86%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50,37%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51,29%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893216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57,98%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59,19%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55,95%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59,21%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349346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Decreto 70/15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60%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55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4691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Infarto miocardico acuto: mortalità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F3F439D-573F-4345-BEB5-DF7092A9DB0E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8A12E76-85B1-499D-9C70-CD58A793D5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18036" r="36920" b="62474"/>
          <a:stretch/>
        </p:blipFill>
        <p:spPr>
          <a:xfrm>
            <a:off x="1138841" y="0"/>
            <a:ext cx="1134019" cy="1795529"/>
          </a:xfrm>
          <a:prstGeom prst="rect">
            <a:avLst/>
          </a:prstGeom>
        </p:spPr>
      </p:pic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95E1F8C2-5529-495F-B6CF-7A05A025AAF0}"/>
              </a:ext>
            </a:extLst>
          </p:cNvPr>
          <p:cNvGraphicFramePr>
            <a:graphicFrameLocks/>
          </p:cNvGraphicFramePr>
          <p:nvPr/>
        </p:nvGraphicFramePr>
        <p:xfrm>
          <a:off x="2458320" y="1410257"/>
          <a:ext cx="842667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ED1B9CAD-70D7-4C5C-8F71-30DF8037D114}"/>
              </a:ext>
            </a:extLst>
          </p:cNvPr>
          <p:cNvGraphicFramePr>
            <a:graphicFrameLocks noGrp="1"/>
          </p:cNvGraphicFramePr>
          <p:nvPr/>
        </p:nvGraphicFramePr>
        <p:xfrm>
          <a:off x="2445845" y="5139659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11%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12,66%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9,14%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9,5%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14%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7,93%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8,39%</a:t>
                      </a:r>
                      <a:endParaRPr lang="it-IT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7,79%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7,69%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9,1%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9,83%</a:t>
                      </a:r>
                      <a:endParaRPr lang="it-IT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8,81%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9,33%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pic>
        <p:nvPicPr>
          <p:cNvPr id="15" name="Immagine 14">
            <a:hlinkClick r:id="rId6" action="ppaction://hlinksldjump"/>
            <a:extLst>
              <a:ext uri="{FF2B5EF4-FFF2-40B4-BE49-F238E27FC236}">
                <a16:creationId xmlns:a16="http://schemas.microsoft.com/office/drawing/2014/main" id="{5478F3CA-506B-4C5A-ABC5-28D82B3DF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7067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Scompenso cardiaco congestizio: mortalità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8FCA9FE-1D60-4923-9CC6-222EAB091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18036" r="36920" b="62474"/>
          <a:stretch/>
        </p:blipFill>
        <p:spPr>
          <a:xfrm>
            <a:off x="1138841" y="0"/>
            <a:ext cx="1134019" cy="1795529"/>
          </a:xfrm>
          <a:prstGeom prst="rect">
            <a:avLst/>
          </a:prstGeom>
        </p:spPr>
      </p:pic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6B9B320E-9844-4779-842D-E2351A9FD337}"/>
              </a:ext>
            </a:extLst>
          </p:cNvPr>
          <p:cNvGraphicFramePr>
            <a:graphicFrameLocks noGrp="1"/>
          </p:cNvGraphicFramePr>
          <p:nvPr/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11%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12,66%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9,14%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9,5%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7,93%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8,39%</a:t>
                      </a:r>
                      <a:endParaRPr lang="it-IT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7,79%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7,69%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9,1%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9,83%</a:t>
                      </a:r>
                      <a:endParaRPr lang="it-IT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8,81%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9,33%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95E1F8C2-5529-495F-B6CF-7A05A025AAF0}"/>
              </a:ext>
            </a:extLst>
          </p:cNvPr>
          <p:cNvGraphicFramePr>
            <a:graphicFrameLocks/>
          </p:cNvGraphicFramePr>
          <p:nvPr/>
        </p:nvGraphicFramePr>
        <p:xfrm>
          <a:off x="2452082" y="1460044"/>
          <a:ext cx="842667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8" name="Immagine 17">
            <a:hlinkClick r:id="rId6" action="ppaction://hlinksldjump"/>
            <a:extLst>
              <a:ext uri="{FF2B5EF4-FFF2-40B4-BE49-F238E27FC236}">
                <a16:creationId xmlns:a16="http://schemas.microsoft.com/office/drawing/2014/main" id="{811FC779-9866-43E9-96FA-62CFDC45E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92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IMA STEMI: </a:t>
            </a:r>
          </a:p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trattati con PTCA entro 90 minuti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E621CD2-3181-4678-BD14-C462596AD9DE}"/>
              </a:ext>
            </a:extLst>
          </p:cNvPr>
          <p:cNvSpPr/>
          <p:nvPr/>
        </p:nvSpPr>
        <p:spPr>
          <a:xfrm>
            <a:off x="1157891" y="1177965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26DBFE6-DA56-4ADD-A9E1-936003248060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1F34F93-8C79-4C25-82DD-CBAE10A197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18036" r="36920" b="62474"/>
          <a:stretch/>
        </p:blipFill>
        <p:spPr>
          <a:xfrm>
            <a:off x="1138841" y="0"/>
            <a:ext cx="1134019" cy="1795529"/>
          </a:xfrm>
          <a:prstGeom prst="rect">
            <a:avLst/>
          </a:prstGeom>
        </p:spPr>
      </p:pic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3CF50BD3-196E-419C-9EDE-0AE0E6977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95E1F8C2-5529-495F-B6CF-7A05A025AA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318832"/>
              </p:ext>
            </p:extLst>
          </p:nvPr>
        </p:nvGraphicFramePr>
        <p:xfrm>
          <a:off x="2413134" y="1516519"/>
          <a:ext cx="8470900" cy="3261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4CC03A19-7974-4054-ADD7-8D317DC40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5687"/>
              </p:ext>
            </p:extLst>
          </p:nvPr>
        </p:nvGraphicFramePr>
        <p:xfrm>
          <a:off x="2413132" y="4865283"/>
          <a:ext cx="8470902" cy="168052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2816">
                  <a:extLst>
                    <a:ext uri="{9D8B030D-6E8A-4147-A177-3AD203B41FA5}">
                      <a16:colId xmlns:a16="http://schemas.microsoft.com/office/drawing/2014/main" val="365888497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53037352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65615967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9930177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195888906"/>
                    </a:ext>
                  </a:extLst>
                </a:gridCol>
                <a:gridCol w="1016136">
                  <a:extLst>
                    <a:ext uri="{9D8B030D-6E8A-4147-A177-3AD203B41FA5}">
                      <a16:colId xmlns:a16="http://schemas.microsoft.com/office/drawing/2014/main" val="1068706461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2023*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85963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Osp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S. Camillo De Lellis - ASL RIETI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68,97%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76,57%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732548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13064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49,86%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50,37%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51,29%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893216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57,98%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59,19%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55,95%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59,21%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349346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Decreto 70/15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60%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55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3898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del DIGERENTE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Colecistectomia laparoscopica: % ricoveri con degenza post-operatoria &lt; 3 gg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F9AAFF1-4181-41F0-97F3-29B4AF7F631C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AB7E3EB-BB05-40B1-A8CB-C4D70E363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03" t="48040" r="36946" b="48883"/>
          <a:stretch/>
        </p:blipFill>
        <p:spPr>
          <a:xfrm>
            <a:off x="1138842" y="9525"/>
            <a:ext cx="1371601" cy="3429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F98BE3B-D4EE-41B6-A9B4-DA8FCB0A5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500" y="1398541"/>
            <a:ext cx="704850" cy="393394"/>
          </a:xfrm>
          <a:prstGeom prst="rect">
            <a:avLst/>
          </a:prstGeom>
        </p:spPr>
      </p:pic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6F427355-A89F-4FDB-BA1B-F2ADAD505862}"/>
              </a:ext>
            </a:extLst>
          </p:cNvPr>
          <p:cNvGraphicFramePr>
            <a:graphicFrameLocks noGrp="1"/>
          </p:cNvGraphicFramePr>
          <p:nvPr/>
        </p:nvGraphicFramePr>
        <p:xfrm>
          <a:off x="2414095" y="4915862"/>
          <a:ext cx="8470902" cy="168052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2816">
                  <a:extLst>
                    <a:ext uri="{9D8B030D-6E8A-4147-A177-3AD203B41FA5}">
                      <a16:colId xmlns:a16="http://schemas.microsoft.com/office/drawing/2014/main" val="365888497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53037352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65615967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9930177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195888906"/>
                    </a:ext>
                  </a:extLst>
                </a:gridCol>
                <a:gridCol w="1016136">
                  <a:extLst>
                    <a:ext uri="{9D8B030D-6E8A-4147-A177-3AD203B41FA5}">
                      <a16:colId xmlns:a16="http://schemas.microsoft.com/office/drawing/2014/main" val="1068706461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2023*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85963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Osp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S. Camillo De Lellis - ASL RIETI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96,66%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86,71%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732548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13064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79,61%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78,41%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80,71%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82,81%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893216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81,61%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85,28%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349346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Decreto 70/15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55085"/>
                  </a:ext>
                </a:extLst>
              </a:tr>
            </a:tbl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/>
        </p:nvGraphicFramePr>
        <p:xfrm>
          <a:off x="2452081" y="1245265"/>
          <a:ext cx="842667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7" name="Immagine 16">
            <a:hlinkClick r:id="rId7" action="ppaction://hlinksldjump"/>
            <a:extLst>
              <a:ext uri="{FF2B5EF4-FFF2-40B4-BE49-F238E27FC236}">
                <a16:creationId xmlns:a16="http://schemas.microsoft.com/office/drawing/2014/main" id="{F122665A-CCAB-477C-9B18-8708D33D81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134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colon: mortalità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269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2ABC008-C29F-4548-A9A8-ECA611B10C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52742" r="36920" b="45206"/>
          <a:stretch/>
        </p:blipFill>
        <p:spPr>
          <a:xfrm>
            <a:off x="1138844" y="54978"/>
            <a:ext cx="1371601" cy="228600"/>
          </a:xfrm>
          <a:prstGeom prst="rect">
            <a:avLst/>
          </a:prstGeom>
        </p:spPr>
      </p:pic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/>
        </p:nvGraphicFramePr>
        <p:xfrm>
          <a:off x="2445845" y="1328056"/>
          <a:ext cx="842667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47443F55-DF81-48BB-9631-71530B07D424}"/>
              </a:ext>
            </a:extLst>
          </p:cNvPr>
          <p:cNvGraphicFramePr>
            <a:graphicFrameLocks noGrp="1"/>
          </p:cNvGraphicFramePr>
          <p:nvPr/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pic>
        <p:nvPicPr>
          <p:cNvPr id="12" name="Immagine 11">
            <a:hlinkClick r:id="rId6" action="ppaction://hlinksldjump"/>
            <a:extLst>
              <a:ext uri="{FF2B5EF4-FFF2-40B4-BE49-F238E27FC236}">
                <a16:creationId xmlns:a16="http://schemas.microsoft.com/office/drawing/2014/main" id="{08D36884-A7B0-4067-AD0D-995BB0663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737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nuovi interventi di resezione entro 120 gg da un intervento chirurgico conservativo per TM mammella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1144324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903457B-0039-44FA-AFE0-AD748203D2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52742" r="36920" b="45206"/>
          <a:stretch/>
        </p:blipFill>
        <p:spPr>
          <a:xfrm>
            <a:off x="1138844" y="54978"/>
            <a:ext cx="1371601" cy="228600"/>
          </a:xfrm>
          <a:prstGeom prst="rect">
            <a:avLst/>
          </a:prstGeom>
        </p:spPr>
      </p:pic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EA82FB01-5CA8-491A-80C0-C05E6052338C}"/>
              </a:ext>
            </a:extLst>
          </p:cNvPr>
          <p:cNvGraphicFramePr>
            <a:graphicFrameLocks noGrp="1"/>
          </p:cNvGraphicFramePr>
          <p:nvPr/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/>
        </p:nvGraphicFramePr>
        <p:xfrm>
          <a:off x="2452081" y="1482878"/>
          <a:ext cx="842667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8" name="Immagine 17">
            <a:hlinkClick r:id="rId6" action="ppaction://hlinksldjump"/>
            <a:extLst>
              <a:ext uri="{FF2B5EF4-FFF2-40B4-BE49-F238E27FC236}">
                <a16:creationId xmlns:a16="http://schemas.microsoft.com/office/drawing/2014/main" id="{FC75B337-BC20-40F2-85EE-604E58FAB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251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CEREBROVASCOLARE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Ictus ischemico: mortalità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7323155-102C-4D35-9656-53A116ECB7D3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6EE2D39-02D5-47FF-B408-AE5D31022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40518" r="36920" b="53242"/>
          <a:stretch/>
        </p:blipFill>
        <p:spPr>
          <a:xfrm>
            <a:off x="1138845" y="13260"/>
            <a:ext cx="1371601" cy="695325"/>
          </a:xfrm>
          <a:prstGeom prst="rect">
            <a:avLst/>
          </a:prstGeom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2A54262C-1608-451E-B6C0-BF4DC4A8BA93}"/>
              </a:ext>
            </a:extLst>
          </p:cNvPr>
          <p:cNvGraphicFramePr>
            <a:graphicFrameLocks noGrp="1"/>
          </p:cNvGraphicFramePr>
          <p:nvPr/>
        </p:nvGraphicFramePr>
        <p:xfrm>
          <a:off x="2445844" y="5008310"/>
          <a:ext cx="8470902" cy="140430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2816">
                  <a:extLst>
                    <a:ext uri="{9D8B030D-6E8A-4147-A177-3AD203B41FA5}">
                      <a16:colId xmlns:a16="http://schemas.microsoft.com/office/drawing/2014/main" val="353282528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949168741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920180628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14282248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401090455"/>
                    </a:ext>
                  </a:extLst>
                </a:gridCol>
                <a:gridCol w="1016136">
                  <a:extLst>
                    <a:ext uri="{9D8B030D-6E8A-4147-A177-3AD203B41FA5}">
                      <a16:colId xmlns:a16="http://schemas.microsoft.com/office/drawing/2014/main" val="1427088744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2023*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574498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Osp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S. Camillo De Lellis - ASL RIETI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5842129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904717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697587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11,16%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4227981"/>
                  </a:ext>
                </a:extLst>
              </a:tr>
            </a:tbl>
          </a:graphicData>
        </a:graphic>
      </p:graphicFrame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95E1F8C2-5529-495F-B6CF-7A05A025AAF0}"/>
              </a:ext>
            </a:extLst>
          </p:cNvPr>
          <p:cNvGraphicFramePr>
            <a:graphicFrameLocks/>
          </p:cNvGraphicFramePr>
          <p:nvPr/>
        </p:nvGraphicFramePr>
        <p:xfrm>
          <a:off x="2445844" y="1329657"/>
          <a:ext cx="842667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5" name="Immagine 14">
            <a:hlinkClick r:id="rId6" action="ppaction://hlinksldjump"/>
            <a:extLst>
              <a:ext uri="{FF2B5EF4-FFF2-40B4-BE49-F238E27FC236}">
                <a16:creationId xmlns:a16="http://schemas.microsoft.com/office/drawing/2014/main" id="{CB6A2D64-0AB0-43FE-8350-70CA1B4B2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7937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Frattura del collo del femore: intervento chirurgico entro 48 h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269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5FB5B8B-7647-40EC-841B-8CFC590A3437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    -    ** Prevale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946753B-9BD2-4DAD-9302-4F26DF653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81" t="66163" r="36868" b="24861"/>
          <a:stretch/>
        </p:blipFill>
        <p:spPr>
          <a:xfrm>
            <a:off x="1138844" y="1"/>
            <a:ext cx="1371601" cy="1000125"/>
          </a:xfrm>
          <a:prstGeom prst="rect">
            <a:avLst/>
          </a:prstGeom>
        </p:spPr>
      </p:pic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6CAADE57-B83C-448F-8A29-CB11678B6110}"/>
              </a:ext>
            </a:extLst>
          </p:cNvPr>
          <p:cNvGraphicFramePr>
            <a:graphicFrameLocks noGrp="1"/>
          </p:cNvGraphicFramePr>
          <p:nvPr/>
        </p:nvGraphicFramePr>
        <p:xfrm>
          <a:off x="2414095" y="4915862"/>
          <a:ext cx="8470902" cy="168052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2816">
                  <a:extLst>
                    <a:ext uri="{9D8B030D-6E8A-4147-A177-3AD203B41FA5}">
                      <a16:colId xmlns:a16="http://schemas.microsoft.com/office/drawing/2014/main" val="365888497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53037352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65615967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9930177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195888906"/>
                    </a:ext>
                  </a:extLst>
                </a:gridCol>
                <a:gridCol w="1016136">
                  <a:extLst>
                    <a:ext uri="{9D8B030D-6E8A-4147-A177-3AD203B41FA5}">
                      <a16:colId xmlns:a16="http://schemas.microsoft.com/office/drawing/2014/main" val="1068706461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2023*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85963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Osp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S. Camillo De Lellis - ASL RIETI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43,87%**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22,23%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64,44%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43,14%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732548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13064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48,60%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50,16%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893216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53,76%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349346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Decreto 70/15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55085"/>
                  </a:ext>
                </a:extLst>
              </a:tr>
            </a:tbl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/>
        </p:nvGraphicFramePr>
        <p:xfrm>
          <a:off x="2414096" y="1303015"/>
          <a:ext cx="8470902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Immagine 13">
            <a:hlinkClick r:id="rId6" action="ppaction://hlinksldjump"/>
            <a:extLst>
              <a:ext uri="{FF2B5EF4-FFF2-40B4-BE49-F238E27FC236}">
                <a16:creationId xmlns:a16="http://schemas.microsoft.com/office/drawing/2014/main" id="{CFC7E09B-6EFF-4A49-9E19-F9B3A0F67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1879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di protesi d’anca: riammissioni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269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963319F-452A-42E7-8892-C621FFE20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81" t="66163" r="36868" b="24861"/>
          <a:stretch/>
        </p:blipFill>
        <p:spPr>
          <a:xfrm>
            <a:off x="1138844" y="1"/>
            <a:ext cx="1371601" cy="1000125"/>
          </a:xfrm>
          <a:prstGeom prst="rect">
            <a:avLst/>
          </a:prstGeom>
        </p:spPr>
      </p:pic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/>
        </p:nvGraphicFramePr>
        <p:xfrm>
          <a:off x="2445845" y="1526596"/>
          <a:ext cx="8439149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13CB45DE-2B6B-4534-93EB-865003667EE9}"/>
              </a:ext>
            </a:extLst>
          </p:cNvPr>
          <p:cNvGraphicFramePr>
            <a:graphicFrameLocks noGrp="1"/>
          </p:cNvGraphicFramePr>
          <p:nvPr/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pic>
        <p:nvPicPr>
          <p:cNvPr id="12" name="Immagine 11">
            <a:hlinkClick r:id="rId6" action="ppaction://hlinksldjump"/>
            <a:extLst>
              <a:ext uri="{FF2B5EF4-FFF2-40B4-BE49-F238E27FC236}">
                <a16:creationId xmlns:a16="http://schemas.microsoft.com/office/drawing/2014/main" id="{01D21351-C83A-4A88-8E1A-EAC041A44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2617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di protesi al ginocchio: riammissioni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269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E39B380-BB79-4AC3-8893-7B095B3F6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81" t="66163" r="36868" b="24861"/>
          <a:stretch/>
        </p:blipFill>
        <p:spPr>
          <a:xfrm>
            <a:off x="1138844" y="1"/>
            <a:ext cx="1371601" cy="1000125"/>
          </a:xfrm>
          <a:prstGeom prst="rect">
            <a:avLst/>
          </a:prstGeom>
        </p:spPr>
      </p:pic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/>
        </p:nvGraphicFramePr>
        <p:xfrm>
          <a:off x="2445845" y="1566287"/>
          <a:ext cx="8439149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E737B889-CA47-48CB-BFE1-93B0560DEAA1}"/>
              </a:ext>
            </a:extLst>
          </p:cNvPr>
          <p:cNvGraphicFramePr>
            <a:graphicFrameLocks noGrp="1"/>
          </p:cNvGraphicFramePr>
          <p:nvPr/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pic>
        <p:nvPicPr>
          <p:cNvPr id="18" name="Immagine 17">
            <a:hlinkClick r:id="rId6" action="ppaction://hlinksldjump"/>
            <a:extLst>
              <a:ext uri="{FF2B5EF4-FFF2-40B4-BE49-F238E27FC236}">
                <a16:creationId xmlns:a16="http://schemas.microsoft.com/office/drawing/2014/main" id="{84B3BEDF-F533-4557-A105-CBC47130D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579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PERINATALE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parti vaginali in donne con pregresso parto cesareo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97520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2F8F62D-FAAB-47F7-846A-7C78113094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56417" r="36920" b="37514"/>
          <a:stretch/>
        </p:blipFill>
        <p:spPr>
          <a:xfrm>
            <a:off x="1138842" y="6539"/>
            <a:ext cx="1371601" cy="676275"/>
          </a:xfrm>
          <a:prstGeom prst="rect">
            <a:avLst/>
          </a:prstGeom>
        </p:spPr>
      </p:pic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119E31B1-C90A-4A12-AAA6-18F9E1AF6C3A}"/>
              </a:ext>
            </a:extLst>
          </p:cNvPr>
          <p:cNvGraphicFramePr>
            <a:graphicFrameLocks noGrp="1"/>
          </p:cNvGraphicFramePr>
          <p:nvPr/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Lazio (</a:t>
                      </a:r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Pre.Vale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/>
        </p:nvGraphicFramePr>
        <p:xfrm>
          <a:off x="2458323" y="1434525"/>
          <a:ext cx="867320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Immagine 11">
            <a:hlinkClick r:id="rId6" action="ppaction://hlinksldjump"/>
            <a:extLst>
              <a:ext uri="{FF2B5EF4-FFF2-40B4-BE49-F238E27FC236}">
                <a16:creationId xmlns:a16="http://schemas.microsoft.com/office/drawing/2014/main" id="{BE44872F-EC98-4DE3-8C39-DCF475E503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0194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PERINATALE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parti con taglio cesareo primario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952885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9DF291B-E4E7-4547-A218-54CCC86F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56417" r="36920" b="37514"/>
          <a:stretch/>
        </p:blipFill>
        <p:spPr>
          <a:xfrm>
            <a:off x="1138842" y="6539"/>
            <a:ext cx="1371601" cy="676275"/>
          </a:xfrm>
          <a:prstGeom prst="rect">
            <a:avLst/>
          </a:prstGeom>
        </p:spPr>
      </p:pic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D948C171-7495-46AC-BE07-4D43D6F051E3}"/>
              </a:ext>
            </a:extLst>
          </p:cNvPr>
          <p:cNvGraphicFramePr>
            <a:graphicFrameLocks noGrp="1"/>
          </p:cNvGraphicFramePr>
          <p:nvPr/>
        </p:nvGraphicFramePr>
        <p:xfrm>
          <a:off x="2445844" y="4998242"/>
          <a:ext cx="8470902" cy="168052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2816">
                  <a:extLst>
                    <a:ext uri="{9D8B030D-6E8A-4147-A177-3AD203B41FA5}">
                      <a16:colId xmlns:a16="http://schemas.microsoft.com/office/drawing/2014/main" val="365888497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53037352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65615967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9930177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195888906"/>
                    </a:ext>
                  </a:extLst>
                </a:gridCol>
                <a:gridCol w="1016136">
                  <a:extLst>
                    <a:ext uri="{9D8B030D-6E8A-4147-A177-3AD203B41FA5}">
                      <a16:colId xmlns:a16="http://schemas.microsoft.com/office/drawing/2014/main" val="1068706461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2023*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85963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Osp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S. Camillo De Lellis - ASL RIETI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49,66%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732548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13064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22,61%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893216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26,97%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349346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Decreto 70/15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55085"/>
                  </a:ext>
                </a:extLst>
              </a:tr>
            </a:tbl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/>
        </p:nvGraphicFramePr>
        <p:xfrm>
          <a:off x="2445845" y="1374302"/>
          <a:ext cx="8470902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Immagine 13">
            <a:hlinkClick r:id="rId6" action="ppaction://hlinksldjump"/>
            <a:extLst>
              <a:ext uri="{FF2B5EF4-FFF2-40B4-BE49-F238E27FC236}">
                <a16:creationId xmlns:a16="http://schemas.microsoft.com/office/drawing/2014/main" id="{3694D298-095A-48D5-9FD1-5D8642E37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8943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PERINATALE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episiotomie in parti vaginali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70672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263E66F-E451-4916-84A6-E86DF3DDD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56417" r="36920" b="37514"/>
          <a:stretch/>
        </p:blipFill>
        <p:spPr>
          <a:xfrm>
            <a:off x="1138842" y="6539"/>
            <a:ext cx="1371601" cy="676275"/>
          </a:xfrm>
          <a:prstGeom prst="rect">
            <a:avLst/>
          </a:prstGeom>
        </p:spPr>
      </p:pic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47570794-9D23-4503-ADC3-2DAAC397C7F0}"/>
              </a:ext>
            </a:extLst>
          </p:cNvPr>
          <p:cNvGraphicFramePr>
            <a:graphicFrameLocks noGrp="1"/>
          </p:cNvGraphicFramePr>
          <p:nvPr/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73,22%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54,17%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23,12%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17,72%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/>
        </p:nvGraphicFramePr>
        <p:xfrm>
          <a:off x="2458324" y="1516589"/>
          <a:ext cx="8426672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Immagine 11">
            <a:hlinkClick r:id="rId6" action="ppaction://hlinksldjump"/>
            <a:extLst>
              <a:ext uri="{FF2B5EF4-FFF2-40B4-BE49-F238E27FC236}">
                <a16:creationId xmlns:a16="http://schemas.microsoft.com/office/drawing/2014/main" id="{C4AEFE2D-8276-4DF7-B0E5-6204E5022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98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IMA STEMI: </a:t>
            </a:r>
          </a:p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PTCA entro 90 minuti sul totale dei trattati con PTCA entro 12h dall’accesso nella struttura di ricovero/service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5BE75EB-16F1-4E5B-9AB3-F04323A674D7}"/>
              </a:ext>
            </a:extLst>
          </p:cNvPr>
          <p:cNvSpPr/>
          <p:nvPr/>
        </p:nvSpPr>
        <p:spPr>
          <a:xfrm>
            <a:off x="1138840" y="145387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F75835F0-CFEE-436E-B99E-83B8A861D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368011"/>
              </p:ext>
            </p:extLst>
          </p:nvPr>
        </p:nvGraphicFramePr>
        <p:xfrm>
          <a:off x="2445844" y="5174136"/>
          <a:ext cx="8458199" cy="1554308"/>
        </p:xfrm>
        <a:graphic>
          <a:graphicData uri="http://schemas.openxmlformats.org/drawingml/2006/table">
            <a:tbl>
              <a:tblPr/>
              <a:tblGrid>
                <a:gridCol w="4034057">
                  <a:extLst>
                    <a:ext uri="{9D8B030D-6E8A-4147-A177-3AD203B41FA5}">
                      <a16:colId xmlns:a16="http://schemas.microsoft.com/office/drawing/2014/main" val="1839959514"/>
                    </a:ext>
                  </a:extLst>
                </a:gridCol>
                <a:gridCol w="1474714">
                  <a:extLst>
                    <a:ext uri="{9D8B030D-6E8A-4147-A177-3AD203B41FA5}">
                      <a16:colId xmlns:a16="http://schemas.microsoft.com/office/drawing/2014/main" val="2862521610"/>
                    </a:ext>
                  </a:extLst>
                </a:gridCol>
                <a:gridCol w="1474714">
                  <a:extLst>
                    <a:ext uri="{9D8B030D-6E8A-4147-A177-3AD203B41FA5}">
                      <a16:colId xmlns:a16="http://schemas.microsoft.com/office/drawing/2014/main" val="1962552846"/>
                    </a:ext>
                  </a:extLst>
                </a:gridCol>
                <a:gridCol w="1474714">
                  <a:extLst>
                    <a:ext uri="{9D8B030D-6E8A-4147-A177-3AD203B41FA5}">
                      <a16:colId xmlns:a16="http://schemas.microsoft.com/office/drawing/2014/main" val="3147878765"/>
                    </a:ext>
                  </a:extLst>
                </a:gridCol>
              </a:tblGrid>
              <a:tr h="388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92087"/>
                  </a:ext>
                </a:extLst>
              </a:tr>
              <a:tr h="388577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Osp. S.Camillo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73,97%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83,64%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84,59%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23348"/>
                  </a:ext>
                </a:extLst>
              </a:tr>
              <a:tr h="388577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71,28%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953884"/>
                  </a:ext>
                </a:extLst>
              </a:tr>
              <a:tr h="38857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72,58%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74,53%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879942"/>
                  </a:ext>
                </a:extLst>
              </a:tr>
            </a:tbl>
          </a:graphicData>
        </a:graphic>
      </p:graphicFrame>
      <p:pic>
        <p:nvPicPr>
          <p:cNvPr id="9" name="Immagine 8">
            <a:hlinkClick r:id="rId4" action="ppaction://hlinksldjump"/>
            <a:extLst>
              <a:ext uri="{FF2B5EF4-FFF2-40B4-BE49-F238E27FC236}">
                <a16:creationId xmlns:a16="http://schemas.microsoft.com/office/drawing/2014/main" id="{FCB05205-3200-4892-ADAD-A85330508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7CCF6020-2D72-4E35-ACE6-475CCC3BCB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0998761"/>
              </p:ext>
            </p:extLst>
          </p:nvPr>
        </p:nvGraphicFramePr>
        <p:xfrm>
          <a:off x="2445842" y="1765609"/>
          <a:ext cx="8439149" cy="3210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9232521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UROGENITALE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Insufficienza renale cronica: mortalità a 30 giorni dal ricovero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70672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096D4D0-FDC1-4728-8D34-394DB42A4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03" t="78045" r="36946" b="13578"/>
          <a:stretch/>
        </p:blipFill>
        <p:spPr>
          <a:xfrm>
            <a:off x="1138844" y="-13765"/>
            <a:ext cx="1371601" cy="933450"/>
          </a:xfrm>
          <a:prstGeom prst="rect">
            <a:avLst/>
          </a:prstGeom>
        </p:spPr>
      </p:pic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0F4551E2-F390-4641-9C2A-988EFFED07C0}"/>
              </a:ext>
            </a:extLst>
          </p:cNvPr>
          <p:cNvGraphicFramePr>
            <a:graphicFrameLocks noGrp="1"/>
          </p:cNvGraphicFramePr>
          <p:nvPr/>
        </p:nvGraphicFramePr>
        <p:xfrm>
          <a:off x="2328817" y="5132198"/>
          <a:ext cx="8673205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707899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98011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911741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1009778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45776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Lazio (</a:t>
                      </a:r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Pre.Vale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/>
        </p:nvGraphicFramePr>
        <p:xfrm>
          <a:off x="2328816" y="1432013"/>
          <a:ext cx="867320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Immagine 13">
            <a:hlinkClick r:id="rId6" action="ppaction://hlinksldjump"/>
            <a:extLst>
              <a:ext uri="{FF2B5EF4-FFF2-40B4-BE49-F238E27FC236}">
                <a16:creationId xmlns:a16="http://schemas.microsoft.com/office/drawing/2014/main" id="{214DE542-E5AD-41DC-8108-953E189214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87" y="5682597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3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64D67DF-FCBA-4559-B645-6059236CEE0A}"/>
              </a:ext>
            </a:extLst>
          </p:cNvPr>
          <p:cNvSpPr/>
          <p:nvPr/>
        </p:nvSpPr>
        <p:spPr>
          <a:xfrm>
            <a:off x="4038600" y="206175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ASSISTENZA TERRITORIALE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4F87BDC-F1EC-4353-A785-280CF29A40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97" t="26689" r="69219" b="9743"/>
          <a:stretch/>
        </p:blipFill>
        <p:spPr>
          <a:xfrm>
            <a:off x="1143000" y="0"/>
            <a:ext cx="2895600" cy="401037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7116DD6-45E2-475B-B35E-D29D0B3ABE19}"/>
              </a:ext>
            </a:extLst>
          </p:cNvPr>
          <p:cNvSpPr/>
          <p:nvPr/>
        </p:nvSpPr>
        <p:spPr>
          <a:xfrm>
            <a:off x="4038600" y="264903"/>
            <a:ext cx="8024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D0AF037-B569-4F9C-9B1D-1314B35B7159}"/>
              </a:ext>
            </a:extLst>
          </p:cNvPr>
          <p:cNvSpPr/>
          <p:nvPr/>
        </p:nvSpPr>
        <p:spPr>
          <a:xfrm>
            <a:off x="4038600" y="916196"/>
            <a:ext cx="8024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Edizione 2023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F72ABB8-9010-4221-A801-0B6B043124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16" r="26159" b="28141"/>
          <a:stretch/>
        </p:blipFill>
        <p:spPr>
          <a:xfrm>
            <a:off x="8233958" y="3517656"/>
            <a:ext cx="3958042" cy="2306607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850A1252-F4A8-4507-9623-031A3E86907E}"/>
              </a:ext>
            </a:extLst>
          </p:cNvPr>
          <p:cNvSpPr/>
          <p:nvPr/>
        </p:nvSpPr>
        <p:spPr>
          <a:xfrm>
            <a:off x="725836" y="4131822"/>
            <a:ext cx="8680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 - ASL Rieti - </a:t>
            </a:r>
          </a:p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Ospedale S. Camillo De Lellis</a:t>
            </a:r>
          </a:p>
        </p:txBody>
      </p:sp>
    </p:spTree>
    <p:extLst>
      <p:ext uri="{BB962C8B-B14F-4D97-AF65-F5344CB8AC3E}">
        <p14:creationId xmlns:p14="http://schemas.microsoft.com/office/powerpoint/2010/main" val="54160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045AF4-04BB-42FA-AE5E-E55E6984D14F}"/>
              </a:ext>
            </a:extLst>
          </p:cNvPr>
          <p:cNvSpPr txBox="1"/>
          <p:nvPr/>
        </p:nvSpPr>
        <p:spPr>
          <a:xfrm>
            <a:off x="1242789" y="151179"/>
            <a:ext cx="11215171" cy="6370975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Bell MT" panose="02020503060305020303" pitchFamily="18" charset="0"/>
              </a:rPr>
              <a:t>PNE 2023</a:t>
            </a:r>
          </a:p>
          <a:p>
            <a:pPr algn="ctr"/>
            <a:r>
              <a:rPr lang="it-IT" sz="3200" dirty="0">
                <a:latin typeface="Bell MT" panose="02020503060305020303" pitchFamily="18" charset="0"/>
              </a:rPr>
              <a:t>presenta 25 indicatori relativi all’assistenza territoriale,</a:t>
            </a:r>
          </a:p>
          <a:p>
            <a:pPr algn="ctr"/>
            <a:r>
              <a:rPr lang="it-IT" sz="3200" dirty="0">
                <a:latin typeface="Bell MT" panose="02020503060305020303" pitchFamily="18" charset="0"/>
              </a:rPr>
              <a:t> valutata indirettamente in termini di</a:t>
            </a:r>
          </a:p>
          <a:p>
            <a:pPr algn="ctr"/>
            <a:endParaRPr lang="it-IT" sz="1200" dirty="0">
              <a:latin typeface="Bell MT" panose="02020503060305020303" pitchFamily="18" charset="0"/>
            </a:endParaRPr>
          </a:p>
          <a:p>
            <a:pPr marL="514350" indent="-514350">
              <a:buAutoNum type="arabicPeriod"/>
            </a:pPr>
            <a:r>
              <a:rPr lang="it-IT" sz="3200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ospedalizzazione evitabile</a:t>
            </a:r>
          </a:p>
          <a:p>
            <a:r>
              <a:rPr lang="it-IT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      (14 indicatori)</a:t>
            </a:r>
          </a:p>
          <a:p>
            <a:endParaRPr lang="it-IT" sz="3200" dirty="0">
              <a:solidFill>
                <a:schemeClr val="accent4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  <a:p>
            <a:r>
              <a:rPr lang="it-IT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2. </a:t>
            </a:r>
            <a:r>
              <a:rPr lang="it-IT" sz="3200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esiti a lungo termine</a:t>
            </a:r>
          </a:p>
          <a:p>
            <a:r>
              <a:rPr lang="it-IT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     (7 indicatori - Mortalità e MACCE a 1 anno)</a:t>
            </a:r>
          </a:p>
          <a:p>
            <a:endParaRPr lang="it-IT" sz="3200" dirty="0">
              <a:solidFill>
                <a:schemeClr val="accent4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  <a:p>
            <a:r>
              <a:rPr lang="it-IT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3. </a:t>
            </a:r>
            <a:r>
              <a:rPr lang="it-IT" sz="3200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accessi impropri in pronto soccorso</a:t>
            </a:r>
          </a:p>
          <a:p>
            <a:r>
              <a:rPr lang="it-IT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    (4 indicatori - tassi di accesso in PS con codice bianco/verde)</a:t>
            </a:r>
          </a:p>
          <a:p>
            <a:endParaRPr lang="it-IT" sz="1200" dirty="0">
              <a:solidFill>
                <a:schemeClr val="accent6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  <a:p>
            <a:endParaRPr lang="it-IT" sz="1200" dirty="0">
              <a:solidFill>
                <a:schemeClr val="accent6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it-IT" sz="2000" dirty="0">
                <a:latin typeface="Bell MT" panose="02020503060305020303" pitchFamily="18" charset="0"/>
              </a:rPr>
              <a:t>Qualche esempio….</a:t>
            </a:r>
          </a:p>
        </p:txBody>
      </p:sp>
    </p:spTree>
    <p:extLst>
      <p:ext uri="{BB962C8B-B14F-4D97-AF65-F5344CB8AC3E}">
        <p14:creationId xmlns:p14="http://schemas.microsoft.com/office/powerpoint/2010/main" val="6818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complicanze a breve e lungo termine del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diabete/1000 (</a:t>
            </a:r>
            <a:r>
              <a:rPr lang="it-IT" b="1" dirty="0" err="1" smtClean="0">
                <a:solidFill>
                  <a:srgbClr val="0066CC"/>
                </a:solidFill>
                <a:latin typeface="Bell MT" panose="02020503060305020303" pitchFamily="18" charset="0"/>
              </a:rPr>
              <a:t>adj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)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923694"/>
              </p:ext>
            </p:extLst>
          </p:nvPr>
        </p:nvGraphicFramePr>
        <p:xfrm>
          <a:off x="2262909" y="1717964"/>
          <a:ext cx="8340436" cy="4119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6912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complicanze a breve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del diabete/1000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3954393"/>
              </p:ext>
            </p:extLst>
          </p:nvPr>
        </p:nvGraphicFramePr>
        <p:xfrm>
          <a:off x="2115127" y="1653309"/>
          <a:ext cx="8746837" cy="4221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2196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complicanze a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lungo del diabete/1000 (</a:t>
            </a:r>
            <a:r>
              <a:rPr lang="it-IT" b="1" dirty="0" err="1" smtClean="0">
                <a:solidFill>
                  <a:srgbClr val="0066CC"/>
                </a:solidFill>
                <a:latin typeface="Bell MT" panose="02020503060305020303" pitchFamily="18" charset="0"/>
              </a:rPr>
              <a:t>adj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)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5978555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661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diabete non controllato senza complicanze/1000 (</a:t>
            </a:r>
            <a:r>
              <a:rPr lang="it-IT" b="1" dirty="0" err="1" smtClean="0">
                <a:solidFill>
                  <a:srgbClr val="0066CC"/>
                </a:solidFill>
                <a:latin typeface="Bell MT" panose="02020503060305020303" pitchFamily="18" charset="0"/>
              </a:rPr>
              <a:t>adj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)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391226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0315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amputazione arti inferiori in pz diabetici/1000 (</a:t>
            </a:r>
            <a:r>
              <a:rPr lang="it-IT" b="1" dirty="0" err="1" smtClean="0">
                <a:solidFill>
                  <a:srgbClr val="0066CC"/>
                </a:solidFill>
                <a:latin typeface="Bell MT" panose="02020503060305020303" pitchFamily="18" charset="0"/>
              </a:rPr>
              <a:t>adj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)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491273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9899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asma negli adulti/1000 (</a:t>
            </a:r>
            <a:r>
              <a:rPr lang="it-IT" b="1" dirty="0" err="1" smtClean="0">
                <a:solidFill>
                  <a:srgbClr val="0066CC"/>
                </a:solidFill>
                <a:latin typeface="Bell MT" panose="02020503060305020303" pitchFamily="18" charset="0"/>
              </a:rPr>
              <a:t>adj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)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5074963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4955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BPCO/1000 (</a:t>
            </a:r>
            <a:r>
              <a:rPr lang="it-IT" b="1" dirty="0" err="1" smtClean="0">
                <a:solidFill>
                  <a:srgbClr val="0066CC"/>
                </a:solidFill>
                <a:latin typeface="Bell MT" panose="02020503060305020303" pitchFamily="18" charset="0"/>
              </a:rPr>
              <a:t>adj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)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8377360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618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Embolia polmonare: mortalità a 30 giorni dal ricovero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B2871AC-250C-4A59-BA33-FB8EC545863B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5533CDD-2D68-4F88-8953-035473793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718950"/>
              </p:ext>
            </p:extLst>
          </p:nvPr>
        </p:nvGraphicFramePr>
        <p:xfrm>
          <a:off x="2445844" y="5218420"/>
          <a:ext cx="8439149" cy="1465740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14,74%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55656"/>
                  </a:ext>
                </a:extLst>
              </a:tr>
            </a:tbl>
          </a:graphicData>
        </a:graphic>
      </p:graphicFrame>
      <p:pic>
        <p:nvPicPr>
          <p:cNvPr id="9" name="Immagine 8">
            <a:hlinkClick r:id="rId4" action="ppaction://hlinksldjump"/>
            <a:extLst>
              <a:ext uri="{FF2B5EF4-FFF2-40B4-BE49-F238E27FC236}">
                <a16:creationId xmlns:a16="http://schemas.microsoft.com/office/drawing/2014/main" id="{23DF7C2A-C9EC-4A96-8B69-04AD72679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7CCF6020-2D72-4E35-ACE6-475CCC3BCB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101925"/>
              </p:ext>
            </p:extLst>
          </p:nvPr>
        </p:nvGraphicFramePr>
        <p:xfrm>
          <a:off x="2445843" y="1362354"/>
          <a:ext cx="8439149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8349265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IPERTENSIONE ARTERIOSA/1000 (</a:t>
            </a:r>
            <a:r>
              <a:rPr lang="it-IT" b="1" dirty="0" err="1" smtClean="0">
                <a:solidFill>
                  <a:srgbClr val="0066CC"/>
                </a:solidFill>
                <a:latin typeface="Bell MT" panose="02020503060305020303" pitchFamily="18" charset="0"/>
              </a:rPr>
              <a:t>adj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)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9168904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897817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SCOMPENSO CARDIACO/1000 (</a:t>
            </a:r>
            <a:r>
              <a:rPr lang="it-IT" b="1" dirty="0" err="1" smtClean="0">
                <a:solidFill>
                  <a:srgbClr val="0066CC"/>
                </a:solidFill>
                <a:latin typeface="Bell MT" panose="02020503060305020303" pitchFamily="18" charset="0"/>
              </a:rPr>
              <a:t>adj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)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2234520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4111380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INFEZIONI DEL TRATTO URINARIO/1000 (</a:t>
            </a:r>
            <a:r>
              <a:rPr lang="it-IT" b="1" dirty="0" err="1" smtClean="0">
                <a:solidFill>
                  <a:srgbClr val="0066CC"/>
                </a:solidFill>
                <a:latin typeface="Bell MT" panose="02020503060305020303" pitchFamily="18" charset="0"/>
              </a:rPr>
              <a:t>adj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)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797440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236668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ASMA PEDIATRICA/1000 (</a:t>
            </a:r>
            <a:r>
              <a:rPr lang="it-IT" b="1" dirty="0" err="1" smtClean="0">
                <a:solidFill>
                  <a:srgbClr val="0066CC"/>
                </a:solidFill>
                <a:latin typeface="Bell MT" panose="02020503060305020303" pitchFamily="18" charset="0"/>
              </a:rPr>
              <a:t>adj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)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523509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0102943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GASTROENTERITE PEDIATRICA/1000 (</a:t>
            </a:r>
            <a:r>
              <a:rPr lang="it-IT" b="1" dirty="0" err="1" smtClean="0">
                <a:solidFill>
                  <a:srgbClr val="0066CC"/>
                </a:solidFill>
                <a:latin typeface="Bell MT" panose="02020503060305020303" pitchFamily="18" charset="0"/>
              </a:rPr>
              <a:t>adj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)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614048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0626440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INFLUENZA/1000 (</a:t>
            </a:r>
            <a:r>
              <a:rPr lang="it-IT" b="1" dirty="0" err="1" smtClean="0">
                <a:solidFill>
                  <a:srgbClr val="0066CC"/>
                </a:solidFill>
                <a:latin typeface="Bell MT" panose="02020503060305020303" pitchFamily="18" charset="0"/>
              </a:rPr>
              <a:t>adj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)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96682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196406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66CC"/>
                </a:solidFill>
                <a:latin typeface="Bell MT" panose="02020503060305020303" pitchFamily="18" charset="0"/>
              </a:rPr>
              <a:t>Ospedalizzazione per 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TSO/1000 (</a:t>
            </a:r>
            <a:r>
              <a:rPr lang="it-IT" b="1" dirty="0" err="1" smtClean="0">
                <a:solidFill>
                  <a:srgbClr val="0066CC"/>
                </a:solidFill>
                <a:latin typeface="Bell MT" panose="02020503060305020303" pitchFamily="18" charset="0"/>
              </a:rPr>
              <a:t>adj</a:t>
            </a:r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)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635620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4724291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IMA:MORTALITA’ AD UN ANNO /100</a:t>
            </a:r>
            <a:endParaRPr lang="it-IT" b="1" dirty="0">
              <a:solidFill>
                <a:srgbClr val="0066CC"/>
              </a:solidFill>
              <a:latin typeface="Bell MT" panose="02020503060305020303" pitchFamily="18" charset="0"/>
            </a:endParaRPr>
          </a:p>
          <a:p>
            <a:pPr algn="ctr"/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240758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69613167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IMA: MACCE (EVENTI MAGGIORI CARDIO-CEREBROVASCOLARI) AD UN ANNO /100 </a:t>
            </a:r>
            <a:r>
              <a:rPr lang="it-IT" b="1" i="0" dirty="0" smtClean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</a:t>
            </a:r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743984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6550886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MORTALITA’ AD UN ANNO NEI SOPRAVVISUTI A 30 GIORNI DA IMA COMPLICATO DA SCOMPENSO CARDIACO/100 </a:t>
            </a:r>
            <a:r>
              <a:rPr lang="it-IT" b="1" i="0" dirty="0" smtClean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</a:t>
            </a:r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05734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33201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Infarto miocardico acuto: mortalità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F3F439D-573F-4345-BEB5-DF7092A9DB0E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8A12E76-85B1-499D-9C70-CD58A793D5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18036" r="36920" b="62474"/>
          <a:stretch/>
        </p:blipFill>
        <p:spPr>
          <a:xfrm>
            <a:off x="1138841" y="0"/>
            <a:ext cx="1134019" cy="1795529"/>
          </a:xfrm>
          <a:prstGeom prst="rect">
            <a:avLst/>
          </a:prstGeom>
        </p:spPr>
      </p:pic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CEFC4A26-1CD0-49E6-96EE-7ABC2C659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95E1F8C2-5529-495F-B6CF-7A05A025AA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9305658"/>
              </p:ext>
            </p:extLst>
          </p:nvPr>
        </p:nvGraphicFramePr>
        <p:xfrm>
          <a:off x="2458320" y="1410257"/>
          <a:ext cx="842667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ED1B9CAD-70D7-4C5C-8F71-30DF8037D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420240"/>
              </p:ext>
            </p:extLst>
          </p:nvPr>
        </p:nvGraphicFramePr>
        <p:xfrm>
          <a:off x="2445845" y="5139659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11%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12,66%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9,14%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9,5%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14%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7,93%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8,39%</a:t>
                      </a:r>
                      <a:endParaRPr lang="it-IT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7,79%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7,69%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9,1%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9,83%</a:t>
                      </a:r>
                      <a:endParaRPr lang="it-IT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8,81%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9,33%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12337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MACCE (EVENTI MAGGIORI CARDIO-CEREBROVASCOLARI) AD UN ANNO NEI SOPRAVVISUTI A 30 GIORNI DA IMA COMPLICATO DA SCOMPENSO CARDIACO/100 </a:t>
            </a:r>
            <a:r>
              <a:rPr lang="it-IT" b="1" i="0" dirty="0" smtClean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</a:t>
            </a:r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345257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4353057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ICTUS ISCHEMICO MORTALITA’ AD  UN ANNO/100 </a:t>
            </a:r>
            <a:r>
              <a:rPr lang="it-IT" b="1" i="0" dirty="0" smtClean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</a:t>
            </a:r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7093576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601083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ICTUS ISCHEMICO MACCE AD  UN ANNO/100 </a:t>
            </a:r>
            <a:r>
              <a:rPr lang="it-IT" b="1" i="0" dirty="0" smtClean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</a:t>
            </a:r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9193104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0833962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FRATTURA COLLO FEMORE MORTALITA’ AD  UN ANNO/100 </a:t>
            </a:r>
            <a:r>
              <a:rPr lang="it-IT" b="1" i="0" dirty="0" smtClean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</a:t>
            </a:r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1707515"/>
              </p:ext>
            </p:extLst>
          </p:nvPr>
        </p:nvGraphicFramePr>
        <p:xfrm>
          <a:off x="2521527" y="1801091"/>
          <a:ext cx="7564582" cy="39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1074627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TASSO DI ACCESSO IN PS NEI GIORNI FERIALI DALLE 8-20, ADULTI CON CODICE DI DIMISSIONE BIANCO-VERDE/1000 </a:t>
            </a:r>
            <a:r>
              <a:rPr lang="it-IT" b="1" i="0" dirty="0" smtClean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</a:t>
            </a:r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82900"/>
              </p:ext>
            </p:extLst>
          </p:nvPr>
        </p:nvGraphicFramePr>
        <p:xfrm>
          <a:off x="3809999" y="2057399"/>
          <a:ext cx="5858107" cy="3440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2116496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TASSO DI ACCESSO IN PS NEI GIORNI FERIALI DALLE 8-20, MINORI 0-14 CON CODICE DI DIMISSIONE BIANCO-VERDE/1000 </a:t>
            </a:r>
            <a:r>
              <a:rPr lang="it-IT" b="1" i="0" dirty="0" smtClean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</a:t>
            </a:r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912595"/>
              </p:ext>
            </p:extLst>
          </p:nvPr>
        </p:nvGraphicFramePr>
        <p:xfrm>
          <a:off x="3809999" y="2057399"/>
          <a:ext cx="5858107" cy="3440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5512485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TASSO DI ACCESSO IN PS NELLE ORE NOTTURNE, GIORNI PREFESTIVI E FESTIVI, ADULTI CON CODICE DI DIMISSIONE BIANCO-VERDE/1000 </a:t>
            </a:r>
            <a:r>
              <a:rPr lang="it-IT" b="1" i="0" dirty="0" smtClean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</a:t>
            </a:r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9809428"/>
              </p:ext>
            </p:extLst>
          </p:nvPr>
        </p:nvGraphicFramePr>
        <p:xfrm>
          <a:off x="3809999" y="2057399"/>
          <a:ext cx="5858107" cy="3440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3639474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C69C4D-C44F-4CEC-98ED-F8BB814809CF}"/>
              </a:ext>
            </a:extLst>
          </p:cNvPr>
          <p:cNvSpPr/>
          <p:nvPr/>
        </p:nvSpPr>
        <p:spPr>
          <a:xfrm>
            <a:off x="2342282" y="866888"/>
            <a:ext cx="9273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0066CC"/>
                </a:solidFill>
                <a:latin typeface="Bell MT" panose="02020503060305020303" pitchFamily="18" charset="0"/>
              </a:rPr>
              <a:t>TASSO DI ACCESSO IN PS NELLE ORE NOTTURNE, GIORNI PREFESTIVI E FESTIVI, MINORI 0-14, CON CODICE DI DIMISSIONE BIANCO-VERDE/1000 </a:t>
            </a:r>
            <a:r>
              <a:rPr lang="it-IT" b="1" i="0" dirty="0" smtClean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(residenti </a:t>
            </a:r>
            <a:r>
              <a:rPr lang="it-IT" b="1" i="0" dirty="0">
                <a:solidFill>
                  <a:srgbClr val="0066CC"/>
                </a:solidFill>
                <a:effectLst/>
                <a:latin typeface="Bell MT" panose="02020503060305020303" pitchFamily="18" charset="0"/>
              </a:rPr>
              <a:t>ASL Rieti)</a:t>
            </a:r>
            <a:endParaRPr lang="it-IT" b="1" i="0" dirty="0">
              <a:solidFill>
                <a:srgbClr val="191919"/>
              </a:solidFill>
              <a:effectLst/>
              <a:latin typeface="Bell MT" panose="02020503060305020303" pitchFamily="18" charset="0"/>
            </a:endParaRPr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5366335"/>
              </p:ext>
            </p:extLst>
          </p:nvPr>
        </p:nvGraphicFramePr>
        <p:xfrm>
          <a:off x="3809999" y="2057399"/>
          <a:ext cx="5858107" cy="3440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5407595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630F99-E8EC-4FD1-BC64-3408A4A3A90D}"/>
              </a:ext>
            </a:extLst>
          </p:cNvPr>
          <p:cNvSpPr txBox="1"/>
          <p:nvPr/>
        </p:nvSpPr>
        <p:spPr>
          <a:xfrm>
            <a:off x="2972562" y="371856"/>
            <a:ext cx="6858000" cy="156966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Bell MT" panose="02020503060305020303" pitchFamily="18" charset="0"/>
              </a:rPr>
              <a:t>PNE 2023 </a:t>
            </a:r>
          </a:p>
          <a:p>
            <a:pPr algn="ctr"/>
            <a:r>
              <a:rPr lang="it-IT" sz="3200" dirty="0">
                <a:solidFill>
                  <a:srgbClr val="FF0000"/>
                </a:solidFill>
                <a:latin typeface="Bell MT" panose="02020503060305020303" pitchFamily="18" charset="0"/>
              </a:rPr>
              <a:t>Indicatori relativi </a:t>
            </a:r>
          </a:p>
          <a:p>
            <a:pPr algn="ctr"/>
            <a:r>
              <a:rPr lang="it-IT" sz="3200" dirty="0">
                <a:solidFill>
                  <a:srgbClr val="FF0000"/>
                </a:solidFill>
                <a:latin typeface="Bell MT" panose="02020503060305020303" pitchFamily="18" charset="0"/>
              </a:rPr>
              <a:t>all’EQUITA’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1B0EFCD-01A0-43B7-8C46-F007F2D7A11E}"/>
              </a:ext>
            </a:extLst>
          </p:cNvPr>
          <p:cNvSpPr/>
          <p:nvPr/>
        </p:nvSpPr>
        <p:spPr>
          <a:xfrm>
            <a:off x="1249734" y="1960566"/>
            <a:ext cx="109422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atin typeface="Bell MT" panose="02020503060305020303" pitchFamily="18" charset="0"/>
              </a:rPr>
              <a:t>PNE 2023</a:t>
            </a:r>
          </a:p>
          <a:p>
            <a:pPr algn="ctr"/>
            <a:r>
              <a:rPr lang="it-IT" sz="3200" dirty="0">
                <a:latin typeface="Bell MT" panose="02020503060305020303" pitchFamily="18" charset="0"/>
              </a:rPr>
              <a:t>analizza le disuguaglianze nell’accesso all’assistenza sanitaria</a:t>
            </a:r>
          </a:p>
          <a:p>
            <a:pPr algn="ctr"/>
            <a:r>
              <a:rPr lang="it-IT" sz="3200" dirty="0">
                <a:latin typeface="Bell MT" panose="02020503060305020303" pitchFamily="18" charset="0"/>
              </a:rPr>
              <a:t> non è previsto lo sviluppo di misure ad hoc,</a:t>
            </a:r>
          </a:p>
          <a:p>
            <a:pPr algn="ctr"/>
            <a:r>
              <a:rPr lang="it-IT" sz="3200" dirty="0">
                <a:latin typeface="Bell MT" panose="02020503060305020303" pitchFamily="18" charset="0"/>
              </a:rPr>
              <a:t>gli indicatori esistenti sono stratificati rispetto a </a:t>
            </a:r>
          </a:p>
          <a:p>
            <a:pPr algn="ctr"/>
            <a:r>
              <a:rPr lang="it-IT" sz="3200" dirty="0">
                <a:latin typeface="Bell MT" panose="02020503060305020303" pitchFamily="18" charset="0"/>
              </a:rPr>
              <a:t>Genere, Cittadinanza, Titolo di Studio   </a:t>
            </a:r>
          </a:p>
          <a:p>
            <a:pPr algn="ctr"/>
            <a:r>
              <a:rPr lang="it-IT" sz="3200" dirty="0">
                <a:latin typeface="Bell MT" panose="02020503060305020303" pitchFamily="18" charset="0"/>
              </a:rPr>
              <a:t>per evidenziare eventuali differenze significative </a:t>
            </a:r>
          </a:p>
          <a:p>
            <a:pPr algn="ctr"/>
            <a:r>
              <a:rPr lang="it-IT" sz="3200" dirty="0">
                <a:latin typeface="Bell MT" panose="02020503060305020303" pitchFamily="18" charset="0"/>
              </a:rPr>
              <a:t>nella fruizione dei servizi in Italia</a:t>
            </a:r>
          </a:p>
          <a:p>
            <a:pPr algn="ctr"/>
            <a:endParaRPr lang="it-IT" sz="3200" b="1" i="1" dirty="0"/>
          </a:p>
          <a:p>
            <a:pPr algn="ctr"/>
            <a:endParaRPr lang="it-IT" sz="3200" b="1" i="1" dirty="0"/>
          </a:p>
        </p:txBody>
      </p:sp>
    </p:spTree>
    <p:extLst>
      <p:ext uri="{BB962C8B-B14F-4D97-AF65-F5344CB8AC3E}">
        <p14:creationId xmlns:p14="http://schemas.microsoft.com/office/powerpoint/2010/main" val="245601351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3A5F0013-6792-453E-9198-543FA23F9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57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Infarto miocardico acuto: mortalità a 1 anno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F3F439D-573F-4345-BEB5-DF7092A9DB0E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18342FEF-5A73-46A4-AE58-FC8B29CCD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313112"/>
              </p:ext>
            </p:extLst>
          </p:nvPr>
        </p:nvGraphicFramePr>
        <p:xfrm>
          <a:off x="2445845" y="5430039"/>
          <a:ext cx="8439150" cy="828675"/>
        </p:xfrm>
        <a:graphic>
          <a:graphicData uri="http://schemas.openxmlformats.org/drawingml/2006/table">
            <a:tbl>
              <a:tblPr/>
              <a:tblGrid>
                <a:gridCol w="3259630">
                  <a:extLst>
                    <a:ext uri="{9D8B030D-6E8A-4147-A177-3AD203B41FA5}">
                      <a16:colId xmlns:a16="http://schemas.microsoft.com/office/drawing/2014/main" val="744321839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390543944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106972704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587469129"/>
                    </a:ext>
                  </a:extLst>
                </a:gridCol>
                <a:gridCol w="1359995">
                  <a:extLst>
                    <a:ext uri="{9D8B030D-6E8A-4147-A177-3AD203B41FA5}">
                      <a16:colId xmlns:a16="http://schemas.microsoft.com/office/drawing/2014/main" val="2972219193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4828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98057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384691"/>
                  </a:ext>
                </a:extLst>
              </a:tr>
            </a:tbl>
          </a:graphicData>
        </a:graphic>
      </p:graphicFrame>
      <p:pic>
        <p:nvPicPr>
          <p:cNvPr id="9" name="Immagine 8">
            <a:hlinkClick r:id="rId4" action="ppaction://hlinksldjump"/>
            <a:extLst>
              <a:ext uri="{FF2B5EF4-FFF2-40B4-BE49-F238E27FC236}">
                <a16:creationId xmlns:a16="http://schemas.microsoft.com/office/drawing/2014/main" id="{98B3EC00-9E0B-4443-81FE-A5690DC4B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205009C0-8279-464C-823B-C623BED4F1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8507945"/>
              </p:ext>
            </p:extLst>
          </p:nvPr>
        </p:nvGraphicFramePr>
        <p:xfrm>
          <a:off x="2436320" y="1444931"/>
          <a:ext cx="8439149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5769586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772" y="5848998"/>
            <a:ext cx="2723322" cy="84261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AE04892-8686-4590-A944-4499DDDDF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r="84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>
            <a:off x="6918850" y="6152819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517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IMA STEMI: Mortalità a 30 giorni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C0DB32E-F148-469E-AD31-3F5BDD6D2007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14001860-49FC-4CAF-B99F-824FD1203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4A93E95F-7CBA-4FEF-B4AF-17D8DA9FD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127020"/>
              </p:ext>
            </p:extLst>
          </p:nvPr>
        </p:nvGraphicFramePr>
        <p:xfrm>
          <a:off x="2445845" y="5116428"/>
          <a:ext cx="8439149" cy="1465740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55656"/>
                  </a:ext>
                </a:extLst>
              </a:tr>
            </a:tbl>
          </a:graphicData>
        </a:graphic>
      </p:graphicFrame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7CCF6020-2D72-4E35-ACE6-475CCC3BCB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3924975"/>
              </p:ext>
            </p:extLst>
          </p:nvPr>
        </p:nvGraphicFramePr>
        <p:xfrm>
          <a:off x="2445845" y="1225183"/>
          <a:ext cx="8439149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40506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Infarto Miocardico Acuto: mortalità a 30 giorni (diagnosi principale)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0223F013-BA49-4FC6-B309-19C552065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7CCF6020-2D72-4E35-ACE6-475CCC3BCB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048525"/>
              </p:ext>
            </p:extLst>
          </p:nvPr>
        </p:nvGraphicFramePr>
        <p:xfrm>
          <a:off x="2445845" y="1367527"/>
          <a:ext cx="8439149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B5629E38-C70F-4708-B6BA-9C0348263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555776"/>
              </p:ext>
            </p:extLst>
          </p:nvPr>
        </p:nvGraphicFramePr>
        <p:xfrm>
          <a:off x="2445845" y="5258570"/>
          <a:ext cx="8439149" cy="1465740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55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790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Infarto Miocardico Acuto: mortalità a 30 giorni - con nuove variabili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FAB9D63D-16C7-4D95-AFA7-F50582B6E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365001"/>
              </p:ext>
            </p:extLst>
          </p:nvPr>
        </p:nvGraphicFramePr>
        <p:xfrm>
          <a:off x="2343826" y="5476051"/>
          <a:ext cx="8439152" cy="828675"/>
        </p:xfrm>
        <a:graphic>
          <a:graphicData uri="http://schemas.openxmlformats.org/drawingml/2006/table">
            <a:tbl>
              <a:tblPr/>
              <a:tblGrid>
                <a:gridCol w="3466424">
                  <a:extLst>
                    <a:ext uri="{9D8B030D-6E8A-4147-A177-3AD203B41FA5}">
                      <a16:colId xmlns:a16="http://schemas.microsoft.com/office/drawing/2014/main" val="4150676334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2643486677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1266861364"/>
                    </a:ext>
                  </a:extLst>
                </a:gridCol>
                <a:gridCol w="1667553">
                  <a:extLst>
                    <a:ext uri="{9D8B030D-6E8A-4147-A177-3AD203B41FA5}">
                      <a16:colId xmlns:a16="http://schemas.microsoft.com/office/drawing/2014/main" val="293244836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23387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67345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67784"/>
                  </a:ext>
                </a:extLst>
              </a:tr>
            </a:tbl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B76DDC3B-386F-4979-94F9-B144F4D3EE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429601"/>
              </p:ext>
            </p:extLst>
          </p:nvPr>
        </p:nvGraphicFramePr>
        <p:xfrm>
          <a:off x="2343826" y="1633389"/>
          <a:ext cx="8439150" cy="3404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F423B9D9-D27D-4CDC-BCAE-249FB7F98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2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AF57EB5-7CAA-4C45-AA25-C0360479718C}"/>
              </a:ext>
            </a:extLst>
          </p:cNvPr>
          <p:cNvSpPr/>
          <p:nvPr/>
        </p:nvSpPr>
        <p:spPr>
          <a:xfrm>
            <a:off x="1225296" y="181957"/>
            <a:ext cx="1096670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Il PNE – PROGRAMMA NAZIONALE ESITI</a:t>
            </a:r>
          </a:p>
          <a:p>
            <a:pPr algn="ctr"/>
            <a:r>
              <a:rPr lang="it-IT" sz="28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        valuta l’efficacia nella pratica, l’appropriatezza clinico-organizzativa, la sicurezza e l’equità di accesso alle cure, mediante lo studio della variabilità (analisi comparativa) dei processi e degli esiti dell’assistenza sanitaria garantita dal SSN nell’ambito dei LEA. </a:t>
            </a:r>
          </a:p>
          <a:p>
            <a:pPr algn="ctr"/>
            <a:r>
              <a:rPr lang="it-IT" sz="28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Il PNE supporta i programmi di audit clinico-organizzativo per il miglioramento della qualità e dell’equità delle cure nel SSN. </a:t>
            </a:r>
          </a:p>
          <a:p>
            <a:pPr algn="ctr"/>
            <a:endParaRPr lang="it-IT" sz="2800" dirty="0">
              <a:latin typeface="Bell MT" panose="02020503060305020303" pitchFamily="18" charset="0"/>
            </a:endParaRPr>
          </a:p>
          <a:p>
            <a:pPr algn="ctr"/>
            <a:r>
              <a:rPr lang="it-IT" sz="20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Rappresenta un osservatorio nazionale sull’assistenza ospedaliera che,</a:t>
            </a:r>
          </a:p>
          <a:p>
            <a:pPr algn="ctr"/>
            <a:r>
              <a:rPr lang="it-IT" sz="20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attraverso l’analisi della variabilità dei processi e degli esiti tra soggetti erogatori e tra gruppi di popolazione, consente di monitorare i trattamenti di provata efficacia e produrre evidenze epidemiologiche sulle interazioni esistenti tra assetti organizzativi, modalità di erogazione e performance assistenziali, anche nell’ottica di far emergere eventuali criticità da sottoporre a specifiche attività di audit. </a:t>
            </a:r>
          </a:p>
          <a:p>
            <a:pPr algn="ctr"/>
            <a:endParaRPr lang="it-IT" sz="2000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E’ realizzato da AGENAS in stretta collaborazione con il Dipartimento di Epidemiologia del Servizio sanitario regionale del Lazio e con l’ISS.</a:t>
            </a:r>
            <a:endParaRPr lang="it-IT" sz="2000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263FC730-B7F6-45BF-8384-E886AA2A9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97" t="26689" r="69219" b="9743"/>
          <a:stretch/>
        </p:blipFill>
        <p:spPr>
          <a:xfrm>
            <a:off x="1143001" y="1"/>
            <a:ext cx="924309" cy="12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55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Scompenso cardiaco congestizio: mortalità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8FCA9FE-1D60-4923-9CC6-222EAB091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18036" r="36920" b="62474"/>
          <a:stretch/>
        </p:blipFill>
        <p:spPr>
          <a:xfrm>
            <a:off x="1138841" y="0"/>
            <a:ext cx="1134019" cy="1795529"/>
          </a:xfrm>
          <a:prstGeom prst="rect">
            <a:avLst/>
          </a:prstGeom>
        </p:spPr>
      </p:pic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F456C592-B3FF-4816-AE67-4CB02E45B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6B9B320E-9844-4779-842D-E2351A9FD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952635"/>
              </p:ext>
            </p:extLst>
          </p:nvPr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11%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12,66%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9,14%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9,5%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7,93%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8,39%</a:t>
                      </a:r>
                      <a:endParaRPr lang="it-IT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7,79%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7,69%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9,1%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9,83%</a:t>
                      </a:r>
                      <a:endParaRPr lang="it-IT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8,81%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9,33%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95E1F8C2-5529-495F-B6CF-7A05A025AA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569898"/>
              </p:ext>
            </p:extLst>
          </p:nvPr>
        </p:nvGraphicFramePr>
        <p:xfrm>
          <a:off x="2452082" y="1460044"/>
          <a:ext cx="842667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221677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Scompenso cardiaco congestizio: riammissioni ospedaliere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E52A14DA-3CE1-494A-A068-4CAE6DD84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EAE7BAB0-372E-4DBC-A0CB-FB4F96444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941107"/>
              </p:ext>
            </p:extLst>
          </p:nvPr>
        </p:nvGraphicFramePr>
        <p:xfrm>
          <a:off x="2445845" y="5201811"/>
          <a:ext cx="8439149" cy="1465740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12,92%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14,01%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55656"/>
                  </a:ext>
                </a:extLst>
              </a:tr>
            </a:tbl>
          </a:graphicData>
        </a:graphic>
      </p:graphicFrame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7CCF6020-2D72-4E35-ACE6-475CCC3BCB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698602"/>
              </p:ext>
            </p:extLst>
          </p:nvPr>
        </p:nvGraphicFramePr>
        <p:xfrm>
          <a:off x="2445845" y="1324554"/>
          <a:ext cx="8439149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549061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Embolia polmonare: riammissioni a 30 giorni dal ricovero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46A3299A-5717-48AC-AD87-B1B2D0059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96EFB39E-0664-4B77-BB7F-CD48EB65A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971066"/>
              </p:ext>
            </p:extLst>
          </p:nvPr>
        </p:nvGraphicFramePr>
        <p:xfrm>
          <a:off x="2445845" y="5201811"/>
          <a:ext cx="8439149" cy="1465740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55656"/>
                  </a:ext>
                </a:extLst>
              </a:tr>
            </a:tbl>
          </a:graphicData>
        </a:graphic>
      </p:graphicFrame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7CCF6020-2D72-4E35-ACE6-475CCC3BCB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5270339"/>
              </p:ext>
            </p:extLst>
          </p:nvPr>
        </p:nvGraphicFramePr>
        <p:xfrm>
          <a:off x="2445844" y="1339147"/>
          <a:ext cx="8439149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36044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6" y="18821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ANGIOPLASTICA (PTCA)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5" y="53288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Volume di PTCA eseguite per condizioni diverse dall'Infarto Miocardico Acuto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4"/>
          <a:srcRect t="8902"/>
          <a:stretch/>
        </p:blipFill>
        <p:spPr>
          <a:xfrm>
            <a:off x="2635379" y="1953768"/>
            <a:ext cx="7837027" cy="3730752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3636850" y="2785872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163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371162" y="3093720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140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8888554" y="220370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209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7120714" y="2656070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174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79FFF708-6D36-4ED8-8E24-E99C53D15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06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39497"/>
            <a:ext cx="11053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ANGIOPLASTICA (PTCA)</a:t>
            </a:r>
          </a:p>
          <a:p>
            <a:pPr algn="ctr"/>
            <a:endParaRPr lang="it-IT" sz="1600" dirty="0">
              <a:solidFill>
                <a:schemeClr val="accent4"/>
              </a:solidFill>
              <a:latin typeface="Bell MT" panose="02020503060305020303" pitchFamily="18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884173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PTCA: volume di ricoveri con almeno un intervento di angioplastica</a:t>
            </a:r>
          </a:p>
        </p:txBody>
      </p:sp>
      <p:pic>
        <p:nvPicPr>
          <p:cNvPr id="12" name="Immagine 11">
            <a:hlinkClick r:id="rId4" action="ppaction://hlinksldjump"/>
            <a:extLst>
              <a:ext uri="{FF2B5EF4-FFF2-40B4-BE49-F238E27FC236}">
                <a16:creationId xmlns:a16="http://schemas.microsoft.com/office/drawing/2014/main" id="{9E1DDDED-09F3-4025-8D67-37529F03E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1B057FB-11AB-4D60-8D41-E6FA1F6EB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854" y="2118578"/>
            <a:ext cx="7145131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01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475489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ANGIOPLASTICA (PTCA)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820165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PTCA in pazienti STEMI: volume di ricoveri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551" y="1645683"/>
            <a:ext cx="7052609" cy="330122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447288" y="188366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85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062728" y="2079998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79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8273796" y="222125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74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693408" y="2174486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75</a:t>
            </a:r>
          </a:p>
        </p:txBody>
      </p:sp>
      <p:pic>
        <p:nvPicPr>
          <p:cNvPr id="15" name="Immagine 14">
            <a:hlinkClick r:id="rId5" action="ppaction://hlinksldjump"/>
            <a:extLst>
              <a:ext uri="{FF2B5EF4-FFF2-40B4-BE49-F238E27FC236}">
                <a16:creationId xmlns:a16="http://schemas.microsoft.com/office/drawing/2014/main" id="{5980DBF1-28D7-454C-AD16-7BE7E1398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12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6" y="461666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ANGIOPLASTICA (PTCA)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5" y="806342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PTCA in pazienti NSTEMI: volume di ricoveri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563" y="1948252"/>
            <a:ext cx="7390418" cy="359301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593592" y="2130552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182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263896" y="2875526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133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8593836" y="2833902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136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922008" y="2384798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166</a:t>
            </a:r>
          </a:p>
        </p:txBody>
      </p:sp>
      <p:pic>
        <p:nvPicPr>
          <p:cNvPr id="15" name="Immagine 14">
            <a:hlinkClick r:id="rId5" action="ppaction://hlinksldjump"/>
            <a:extLst>
              <a:ext uri="{FF2B5EF4-FFF2-40B4-BE49-F238E27FC236}">
                <a16:creationId xmlns:a16="http://schemas.microsoft.com/office/drawing/2014/main" id="{0220AF95-C179-45B7-A854-C4A6E428F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7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429769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ARTERIOPATIE DEGLI ARTI INFERIORI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774445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Rivascolarizzazione arti inferiori: volume di ricoveri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t="13942"/>
          <a:stretch/>
        </p:blipFill>
        <p:spPr>
          <a:xfrm>
            <a:off x="2520218" y="1967689"/>
            <a:ext cx="7590476" cy="368819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465576" y="311810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58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172456" y="306576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59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858000" y="3549658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44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546592" y="355575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44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B2ED78A3-88CE-4960-B827-16AA495A7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54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INFARTO MIOCARDICO ACUTO (IMA)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IMA STEMI: volume di ricoveri 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t="25788"/>
          <a:stretch/>
        </p:blipFill>
        <p:spPr>
          <a:xfrm>
            <a:off x="2488780" y="2221993"/>
            <a:ext cx="7586592" cy="317904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456432" y="2587752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99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126736" y="292860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82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848856" y="3019306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79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537448" y="2888242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84</a:t>
            </a:r>
          </a:p>
        </p:txBody>
      </p:sp>
      <p:pic>
        <p:nvPicPr>
          <p:cNvPr id="15" name="Immagine 14">
            <a:hlinkClick r:id="rId5" action="ppaction://hlinksldjump"/>
            <a:extLst>
              <a:ext uri="{FF2B5EF4-FFF2-40B4-BE49-F238E27FC236}">
                <a16:creationId xmlns:a16="http://schemas.microsoft.com/office/drawing/2014/main" id="{C09DAEA1-3333-4C46-8AD6-ABB35631A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99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13729" b="3487"/>
          <a:stretch/>
        </p:blipFill>
        <p:spPr>
          <a:xfrm>
            <a:off x="2567077" y="2053614"/>
            <a:ext cx="7533333" cy="3547873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INFARTO MIOCARDICO ACUTO (IMA)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IMA NSTEMI: volume di ricoveri 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465576" y="202082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286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135880" y="2718816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220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858000" y="2781562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212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528304" y="3345442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161</a:t>
            </a:r>
          </a:p>
        </p:txBody>
      </p:sp>
      <p:pic>
        <p:nvPicPr>
          <p:cNvPr id="15" name="Immagine 14">
            <a:hlinkClick r:id="rId5" action="ppaction://hlinksldjump"/>
            <a:extLst>
              <a:ext uri="{FF2B5EF4-FFF2-40B4-BE49-F238E27FC236}">
                <a16:creationId xmlns:a16="http://schemas.microsoft.com/office/drawing/2014/main" id="{0FD44B82-2AD1-428A-B4B2-E1757AC74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85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F7992BC-4883-47C6-A4EE-B80CAADB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97" t="26689" r="69219" b="9743"/>
          <a:stretch/>
        </p:blipFill>
        <p:spPr>
          <a:xfrm>
            <a:off x="1143000" y="1"/>
            <a:ext cx="1228344" cy="1701244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EDCE4B31-A3BA-43C3-9A90-C3D93C092AD4}"/>
              </a:ext>
            </a:extLst>
          </p:cNvPr>
          <p:cNvSpPr/>
          <p:nvPr/>
        </p:nvSpPr>
        <p:spPr>
          <a:xfrm>
            <a:off x="2996184" y="264903"/>
            <a:ext cx="8024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469AA3E-848C-4DEC-ACA2-47187685A162}"/>
              </a:ext>
            </a:extLst>
          </p:cNvPr>
          <p:cNvSpPr/>
          <p:nvPr/>
        </p:nvSpPr>
        <p:spPr>
          <a:xfrm>
            <a:off x="2996184" y="696740"/>
            <a:ext cx="8024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Edizione 2023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FE65A99-7AE3-491A-B795-079C42138BFA}"/>
              </a:ext>
            </a:extLst>
          </p:cNvPr>
          <p:cNvSpPr/>
          <p:nvPr/>
        </p:nvSpPr>
        <p:spPr>
          <a:xfrm>
            <a:off x="1271016" y="1182231"/>
            <a:ext cx="1054303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L’Edizione 2023 del PNE fa riferimento a:</a:t>
            </a:r>
          </a:p>
          <a:p>
            <a:pPr algn="ctr"/>
            <a:r>
              <a:rPr lang="it-IT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attività assistenziale effettuata nell’anno 2022 da circa 1.400 ospedali pubblici e privati</a:t>
            </a:r>
          </a:p>
          <a:p>
            <a:pPr algn="ctr"/>
            <a:r>
              <a:rPr lang="it-IT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e a quella relativa al periodo 2015-2022 per la ricostruzione dei trend temporali </a:t>
            </a:r>
          </a:p>
          <a:p>
            <a:pPr algn="ctr"/>
            <a:endParaRPr lang="it-IT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Sono stati calcolati complessivamente </a:t>
            </a:r>
            <a:r>
              <a:rPr lang="it-IT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195 indicatori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, di cui:</a:t>
            </a:r>
          </a:p>
          <a:p>
            <a:pPr marL="457200" indent="-457200" algn="ctr">
              <a:buFontTx/>
              <a:buChar char="-"/>
            </a:pPr>
            <a:r>
              <a:rPr lang="it-IT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170 relativi all’</a:t>
            </a:r>
            <a:r>
              <a:rPr lang="it-IT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  <a:hlinkClick r:id="rId5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assistenza ospedaliera</a:t>
            </a:r>
            <a:endParaRPr lang="it-IT" sz="2400" b="1" dirty="0">
              <a:solidFill>
                <a:schemeClr val="accent4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(66 di esito/processo, 88 di volume e 16 di ospedalizzazione);</a:t>
            </a:r>
          </a:p>
          <a:p>
            <a:pPr marL="457200" indent="-457200" algn="ctr">
              <a:buFontTx/>
              <a:buChar char="-"/>
            </a:pPr>
            <a:r>
              <a:rPr lang="it-IT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25 relativi all’</a:t>
            </a:r>
            <a:r>
              <a:rPr lang="it-IT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  <a:hlinkClick r:id="rId6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assistenza territoriale</a:t>
            </a:r>
            <a:endParaRPr lang="it-IT" sz="2400" b="1" dirty="0">
              <a:solidFill>
                <a:schemeClr val="accent4">
                  <a:lumMod val="60000"/>
                  <a:lumOff val="4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valutata indirettamente in termini di ospedalizzazione evitabile </a:t>
            </a:r>
          </a:p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(14 indicatori), esiti a lungo termine (7 indicatori)</a:t>
            </a:r>
          </a:p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e accessi impropri in pronto soccorso (4 indicatori).</a:t>
            </a:r>
          </a:p>
          <a:p>
            <a:pPr algn="ctr"/>
            <a:r>
              <a:rPr lang="it-IT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-  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a partire da alcuni indicatori esistenti nel PNE, è presentata l’analisi delle </a:t>
            </a:r>
            <a:r>
              <a:rPr lang="it-IT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disuguaglianze nell’accesso all’assistenza sanitaria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, nella quale sono mostrate le differenze nella fruizione dei servizi legate al genere e alla cittadinanza (con particolare riferimento alla popolazione immigrata residente in Italia).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286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649225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INFARTO MIOCARDICO ACUTO (IMA)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93901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IMA a sede non specificata: volume di ricoveri 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t="25951"/>
          <a:stretch/>
        </p:blipFill>
        <p:spPr>
          <a:xfrm>
            <a:off x="2505300" y="2231136"/>
            <a:ext cx="7863411" cy="3363687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3419856" y="4270248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199888" y="3980688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013448" y="3722089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4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8811768" y="288519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7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D5B65948-766F-43E8-AA08-80A7B8C7B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54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INFARTO MIOCARDICO ACUTO (IMA)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Infarto Miocardico Acuto: volume di ricoveri </a:t>
            </a:r>
          </a:p>
        </p:txBody>
      </p:sp>
      <p:pic>
        <p:nvPicPr>
          <p:cNvPr id="17" name="Immagine 16">
            <a:hlinkClick r:id="rId4" action="ppaction://hlinksldjump"/>
            <a:extLst>
              <a:ext uri="{FF2B5EF4-FFF2-40B4-BE49-F238E27FC236}">
                <a16:creationId xmlns:a16="http://schemas.microsoft.com/office/drawing/2014/main" id="{6810A8C2-612D-4A4E-9E07-82DCB7E6A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467995EE-500F-419A-8433-B059703B74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2739785"/>
              </p:ext>
            </p:extLst>
          </p:nvPr>
        </p:nvGraphicFramePr>
        <p:xfrm>
          <a:off x="2383932" y="1990725"/>
          <a:ext cx="85629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36616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INFARTO MIOCARDICO ACUTO (IMA)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Volume di ricoveri per IMA complicato da Scompenso Cardiaco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14213"/>
          <a:stretch/>
        </p:blipFill>
        <p:spPr>
          <a:xfrm>
            <a:off x="2725782" y="2157984"/>
            <a:ext cx="7169017" cy="352958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456432" y="2363056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52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108448" y="3400306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31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734556" y="3094768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37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368284" y="2943106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40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8BE43C89-A40A-48AB-80C6-5DDC60052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05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RIPARAZIONE ANEURISMA AORTA ADDOMINALE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Riparazione di aneurisma aorta addominale non rotto: volume di ricoveri 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t="13923"/>
          <a:stretch/>
        </p:blipFill>
        <p:spPr>
          <a:xfrm>
            <a:off x="2464378" y="2206877"/>
            <a:ext cx="7511726" cy="368521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310128" y="199372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007864" y="4086063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707124" y="2734580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23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404860" y="2522482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25</a:t>
            </a:r>
          </a:p>
        </p:txBody>
      </p:sp>
      <p:pic>
        <p:nvPicPr>
          <p:cNvPr id="17" name="Immagine 16">
            <a:hlinkClick r:id="rId5" action="ppaction://hlinksldjump"/>
            <a:extLst>
              <a:ext uri="{FF2B5EF4-FFF2-40B4-BE49-F238E27FC236}">
                <a16:creationId xmlns:a16="http://schemas.microsoft.com/office/drawing/2014/main" id="{17910F10-0E71-4633-853E-381F0C045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62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RIPARAZIONE ANEURISMA AORTA ADDOMINALE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Riparazione di aneurisma aorta addominale rotto: volume di ricoveri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t="27158"/>
          <a:stretch/>
        </p:blipFill>
        <p:spPr>
          <a:xfrm>
            <a:off x="2303543" y="2325843"/>
            <a:ext cx="8284137" cy="344728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55264" y="289181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990588" y="3583143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894064" y="2875836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5141976" y="3570951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225762E8-9100-4C65-BEDC-142B85CFE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8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RIVASCOLARIZZAZIONE CAROTIDEA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Rivascolarizzazione carotidea: </a:t>
            </a:r>
            <a:r>
              <a:rPr lang="it-IT" sz="2400" dirty="0" err="1">
                <a:solidFill>
                  <a:schemeClr val="accent4"/>
                </a:solidFill>
                <a:latin typeface="Bell MT" panose="02020503060305020303" pitchFamily="18" charset="0"/>
              </a:rPr>
              <a:t>stenting</a:t>
            </a:r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 e angioplastica 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t="13913" b="4387"/>
          <a:stretch/>
        </p:blipFill>
        <p:spPr>
          <a:xfrm>
            <a:off x="2050439" y="2453859"/>
            <a:ext cx="8766826" cy="319125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980432" y="4978783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945892" y="4926753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060692" y="3781263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23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9110472" y="2249119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50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E333F4F6-D608-4F07-8319-666B0BF85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21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RIVASCOLARIZZAZIONE CAROTIDEA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Rivascolarizzazione carotidea: </a:t>
            </a:r>
            <a:r>
              <a:rPr lang="it-IT" sz="2400" dirty="0" err="1">
                <a:solidFill>
                  <a:schemeClr val="accent4"/>
                </a:solidFill>
                <a:latin typeface="Bell MT" panose="02020503060305020303" pitchFamily="18" charset="0"/>
              </a:rPr>
              <a:t>endoarterectomia</a:t>
            </a:r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 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26248" b="1"/>
          <a:stretch/>
        </p:blipFill>
        <p:spPr>
          <a:xfrm>
            <a:off x="2330913" y="1998183"/>
            <a:ext cx="8446935" cy="356616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218176" y="4067775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323706" y="2182053"/>
            <a:ext cx="789709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11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152132" y="3837389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4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9064752" y="4307305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899E8097-A7BB-4EF6-8762-E32E59F2C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10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RIVASCOLARIZZAZIONE CAROTIDEA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Rivascolarizzazione carotidea: volume di ricoveri 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t="14382"/>
          <a:stretch/>
        </p:blipFill>
        <p:spPr>
          <a:xfrm>
            <a:off x="2872745" y="2167128"/>
            <a:ext cx="7389926" cy="362102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327904" y="4790151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718560" y="4342381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14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024116" y="3627077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27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708136" y="2368777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52</a:t>
            </a:r>
          </a:p>
        </p:txBody>
      </p:sp>
      <p:pic>
        <p:nvPicPr>
          <p:cNvPr id="15" name="Immagine 14">
            <a:hlinkClick r:id="rId5" action="ppaction://hlinksldjump"/>
            <a:extLst>
              <a:ext uri="{FF2B5EF4-FFF2-40B4-BE49-F238E27FC236}">
                <a16:creationId xmlns:a16="http://schemas.microsoft.com/office/drawing/2014/main" id="{A80DA1C0-0573-4293-B7DB-6C819FAF7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49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SCOMPENSO CARDIACO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Scompenso cardiaco congestizio: volume di ricoveri 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t="13785"/>
          <a:stretch/>
        </p:blipFill>
        <p:spPr>
          <a:xfrm>
            <a:off x="3005874" y="1833758"/>
            <a:ext cx="7364628" cy="362521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5492496" y="3455127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166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901440" y="3201167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200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152132" y="3530351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158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8822436" y="1986801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356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E465C3E6-2418-443F-8BA6-BA7F8C09E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t="14058"/>
          <a:stretch/>
        </p:blipFill>
        <p:spPr>
          <a:xfrm>
            <a:off x="2833370" y="1980585"/>
            <a:ext cx="7531099" cy="3710180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SCOMPENSO CARDIACO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Scompenso cardiaco: volume di ricoveri 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391912" y="3749807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234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736848" y="3576071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264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115556" y="3698443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241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8776716" y="2890271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392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F2E4A861-4139-453E-A902-9C45F2F22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0A08D19-8E77-4601-9A41-28177C702B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97" t="26689" r="69219" b="9743"/>
          <a:stretch/>
        </p:blipFill>
        <p:spPr>
          <a:xfrm>
            <a:off x="1143000" y="1"/>
            <a:ext cx="1481328" cy="2051624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8F0A09B-FFCC-448E-BB7D-1AB1E5BF0D0D}"/>
              </a:ext>
            </a:extLst>
          </p:cNvPr>
          <p:cNvSpPr/>
          <p:nvPr/>
        </p:nvSpPr>
        <p:spPr>
          <a:xfrm>
            <a:off x="2776728" y="1"/>
            <a:ext cx="8024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- Edizione 2023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991BE28-3DEC-41F3-B9FF-AD08AB2690BE}"/>
              </a:ext>
            </a:extLst>
          </p:cNvPr>
          <p:cNvSpPr/>
          <p:nvPr/>
        </p:nvSpPr>
        <p:spPr>
          <a:xfrm>
            <a:off x="2624328" y="474437"/>
            <a:ext cx="9285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L’assistenza sanitaria del 2022 (anno di riferimento dei dati) è stata analizzata anche tramite l’utilizzo dei </a:t>
            </a:r>
            <a:r>
              <a:rPr lang="it-IT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  <a:hlinkClick r:id="rId5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TREEMAP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che rappresentano una modalità sintetica di rappresentazione dei risultati per singola struttura, a partire da un set consolidato di indicatori di volume, processo ed esito.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5392312-9C6C-4B29-913A-7F38C79A56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167"/>
          <a:stretch/>
        </p:blipFill>
        <p:spPr>
          <a:xfrm>
            <a:off x="7657915" y="1987962"/>
            <a:ext cx="4280322" cy="487003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53C16B8-0111-4178-9938-8470E7A77E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098" t="23814" r="5191" b="15652"/>
          <a:stretch/>
        </p:blipFill>
        <p:spPr>
          <a:xfrm>
            <a:off x="1344011" y="2044097"/>
            <a:ext cx="5518183" cy="3500555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CF9C629D-B9E4-4AB2-BB24-5EA2A7EA9649}"/>
              </a:ext>
            </a:extLst>
          </p:cNvPr>
          <p:cNvSpPr/>
          <p:nvPr/>
        </p:nvSpPr>
        <p:spPr>
          <a:xfrm>
            <a:off x="1143000" y="5660568"/>
            <a:ext cx="651491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ll MT" panose="02020503060305020303" pitchFamily="18" charset="0"/>
              </a:rPr>
              <a:t>L’attenzione di AGENAS alla qualità dei dati e agli audit clinico-organizzativo</a:t>
            </a:r>
          </a:p>
          <a:p>
            <a:pPr algn="ctr"/>
            <a:r>
              <a:rPr lang="it-IT" sz="12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Gli indicatori del </a:t>
            </a:r>
            <a:r>
              <a:rPr lang="it-IT" sz="1200" dirty="0" err="1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treemap</a:t>
            </a:r>
            <a:r>
              <a:rPr lang="it-IT" sz="12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consentono di evidenziare le realtà assistenziali con criticità negli esiti o nei processi; il PNE fornisce supporto per la verifica delle informazioni presenti nei sistemi informativi e per implementare gli audit clinico-organizzativi, finalizzati alla risoluzione delle problematiche esistenti e al miglioramento della qualità delle cure.</a:t>
            </a:r>
          </a:p>
        </p:txBody>
      </p:sp>
    </p:spTree>
    <p:extLst>
      <p:ext uri="{BB962C8B-B14F-4D97-AF65-F5344CB8AC3E}">
        <p14:creationId xmlns:p14="http://schemas.microsoft.com/office/powerpoint/2010/main" val="2314153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24889"/>
          <a:stretch/>
        </p:blipFill>
        <p:spPr>
          <a:xfrm>
            <a:off x="2377440" y="1667417"/>
            <a:ext cx="7726398" cy="3320585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TROMBOSI EMBOLIA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Trombosi Venose Profonde: volume di ricoveri 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4925568" y="3698443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3168258" y="2349931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7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6717792" y="2877269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8452104" y="3680155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5C895553-94D9-40EE-AE08-02F92E1D6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CARDIOVASCOLARE – CONDIZIONE: TROMBOSI EMBOLIA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Embolia polmonare: volume di ricoveri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t="13961"/>
          <a:stretch/>
        </p:blipFill>
        <p:spPr>
          <a:xfrm>
            <a:off x="2874820" y="1993392"/>
            <a:ext cx="7453741" cy="363931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465064" y="2220687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102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791712" y="2794026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81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115556" y="1911096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115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767572" y="1995945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113</a:t>
            </a:r>
          </a:p>
        </p:txBody>
      </p:sp>
      <p:pic>
        <p:nvPicPr>
          <p:cNvPr id="17" name="Immagine 16">
            <a:hlinkClick r:id="rId5" action="ppaction://hlinksldjump"/>
            <a:extLst>
              <a:ext uri="{FF2B5EF4-FFF2-40B4-BE49-F238E27FC236}">
                <a16:creationId xmlns:a16="http://schemas.microsoft.com/office/drawing/2014/main" id="{BD36FBB1-F90B-4E04-AE1B-D6DF35BB6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8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del DIGERENTE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Colecistectomia laparoscopica in regime ordinario: complicanze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9" name="Immagine 8">
            <a:hlinkClick r:id="rId4" action="ppaction://hlinksldjump"/>
            <a:extLst>
              <a:ext uri="{FF2B5EF4-FFF2-40B4-BE49-F238E27FC236}">
                <a16:creationId xmlns:a16="http://schemas.microsoft.com/office/drawing/2014/main" id="{F9B2EA9A-64EA-4E8B-A55B-6DEDF830C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EED18681-A771-4049-B02A-1F0E90A40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924648"/>
              </p:ext>
            </p:extLst>
          </p:nvPr>
        </p:nvGraphicFramePr>
        <p:xfrm>
          <a:off x="2445845" y="5140023"/>
          <a:ext cx="8439149" cy="1465740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55656"/>
                  </a:ext>
                </a:extLst>
              </a:tr>
            </a:tbl>
          </a:graphicData>
        </a:graphic>
      </p:graphicFrame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00000000-0008-0000-0000-00003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418344"/>
              </p:ext>
            </p:extLst>
          </p:nvPr>
        </p:nvGraphicFramePr>
        <p:xfrm>
          <a:off x="2445845" y="1300050"/>
          <a:ext cx="8439149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3535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del DIGERENTE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Colecistectomia laparoscopica in regime ordinario: altro intervento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BF1AEF71-9EB7-4DC5-BEAE-70747C276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70B7EA21-53EB-4A6F-9E69-6EA613AB5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211272"/>
              </p:ext>
            </p:extLst>
          </p:nvPr>
        </p:nvGraphicFramePr>
        <p:xfrm>
          <a:off x="2445845" y="5140023"/>
          <a:ext cx="8439149" cy="1465740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55656"/>
                  </a:ext>
                </a:extLst>
              </a:tr>
            </a:tbl>
          </a:graphicData>
        </a:graphic>
      </p:graphicFrame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00000000-0008-0000-0000-00003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2163983"/>
              </p:ext>
            </p:extLst>
          </p:nvPr>
        </p:nvGraphicFramePr>
        <p:xfrm>
          <a:off x="2445844" y="1221950"/>
          <a:ext cx="8439149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7069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del DIGERENTE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Colecistectomia laparoscopica: proporzione di ricoveri in day surgery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9" name="Immagine 8">
            <a:hlinkClick r:id="rId4" action="ppaction://hlinksldjump"/>
            <a:extLst>
              <a:ext uri="{FF2B5EF4-FFF2-40B4-BE49-F238E27FC236}">
                <a16:creationId xmlns:a16="http://schemas.microsoft.com/office/drawing/2014/main" id="{F562DB0E-7C19-4BA2-84D7-4C33C7DEC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00000000-0008-0000-0000-00003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7728448"/>
              </p:ext>
            </p:extLst>
          </p:nvPr>
        </p:nvGraphicFramePr>
        <p:xfrm>
          <a:off x="2445845" y="1246454"/>
          <a:ext cx="8439149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8BB61267-C2FD-4019-89CC-89F451CBB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703786"/>
              </p:ext>
            </p:extLst>
          </p:nvPr>
        </p:nvGraphicFramePr>
        <p:xfrm>
          <a:off x="2445845" y="5140023"/>
          <a:ext cx="8439149" cy="1465740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55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653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del DIGERENTE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Colecistectomia laparoscopica: % ricoveri con degenza post-operatoria &lt; 3 gg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F9AAFF1-4181-41F0-97F3-29B4AF7F631C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AB7E3EB-BB05-40B1-A8CB-C4D70E363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03" t="48040" r="36946" b="48883"/>
          <a:stretch/>
        </p:blipFill>
        <p:spPr>
          <a:xfrm>
            <a:off x="1138842" y="9525"/>
            <a:ext cx="1371601" cy="3429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F98BE3B-D4EE-41B6-A9B4-DA8FCB0A5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500" y="1398541"/>
            <a:ext cx="704850" cy="393394"/>
          </a:xfrm>
          <a:prstGeom prst="rect">
            <a:avLst/>
          </a:prstGeom>
        </p:spPr>
      </p:pic>
      <p:pic>
        <p:nvPicPr>
          <p:cNvPr id="15" name="Immagine 14">
            <a:hlinkClick r:id="rId6" action="ppaction://hlinksldjump"/>
            <a:extLst>
              <a:ext uri="{FF2B5EF4-FFF2-40B4-BE49-F238E27FC236}">
                <a16:creationId xmlns:a16="http://schemas.microsoft.com/office/drawing/2014/main" id="{132F8B10-8940-4BE9-B75F-3E7224124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90" y="5689679"/>
            <a:ext cx="906710" cy="906710"/>
          </a:xfrm>
          <a:prstGeom prst="rect">
            <a:avLst/>
          </a:prstGeom>
        </p:spPr>
      </p:pic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6F427355-A89F-4FDB-BA1B-F2ADAD505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394515"/>
              </p:ext>
            </p:extLst>
          </p:nvPr>
        </p:nvGraphicFramePr>
        <p:xfrm>
          <a:off x="2414095" y="4915862"/>
          <a:ext cx="8470902" cy="168052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2816">
                  <a:extLst>
                    <a:ext uri="{9D8B030D-6E8A-4147-A177-3AD203B41FA5}">
                      <a16:colId xmlns:a16="http://schemas.microsoft.com/office/drawing/2014/main" val="365888497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53037352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65615967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9930177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195888906"/>
                    </a:ext>
                  </a:extLst>
                </a:gridCol>
                <a:gridCol w="1016136">
                  <a:extLst>
                    <a:ext uri="{9D8B030D-6E8A-4147-A177-3AD203B41FA5}">
                      <a16:colId xmlns:a16="http://schemas.microsoft.com/office/drawing/2014/main" val="1068706461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2023*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85963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Osp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S. Camillo De Lellis - ASL RIETI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96,66%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86,71%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732548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13064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79,61%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78,41%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80,71%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82,81%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893216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81,61%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85,28%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349346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Decreto 70/15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55085"/>
                  </a:ext>
                </a:extLst>
              </a:tr>
            </a:tbl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228068"/>
              </p:ext>
            </p:extLst>
          </p:nvPr>
        </p:nvGraphicFramePr>
        <p:xfrm>
          <a:off x="2452081" y="1245265"/>
          <a:ext cx="842667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102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25069"/>
          <a:stretch/>
        </p:blipFill>
        <p:spPr>
          <a:xfrm>
            <a:off x="2602223" y="2016320"/>
            <a:ext cx="8176469" cy="3520440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del DIGERENTE – CONDIZIONE: COLECISTECTOMIA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Colecistectomia totale: volume di ricoveri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408870" y="3591340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83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589214" y="2574104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153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287962" y="3035342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117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9133332" y="233589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172</a:t>
            </a:r>
          </a:p>
        </p:txBody>
      </p:sp>
      <p:pic>
        <p:nvPicPr>
          <p:cNvPr id="17" name="Immagine 16">
            <a:hlinkClick r:id="rId5" action="ppaction://hlinksldjump"/>
            <a:extLst>
              <a:ext uri="{FF2B5EF4-FFF2-40B4-BE49-F238E27FC236}">
                <a16:creationId xmlns:a16="http://schemas.microsoft.com/office/drawing/2014/main" id="{9ACCABB1-FC16-49D7-BFA4-5791D43E3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50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38889"/>
          <a:stretch/>
        </p:blipFill>
        <p:spPr>
          <a:xfrm>
            <a:off x="2069944" y="2061739"/>
            <a:ext cx="9026320" cy="3140072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del DIGERENTE – CONDIZIONE: COLECISTECTOMIA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Colecistectomia laparotomica: volume di ricoveri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262566" y="2362472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6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223454" y="3287802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278818" y="2372383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6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9334500" y="2741715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</a:t>
            </a:r>
          </a:p>
        </p:txBody>
      </p:sp>
      <p:pic>
        <p:nvPicPr>
          <p:cNvPr id="17" name="Immagine 16">
            <a:hlinkClick r:id="rId5" action="ppaction://hlinksldjump"/>
            <a:extLst>
              <a:ext uri="{FF2B5EF4-FFF2-40B4-BE49-F238E27FC236}">
                <a16:creationId xmlns:a16="http://schemas.microsoft.com/office/drawing/2014/main" id="{0DF7DA0E-32F8-4D75-929A-A92AAE4D4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del DIGERENTE – CONDIZIONE: COLECISTECTOMIA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Colecistectomia laparoscopica: volume di ricoveri</a:t>
            </a:r>
          </a:p>
        </p:txBody>
      </p:sp>
      <p:pic>
        <p:nvPicPr>
          <p:cNvPr id="12" name="Immagine 11">
            <a:hlinkClick r:id="rId4" action="ppaction://hlinksldjump"/>
            <a:extLst>
              <a:ext uri="{FF2B5EF4-FFF2-40B4-BE49-F238E27FC236}">
                <a16:creationId xmlns:a16="http://schemas.microsoft.com/office/drawing/2014/main" id="{D80E5C7D-27CF-4326-A723-D847F58B6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467995EE-500F-419A-8433-B059703B74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5683317"/>
              </p:ext>
            </p:extLst>
          </p:nvPr>
        </p:nvGraphicFramePr>
        <p:xfrm>
          <a:off x="2383932" y="2095662"/>
          <a:ext cx="85629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582294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del DIGERENTE – CONDIZIONE: COLECISTECTOMIA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Colecistectomia laparoscopica in regime ordinario: volume di ricoveri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t="14766"/>
          <a:stretch/>
        </p:blipFill>
        <p:spPr>
          <a:xfrm>
            <a:off x="2821966" y="1746502"/>
            <a:ext cx="7263866" cy="353941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575548" y="1746502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140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730799" y="2892795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83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940343" y="2708129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93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282231" y="4049487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24</a:t>
            </a:r>
          </a:p>
        </p:txBody>
      </p:sp>
      <p:pic>
        <p:nvPicPr>
          <p:cNvPr id="16" name="Immagine 15">
            <a:hlinkClick r:id="rId5" action="ppaction://hlinksldjump"/>
            <a:extLst>
              <a:ext uri="{FF2B5EF4-FFF2-40B4-BE49-F238E27FC236}">
                <a16:creationId xmlns:a16="http://schemas.microsoft.com/office/drawing/2014/main" id="{3954B1A7-E587-4A1C-A689-6594EA462B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05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4038600" y="1861849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ASSISTENZA OSPEDALIERA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79BFF1B-34BA-4F21-867B-14F7DD82B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97" t="26689" r="69219" b="9743"/>
          <a:stretch/>
        </p:blipFill>
        <p:spPr>
          <a:xfrm>
            <a:off x="1143000" y="0"/>
            <a:ext cx="2895600" cy="401037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8E0330C-111D-4060-981F-413C532E3D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06" t="60769" r="67212" b="25128"/>
          <a:stretch/>
        </p:blipFill>
        <p:spPr>
          <a:xfrm>
            <a:off x="10574138" y="5210174"/>
            <a:ext cx="1488520" cy="1647826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397B223-664C-4597-982B-4A406A088E2E}"/>
              </a:ext>
            </a:extLst>
          </p:cNvPr>
          <p:cNvSpPr/>
          <p:nvPr/>
        </p:nvSpPr>
        <p:spPr>
          <a:xfrm>
            <a:off x="4038600" y="264903"/>
            <a:ext cx="8024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A3EC949-8C56-4FDC-A195-BC9990EF7EB2}"/>
              </a:ext>
            </a:extLst>
          </p:cNvPr>
          <p:cNvSpPr/>
          <p:nvPr/>
        </p:nvSpPr>
        <p:spPr>
          <a:xfrm>
            <a:off x="4038600" y="916196"/>
            <a:ext cx="8024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Edizione 2023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891C6C7-8AD7-4132-9A53-A4B6EAC43E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16" r="26159" b="28141"/>
          <a:stretch/>
        </p:blipFill>
        <p:spPr>
          <a:xfrm>
            <a:off x="8233959" y="2727357"/>
            <a:ext cx="3958042" cy="2306607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026BF427-878C-46DE-BCFC-3479CD669301}"/>
              </a:ext>
            </a:extLst>
          </p:cNvPr>
          <p:cNvSpPr/>
          <p:nvPr/>
        </p:nvSpPr>
        <p:spPr>
          <a:xfrm>
            <a:off x="1242789" y="4728162"/>
            <a:ext cx="1104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accent4"/>
                </a:solidFill>
                <a:latin typeface="Bell MT" panose="02020503060305020303" pitchFamily="18" charset="0"/>
              </a:rPr>
              <a:t>PROCESSI/ESITI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accent4"/>
                </a:solidFill>
                <a:latin typeface="Bell MT" panose="02020503060305020303" pitchFamily="18" charset="0"/>
              </a:rPr>
              <a:t>DEGENZA PRE/POST OPERATORIA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accent4"/>
                </a:solidFill>
                <a:latin typeface="Bell MT" panose="02020503060305020303" pitchFamily="18" charset="0"/>
              </a:rPr>
              <a:t>VOLUMI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73458F6-6578-409F-83DD-51C22703777F}"/>
              </a:ext>
            </a:extLst>
          </p:cNvPr>
          <p:cNvSpPr/>
          <p:nvPr/>
        </p:nvSpPr>
        <p:spPr>
          <a:xfrm>
            <a:off x="1143001" y="6311144"/>
            <a:ext cx="1104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Indicatori per ambito nosologico/struttura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9D944F8-6C8C-4667-9794-2623B237E87C}"/>
              </a:ext>
            </a:extLst>
          </p:cNvPr>
          <p:cNvSpPr/>
          <p:nvPr/>
        </p:nvSpPr>
        <p:spPr>
          <a:xfrm>
            <a:off x="1143001" y="3341523"/>
            <a:ext cx="8680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Struttura dell’ASL Rieti: </a:t>
            </a:r>
          </a:p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Ospedale S. Camillo De Lellis - ASL RIETI</a:t>
            </a:r>
          </a:p>
        </p:txBody>
      </p:sp>
    </p:spTree>
    <p:extLst>
      <p:ext uri="{BB962C8B-B14F-4D97-AF65-F5344CB8AC3E}">
        <p14:creationId xmlns:p14="http://schemas.microsoft.com/office/powerpoint/2010/main" val="9998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del DIGERENTE – CONDIZIONE: COLECISTECTOMIA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Colecistectomia laparoscopica in regime </a:t>
            </a:r>
            <a:r>
              <a:rPr lang="it-IT" sz="2400" dirty="0" err="1">
                <a:solidFill>
                  <a:schemeClr val="accent4"/>
                </a:solidFill>
                <a:latin typeface="Bell MT" panose="02020503060305020303" pitchFamily="18" charset="0"/>
              </a:rPr>
              <a:t>day</a:t>
            </a:r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 </a:t>
            </a:r>
            <a:r>
              <a:rPr lang="it-IT" sz="2400" dirty="0" err="1">
                <a:solidFill>
                  <a:schemeClr val="accent4"/>
                </a:solidFill>
                <a:latin typeface="Bell MT" panose="02020503060305020303" pitchFamily="18" charset="0"/>
              </a:rPr>
              <a:t>surgery</a:t>
            </a:r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: volume di ricoveri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t="36245"/>
          <a:stretch/>
        </p:blipFill>
        <p:spPr>
          <a:xfrm>
            <a:off x="2381803" y="1965960"/>
            <a:ext cx="8355095" cy="304264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419903" y="2591043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83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168943" y="3278615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47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291375" y="296821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63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9076991" y="2847556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70</a:t>
            </a:r>
          </a:p>
        </p:txBody>
      </p:sp>
      <p:pic>
        <p:nvPicPr>
          <p:cNvPr id="15" name="Immagine 14">
            <a:hlinkClick r:id="rId5" action="ppaction://hlinksldjump"/>
            <a:extLst>
              <a:ext uri="{FF2B5EF4-FFF2-40B4-BE49-F238E27FC236}">
                <a16:creationId xmlns:a16="http://schemas.microsoft.com/office/drawing/2014/main" id="{0160FA87-BAB6-4EBD-86CD-DD1162EA1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57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colon: mortalità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269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2ABC008-C29F-4548-A9A8-ECA611B10C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52742" r="36920" b="45206"/>
          <a:stretch/>
        </p:blipFill>
        <p:spPr>
          <a:xfrm>
            <a:off x="1138844" y="54978"/>
            <a:ext cx="1371601" cy="228600"/>
          </a:xfrm>
          <a:prstGeom prst="rect">
            <a:avLst/>
          </a:prstGeom>
        </p:spPr>
      </p:pic>
      <p:pic>
        <p:nvPicPr>
          <p:cNvPr id="15" name="Immagine 14">
            <a:hlinkClick r:id="rId5" action="ppaction://hlinksldjump"/>
            <a:extLst>
              <a:ext uri="{FF2B5EF4-FFF2-40B4-BE49-F238E27FC236}">
                <a16:creationId xmlns:a16="http://schemas.microsoft.com/office/drawing/2014/main" id="{20E5E797-D832-4F69-BA25-9D5897571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1034865"/>
              </p:ext>
            </p:extLst>
          </p:nvPr>
        </p:nvGraphicFramePr>
        <p:xfrm>
          <a:off x="2445845" y="1328056"/>
          <a:ext cx="842667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47443F55-DF81-48BB-9631-71530B07D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976178"/>
              </p:ext>
            </p:extLst>
          </p:nvPr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0062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interventi per tumore maligno della mammella eseguiti in reparti con volume di attività superiore a 135 interventi annui (UO coerente)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1145772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2" name="Immagine 11">
            <a:hlinkClick r:id="rId4" action="ppaction://hlinksldjump"/>
            <a:extLst>
              <a:ext uri="{FF2B5EF4-FFF2-40B4-BE49-F238E27FC236}">
                <a16:creationId xmlns:a16="http://schemas.microsoft.com/office/drawing/2014/main" id="{D38C805C-21E7-47FE-900E-6B1D2850F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00000000-0008-0000-0000-00003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987476"/>
              </p:ext>
            </p:extLst>
          </p:nvPr>
        </p:nvGraphicFramePr>
        <p:xfrm>
          <a:off x="2445844" y="1420832"/>
          <a:ext cx="8439149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4623EB87-BEBD-4E59-B22C-DA2B085B2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147012"/>
              </p:ext>
            </p:extLst>
          </p:nvPr>
        </p:nvGraphicFramePr>
        <p:xfrm>
          <a:off x="2445844" y="5257837"/>
          <a:ext cx="8439149" cy="1465740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70,66%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78,35%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72,38%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55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0432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mammella: proporzione di interventi conservativi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19554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9" name="Immagine 8">
            <a:hlinkClick r:id="rId4" action="ppaction://hlinksldjump"/>
            <a:extLst>
              <a:ext uri="{FF2B5EF4-FFF2-40B4-BE49-F238E27FC236}">
                <a16:creationId xmlns:a16="http://schemas.microsoft.com/office/drawing/2014/main" id="{35E7BFF9-7585-4C7F-B56E-3202E3DE2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866099"/>
            <a:ext cx="906710" cy="906710"/>
          </a:xfrm>
          <a:prstGeom prst="rect">
            <a:avLst/>
          </a:prstGeom>
        </p:spPr>
      </p:pic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00000000-0008-0000-0000-00003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9299571"/>
              </p:ext>
            </p:extLst>
          </p:nvPr>
        </p:nvGraphicFramePr>
        <p:xfrm>
          <a:off x="2445844" y="1244634"/>
          <a:ext cx="8439149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A0851E00-884D-43E0-8BBE-2CFC0FF99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18054"/>
              </p:ext>
            </p:extLst>
          </p:nvPr>
        </p:nvGraphicFramePr>
        <p:xfrm>
          <a:off x="2445844" y="5117437"/>
          <a:ext cx="8470902" cy="146574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2816">
                  <a:extLst>
                    <a:ext uri="{9D8B030D-6E8A-4147-A177-3AD203B41FA5}">
                      <a16:colId xmlns:a16="http://schemas.microsoft.com/office/drawing/2014/main" val="365888497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53037352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65615967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9930177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195888906"/>
                    </a:ext>
                  </a:extLst>
                </a:gridCol>
                <a:gridCol w="1016136">
                  <a:extLst>
                    <a:ext uri="{9D8B030D-6E8A-4147-A177-3AD203B41FA5}">
                      <a16:colId xmlns:a16="http://schemas.microsoft.com/office/drawing/2014/main" val="1068706461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2023*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859634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Osp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S. Camillo De Lellis - ASL RIETI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66,13%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80,15%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74,36%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732548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67,74%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66,35%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67,59%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8932166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Lazio (</a:t>
                      </a:r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Pre.Vale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69,78%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70,88%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3493468"/>
                  </a:ext>
                </a:extLst>
              </a:tr>
            </a:tbl>
          </a:graphicData>
        </a:graphic>
      </p:graphicFrame>
      <p:sp>
        <p:nvSpPr>
          <p:cNvPr id="17" name="Rettangolo 16">
            <a:extLst>
              <a:ext uri="{FF2B5EF4-FFF2-40B4-BE49-F238E27FC236}">
                <a16:creationId xmlns:a16="http://schemas.microsoft.com/office/drawing/2014/main" id="{1D715106-0641-469D-B786-4361EE7C3060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</a:t>
            </a:r>
          </a:p>
        </p:txBody>
      </p:sp>
    </p:spTree>
    <p:extLst>
      <p:ext uri="{BB962C8B-B14F-4D97-AF65-F5344CB8AC3E}">
        <p14:creationId xmlns:p14="http://schemas.microsoft.com/office/powerpoint/2010/main" val="2270677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nuovi interventi di resezione entro 120 gg da un intervento chirurgico conservativo per TM mammella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1144324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903457B-0039-44FA-AFE0-AD748203D2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52742" r="36920" b="45206"/>
          <a:stretch/>
        </p:blipFill>
        <p:spPr>
          <a:xfrm>
            <a:off x="1138844" y="54978"/>
            <a:ext cx="1371601" cy="228600"/>
          </a:xfrm>
          <a:prstGeom prst="rect">
            <a:avLst/>
          </a:prstGeom>
        </p:spPr>
      </p:pic>
      <p:pic>
        <p:nvPicPr>
          <p:cNvPr id="14" name="Immagine 13">
            <a:hlinkClick r:id="rId5" action="ppaction://hlinksldjump"/>
            <a:extLst>
              <a:ext uri="{FF2B5EF4-FFF2-40B4-BE49-F238E27FC236}">
                <a16:creationId xmlns:a16="http://schemas.microsoft.com/office/drawing/2014/main" id="{71A58EDE-1731-4AC0-A51C-4013B3EE9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EA82FB01-5CA8-491A-80C0-C05E60523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196640"/>
              </p:ext>
            </p:extLst>
          </p:nvPr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010329"/>
              </p:ext>
            </p:extLst>
          </p:nvPr>
        </p:nvGraphicFramePr>
        <p:xfrm>
          <a:off x="2452081" y="1482878"/>
          <a:ext cx="842667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677531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nuovi interventi di resezione entro 120 giorni da un intervento chirurgico conservativo per tumore maligno della mammella - con nuove variabili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1144324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8C1213A8-BA74-43F6-B6E0-795EF5F4E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801148"/>
              </p:ext>
            </p:extLst>
          </p:nvPr>
        </p:nvGraphicFramePr>
        <p:xfrm>
          <a:off x="2445845" y="5411148"/>
          <a:ext cx="8439148" cy="76009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450255">
                  <a:extLst>
                    <a:ext uri="{9D8B030D-6E8A-4147-A177-3AD203B41FA5}">
                      <a16:colId xmlns:a16="http://schemas.microsoft.com/office/drawing/2014/main" val="821186265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627015262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3610615846"/>
                    </a:ext>
                  </a:extLst>
                </a:gridCol>
                <a:gridCol w="1312368">
                  <a:extLst>
                    <a:ext uri="{9D8B030D-6E8A-4147-A177-3AD203B41FA5}">
                      <a16:colId xmlns:a16="http://schemas.microsoft.com/office/drawing/2014/main" val="2214792173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Anno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534212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 err="1">
                          <a:effectLst/>
                        </a:rPr>
                        <a:t>Osp</a:t>
                      </a:r>
                      <a:r>
                        <a:rPr lang="it-IT" sz="1600" u="none" strike="noStrike" dirty="0">
                          <a:effectLst/>
                        </a:rPr>
                        <a:t>. </a:t>
                      </a:r>
                      <a:r>
                        <a:rPr lang="it-IT" sz="1600" u="none" strike="noStrike" dirty="0" err="1">
                          <a:effectLst/>
                        </a:rPr>
                        <a:t>S.Camillo</a:t>
                      </a:r>
                      <a:r>
                        <a:rPr lang="it-IT" sz="1600" u="none" strike="noStrike" dirty="0">
                          <a:effectLst/>
                        </a:rPr>
                        <a:t> De Lellis - ASL RIETI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148613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effectLst/>
                        </a:rPr>
                        <a:t>Italia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1802388"/>
                  </a:ext>
                </a:extLst>
              </a:tr>
            </a:tbl>
          </a:graphicData>
        </a:graphic>
      </p:graphicFrame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74B25FCD-6A6C-4FCA-BA75-8A8B5A2FF5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96831"/>
              </p:ext>
            </p:extLst>
          </p:nvPr>
        </p:nvGraphicFramePr>
        <p:xfrm>
          <a:off x="2445845" y="1599755"/>
          <a:ext cx="8439148" cy="3504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Immagine 9">
            <a:hlinkClick r:id="rId5" action="ppaction://hlinksldjump"/>
            <a:extLst>
              <a:ext uri="{FF2B5EF4-FFF2-40B4-BE49-F238E27FC236}">
                <a16:creationId xmlns:a16="http://schemas.microsoft.com/office/drawing/2014/main" id="{723F8B06-9DC9-4F0B-A258-554993E87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7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nuovi interventi di resezione entro 90 giorni da un intervento chirurgico conservativo per tumore maligno della mammella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1144324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2C49F0AC-057F-42AE-914D-04905C91E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0C73C3B5-A74E-414A-85D9-2EF27A312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789828"/>
              </p:ext>
            </p:extLst>
          </p:nvPr>
        </p:nvGraphicFramePr>
        <p:xfrm>
          <a:off x="2445844" y="5257837"/>
          <a:ext cx="8439149" cy="1465740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55656"/>
                  </a:ext>
                </a:extLst>
              </a:tr>
            </a:tbl>
          </a:graphicData>
        </a:graphic>
      </p:graphicFrame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00000000-0008-0000-0000-00003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0391108"/>
              </p:ext>
            </p:extLst>
          </p:nvPr>
        </p:nvGraphicFramePr>
        <p:xfrm>
          <a:off x="2445844" y="1452082"/>
          <a:ext cx="8035737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934723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Proporzione di nuovi interventi di resezione entro 90 giorni da un intervento chirurgico conservativo per tumore maligno della mammella - con nuove variabili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1144324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3A2F1FB8-8E10-41EF-8952-C02A6AB5B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69421"/>
              </p:ext>
            </p:extLst>
          </p:nvPr>
        </p:nvGraphicFramePr>
        <p:xfrm>
          <a:off x="2445843" y="5384488"/>
          <a:ext cx="8439150" cy="828675"/>
        </p:xfrm>
        <a:graphic>
          <a:graphicData uri="http://schemas.openxmlformats.org/drawingml/2006/table">
            <a:tbl>
              <a:tblPr/>
              <a:tblGrid>
                <a:gridCol w="3331210">
                  <a:extLst>
                    <a:ext uri="{9D8B030D-6E8A-4147-A177-3AD203B41FA5}">
                      <a16:colId xmlns:a16="http://schemas.microsoft.com/office/drawing/2014/main" val="2567416764"/>
                    </a:ext>
                  </a:extLst>
                </a:gridCol>
                <a:gridCol w="1261922">
                  <a:extLst>
                    <a:ext uri="{9D8B030D-6E8A-4147-A177-3AD203B41FA5}">
                      <a16:colId xmlns:a16="http://schemas.microsoft.com/office/drawing/2014/main" val="265100246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958743253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196799393"/>
                    </a:ext>
                  </a:extLst>
                </a:gridCol>
                <a:gridCol w="1302843">
                  <a:extLst>
                    <a:ext uri="{9D8B030D-6E8A-4147-A177-3AD203B41FA5}">
                      <a16:colId xmlns:a16="http://schemas.microsoft.com/office/drawing/2014/main" val="1014925557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94223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57408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485705"/>
                  </a:ext>
                </a:extLst>
              </a:tr>
            </a:tbl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2C79F090-1CE1-4447-A985-1645D80B51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426745"/>
              </p:ext>
            </p:extLst>
          </p:nvPr>
        </p:nvGraphicFramePr>
        <p:xfrm>
          <a:off x="2445843" y="1497892"/>
          <a:ext cx="8439150" cy="3504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D1CEDFB2-83BB-4BF1-A7F6-D84BE70E6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587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colon: interventi in laparoscopia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867612"/>
              </p:ext>
            </p:extLst>
          </p:nvPr>
        </p:nvGraphicFramePr>
        <p:xfrm>
          <a:off x="2383931" y="1721655"/>
          <a:ext cx="8562975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1B426E27-51A6-42DB-A310-B61F3E5B4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488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retto: interventi in laparoscopia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953404"/>
              </p:ext>
            </p:extLst>
          </p:nvPr>
        </p:nvGraphicFramePr>
        <p:xfrm>
          <a:off x="2383931" y="1604356"/>
          <a:ext cx="8562975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E48350A0-030B-48A7-9154-7785BE632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41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AE2AB94-2B38-4EC8-882C-B465BF8F7764}"/>
              </a:ext>
            </a:extLst>
          </p:cNvPr>
          <p:cNvSpPr/>
          <p:nvPr/>
        </p:nvSpPr>
        <p:spPr>
          <a:xfrm>
            <a:off x="1138841" y="85191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Indice 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Cardiovascolare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– 18% su 170 indicatori</a:t>
            </a:r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F4F13C27-AA10-44B0-88EE-CE69D3737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465074"/>
              </p:ext>
            </p:extLst>
          </p:nvPr>
        </p:nvGraphicFramePr>
        <p:xfrm>
          <a:off x="1441971" y="546856"/>
          <a:ext cx="10520730" cy="5582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60365">
                  <a:extLst>
                    <a:ext uri="{9D8B030D-6E8A-4147-A177-3AD203B41FA5}">
                      <a16:colId xmlns:a16="http://schemas.microsoft.com/office/drawing/2014/main" val="1083650918"/>
                    </a:ext>
                  </a:extLst>
                </a:gridCol>
                <a:gridCol w="5260365">
                  <a:extLst>
                    <a:ext uri="{9D8B030D-6E8A-4147-A177-3AD203B41FA5}">
                      <a16:colId xmlns:a16="http://schemas.microsoft.com/office/drawing/2014/main" val="969841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Volumi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023118"/>
                  </a:ext>
                </a:extLst>
              </a:tr>
              <a:tr h="218177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PTCA in STEMI su totale PTCA 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5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Volume di PTCA eseguite per condizioni diverse dall'Infarto Miocardico Acuto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871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6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trattati con PTCA entro 90 minuti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7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PTCA: volume di ricoveri con almeno un intervento di angioplastica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07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PTCA entro 90 minuti sul totale dei trattati con PTCA entro 12h 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9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PTCA in pazienti STEMI: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60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0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Embolia polmonare: mortalità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1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PTCA in pazienti NSTEMI: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75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2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Infarto miocardico acuto: mortalità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3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Rivascolarizzazione arti inferiori: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400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Infarto miocardico acuto: mortalità a 1 anno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5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IMA STEMI: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225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6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IMA STEMI: Mortalità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7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IMA NSTEMI: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328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Infarto Miocardico Acuto: mortalità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9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IMA a sede non specificata: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944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0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Infarto Miocardico Acuto: mortalità a 30 giorni - con nuove variabili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1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Infarto Miocardico Acuto: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400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2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Scompenso cardiaco congestizio: mortalità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3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Volume di ricoveri per IMA complicato da Scompenso Cardiaco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714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Scompenso cardiaco congestizio: riammissioni ospedaliere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5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Riparazione di aneurisma aorta addominale non rotto: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23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6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Embolia polmonare: riammissioni a 30 giorni dal ricovero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7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Riparazione di aneurisma aorta addominale rotto: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248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Rivascolarizzazione carotidea: </a:t>
                      </a:r>
                      <a:r>
                        <a:rPr lang="it-IT" sz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stenting</a:t>
                      </a:r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 e angioplastica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187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9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Rivascolarizzazione carotidea: </a:t>
                      </a:r>
                      <a:r>
                        <a:rPr lang="it-IT" sz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9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endoarterectomia</a:t>
                      </a:r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9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959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30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Rivascolarizzazione carotidea: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652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31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Scompenso cardiaco congestizio: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107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32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Scompenso cardiaco: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242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33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Trombosi Venose Profonde: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7487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3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Embolia polmonare: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979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10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stomaco: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994818"/>
              </p:ext>
            </p:extLst>
          </p:nvPr>
        </p:nvGraphicFramePr>
        <p:xfrm>
          <a:off x="2383931" y="1581150"/>
          <a:ext cx="8562975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3932C5CE-EEA4-408E-9E31-097A1E44C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717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colon: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689E3560-7AAB-434F-B1E9-D53E5A2522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820758"/>
              </p:ext>
            </p:extLst>
          </p:nvPr>
        </p:nvGraphicFramePr>
        <p:xfrm>
          <a:off x="2383931" y="1533525"/>
          <a:ext cx="8562975" cy="379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A8E046A6-FB67-4AD3-82A1-3A72DE860B6C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62BD27DE-39AA-4433-BFDC-6DBE07B6E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87" y="5689679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344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mammella: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E5B5795-1E3C-4C76-83EE-8F7B18B62055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</a:t>
            </a:r>
          </a:p>
        </p:txBody>
      </p:sp>
      <p:pic>
        <p:nvPicPr>
          <p:cNvPr id="9" name="Immagine 8">
            <a:hlinkClick r:id="rId4" action="ppaction://hlinksldjump"/>
            <a:extLst>
              <a:ext uri="{FF2B5EF4-FFF2-40B4-BE49-F238E27FC236}">
                <a16:creationId xmlns:a16="http://schemas.microsoft.com/office/drawing/2014/main" id="{6AFF4C80-E4AC-44F2-B28D-686363E86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87" y="5689679"/>
            <a:ext cx="906710" cy="906710"/>
          </a:xfrm>
          <a:prstGeom prst="rect">
            <a:avLst/>
          </a:prstGeom>
        </p:spPr>
      </p:pic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467995EE-500F-419A-8433-B059703B74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982790"/>
              </p:ext>
            </p:extLst>
          </p:nvPr>
        </p:nvGraphicFramePr>
        <p:xfrm>
          <a:off x="2383931" y="1372761"/>
          <a:ext cx="85629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314036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colecisti: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026443"/>
              </p:ext>
            </p:extLst>
          </p:nvPr>
        </p:nvGraphicFramePr>
        <p:xfrm>
          <a:off x="2383931" y="1715448"/>
          <a:ext cx="8562975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Immagine 9">
            <a:hlinkClick r:id="rId5" action="ppaction://hlinksldjump"/>
            <a:extLst>
              <a:ext uri="{FF2B5EF4-FFF2-40B4-BE49-F238E27FC236}">
                <a16:creationId xmlns:a16="http://schemas.microsoft.com/office/drawing/2014/main" id="{F539050A-980F-4836-A348-0BC068F5E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874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prostata: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689E3560-7AAB-434F-B1E9-D53E5A2522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682648"/>
              </p:ext>
            </p:extLst>
          </p:nvPr>
        </p:nvGraphicFramePr>
        <p:xfrm>
          <a:off x="2383931" y="1721655"/>
          <a:ext cx="8562975" cy="379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E8DD6506-8B67-48F9-BFFA-9AECFE739CE2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776843CA-19D1-448B-BEC7-61C86B2FD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689679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5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rene: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793611"/>
              </p:ext>
            </p:extLst>
          </p:nvPr>
        </p:nvGraphicFramePr>
        <p:xfrm>
          <a:off x="2383931" y="1725675"/>
          <a:ext cx="8562975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8EA030D9-02E9-4CB9-9F72-1AEAEA30D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21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vescica: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864598"/>
              </p:ext>
            </p:extLst>
          </p:nvPr>
        </p:nvGraphicFramePr>
        <p:xfrm>
          <a:off x="2383931" y="1807653"/>
          <a:ext cx="8562975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E411FDDF-1663-44A2-BE56-EBBBBED1E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789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retto: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1135333-BCF7-4963-B324-77E6CEAE0CFA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</a:t>
            </a:r>
          </a:p>
        </p:txBody>
      </p: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689E3560-7AAB-434F-B1E9-D53E5A2522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1512374"/>
              </p:ext>
            </p:extLst>
          </p:nvPr>
        </p:nvGraphicFramePr>
        <p:xfrm>
          <a:off x="2383931" y="1721655"/>
          <a:ext cx="8562975" cy="379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09275D76-FE61-40E8-9365-661882A3D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689679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016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prostata: </a:t>
            </a:r>
          </a:p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volume di ricoveri per prostatectomia radicale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1175674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0316559"/>
              </p:ext>
            </p:extLst>
          </p:nvPr>
        </p:nvGraphicFramePr>
        <p:xfrm>
          <a:off x="2383931" y="2201637"/>
          <a:ext cx="8562975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86123B43-6450-4F07-BA9B-AB3669828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146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laringe (open ed endoscopico):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424829"/>
              </p:ext>
            </p:extLst>
          </p:nvPr>
        </p:nvGraphicFramePr>
        <p:xfrm>
          <a:off x="2383931" y="1799264"/>
          <a:ext cx="8562975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D30AD1F1-78A2-4B41-AF3D-48216E427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58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E6BB2EE-D062-41B4-9B97-4BA9360BBE09}"/>
              </a:ext>
            </a:extLst>
          </p:cNvPr>
          <p:cNvSpPr/>
          <p:nvPr/>
        </p:nvSpPr>
        <p:spPr>
          <a:xfrm>
            <a:off x="1138845" y="1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Indice Chirurgia del DIGERENTE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– 5% su 170 indicatori</a:t>
            </a:r>
          </a:p>
        </p:txBody>
      </p:sp>
      <p:graphicFrame>
        <p:nvGraphicFramePr>
          <p:cNvPr id="8" name="Tabella 2">
            <a:extLst>
              <a:ext uri="{FF2B5EF4-FFF2-40B4-BE49-F238E27FC236}">
                <a16:creationId xmlns:a16="http://schemas.microsoft.com/office/drawing/2014/main" id="{6B6D81E5-4233-41FE-AF48-4124171E2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962520"/>
              </p:ext>
            </p:extLst>
          </p:nvPr>
        </p:nvGraphicFramePr>
        <p:xfrm>
          <a:off x="1405057" y="510359"/>
          <a:ext cx="10520730" cy="1742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60365">
                  <a:extLst>
                    <a:ext uri="{9D8B030D-6E8A-4147-A177-3AD203B41FA5}">
                      <a16:colId xmlns:a16="http://schemas.microsoft.com/office/drawing/2014/main" val="1083650918"/>
                    </a:ext>
                  </a:extLst>
                </a:gridCol>
                <a:gridCol w="5260365">
                  <a:extLst>
                    <a:ext uri="{9D8B030D-6E8A-4147-A177-3AD203B41FA5}">
                      <a16:colId xmlns:a16="http://schemas.microsoft.com/office/drawing/2014/main" val="969841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Volumi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023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Colecistectomia laparoscopica in regime ordinario: complicanze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5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Colecistectomia totale: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1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6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Colecistectomia laparoscopica in regime ordinario: altro intervento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7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Colecistectomia laparotomica: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014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Colecistectomia laparoscopica: proporzione di ricoveri in day surgery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9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Colecistectomia laparoscopica: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068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0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Colecistectomia laparoscopica: % ricoveri con degenza post-operatoria &lt; 3 gg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1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Colecistectomia laparoscopica in regime ordinario: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48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2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Colecistectomia laparoscopica in regime day surgery: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066737"/>
                  </a:ext>
                </a:extLst>
              </a:tr>
            </a:tbl>
          </a:graphicData>
        </a:graphic>
      </p:graphicFrame>
      <p:sp>
        <p:nvSpPr>
          <p:cNvPr id="16" name="Rettangolo 15">
            <a:extLst>
              <a:ext uri="{FF2B5EF4-FFF2-40B4-BE49-F238E27FC236}">
                <a16:creationId xmlns:a16="http://schemas.microsoft.com/office/drawing/2014/main" id="{6BCC501B-39B9-4E08-8AD6-85A9460129B8}"/>
              </a:ext>
            </a:extLst>
          </p:cNvPr>
          <p:cNvSpPr/>
          <p:nvPr/>
        </p:nvSpPr>
        <p:spPr>
          <a:xfrm>
            <a:off x="1319718" y="236636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13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Indice Chirurgia ONCOLOGICA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– 12% su 170 indicatori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17" name="Tabella 2">
            <a:extLst>
              <a:ext uri="{FF2B5EF4-FFF2-40B4-BE49-F238E27FC236}">
                <a16:creationId xmlns:a16="http://schemas.microsoft.com/office/drawing/2014/main" id="{EE0861EE-7A69-4100-963F-F166CFF35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105955"/>
              </p:ext>
            </p:extLst>
          </p:nvPr>
        </p:nvGraphicFramePr>
        <p:xfrm>
          <a:off x="1405057" y="2843015"/>
          <a:ext cx="10520730" cy="3840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90698">
                  <a:extLst>
                    <a:ext uri="{9D8B030D-6E8A-4147-A177-3AD203B41FA5}">
                      <a16:colId xmlns:a16="http://schemas.microsoft.com/office/drawing/2014/main" val="1083650918"/>
                    </a:ext>
                  </a:extLst>
                </a:gridCol>
                <a:gridCol w="5030032">
                  <a:extLst>
                    <a:ext uri="{9D8B030D-6E8A-4147-A177-3AD203B41FA5}">
                      <a16:colId xmlns:a16="http://schemas.microsoft.com/office/drawing/2014/main" val="9698414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Volumi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023118"/>
                  </a:ext>
                </a:extLst>
              </a:tr>
              <a:tr h="218177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3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colon: mortalità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colon: interventi in laparoscopia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871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5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interventi per tumore maligno della mammella 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6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retto: interventi in laparoscopia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07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7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mammella: proporzione di interventi conservativi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stomaco: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60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9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nuovi interventi di resezione entro 120 gg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0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colon: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75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1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nuovi interventi di resezione entro 120 giorni - con nuove variabili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2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mammella: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400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3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nuovi interventi di resezione entro 90 giorni 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colecisti: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225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5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Proporzione di nuovi interventi di resezione entro 90 giorni - con nuove variabili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6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prostata: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328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7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rene: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39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vescica: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379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9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retto: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630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30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prostata: prostatectomia radicale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783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31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laringe: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018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32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TM tiroide: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430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6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CHIRURGIA ONCOLOGICA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TM tiroide: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860554"/>
              </p:ext>
            </p:extLst>
          </p:nvPr>
        </p:nvGraphicFramePr>
        <p:xfrm>
          <a:off x="2383931" y="1721655"/>
          <a:ext cx="8562975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4E8934B7-DE9D-42F0-9483-BDF43AACA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712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PROCEDURE CHIRURGICHE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Trapianti di midollo osseo: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/>
        </p:nvGraphicFramePr>
        <p:xfrm>
          <a:off x="2383931" y="1753332"/>
          <a:ext cx="856297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27BE350C-2D49-4547-940A-1644D2B6C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042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PROCEDURE CHIRURGICHE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>
                <a:solidFill>
                  <a:schemeClr val="accent4"/>
                </a:solidFill>
                <a:latin typeface="Bell MT" panose="02020503060305020303" pitchFamily="18" charset="0"/>
              </a:rPr>
              <a:t>Scialoadenectomia</a:t>
            </a:r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: volume di interventi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/>
        </p:nvGraphicFramePr>
        <p:xfrm>
          <a:off x="2383931" y="1818532"/>
          <a:ext cx="856297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C01ADEBF-FC8E-4D4F-A1BB-8B15ABCB3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267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CEREBROVASCOLARE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Ictus ischemico: mortalità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7323155-102C-4D35-9656-53A116ECB7D3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6EE2D39-02D5-47FF-B408-AE5D31022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9" t="40518" r="36920" b="53242"/>
          <a:stretch/>
        </p:blipFill>
        <p:spPr>
          <a:xfrm>
            <a:off x="1138845" y="13260"/>
            <a:ext cx="1371601" cy="695325"/>
          </a:xfrm>
          <a:prstGeom prst="rect">
            <a:avLst/>
          </a:prstGeom>
        </p:spPr>
      </p:pic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956A69C2-F989-4348-9113-756E4DB72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689679"/>
            <a:ext cx="906710" cy="906710"/>
          </a:xfrm>
          <a:prstGeom prst="rect">
            <a:avLst/>
          </a:prstGeom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2A54262C-1608-451E-B6C0-BF4DC4A8B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618626"/>
              </p:ext>
            </p:extLst>
          </p:nvPr>
        </p:nvGraphicFramePr>
        <p:xfrm>
          <a:off x="2445844" y="5008310"/>
          <a:ext cx="8470902" cy="140430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2816">
                  <a:extLst>
                    <a:ext uri="{9D8B030D-6E8A-4147-A177-3AD203B41FA5}">
                      <a16:colId xmlns:a16="http://schemas.microsoft.com/office/drawing/2014/main" val="353282528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949168741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920180628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14282248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401090455"/>
                    </a:ext>
                  </a:extLst>
                </a:gridCol>
                <a:gridCol w="1016136">
                  <a:extLst>
                    <a:ext uri="{9D8B030D-6E8A-4147-A177-3AD203B41FA5}">
                      <a16:colId xmlns:a16="http://schemas.microsoft.com/office/drawing/2014/main" val="1427088744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2023*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574498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Osp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S. Camillo De Lellis - ASL RIETI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5842129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904717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697587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11,16%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4227981"/>
                  </a:ext>
                </a:extLst>
              </a:tr>
            </a:tbl>
          </a:graphicData>
        </a:graphic>
      </p:graphicFrame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95E1F8C2-5529-495F-B6CF-7A05A025AA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6521935"/>
              </p:ext>
            </p:extLst>
          </p:nvPr>
        </p:nvGraphicFramePr>
        <p:xfrm>
          <a:off x="2445844" y="1329657"/>
          <a:ext cx="8426675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554043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CEREBROVASCOLARE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Ictus ischemico: mortalità a 1 anno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D60AA7B9-4CBC-415B-91EC-FB4CBA94D5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1579756"/>
              </p:ext>
            </p:extLst>
          </p:nvPr>
        </p:nvGraphicFramePr>
        <p:xfrm>
          <a:off x="2445838" y="1324908"/>
          <a:ext cx="8439155" cy="3445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2FFCC692-ECEE-4CDF-905F-96105279B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7B47709F-4DAD-429B-B1F1-F7EB303A8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742527"/>
              </p:ext>
            </p:extLst>
          </p:nvPr>
        </p:nvGraphicFramePr>
        <p:xfrm>
          <a:off x="2445848" y="5048531"/>
          <a:ext cx="8439149" cy="1099305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6061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CEREBROVASCOLARE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Ictus ischemico: riammissioni ospedaliere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9" name="Immagine 8">
            <a:hlinkClick r:id="rId4" action="ppaction://hlinksldjump"/>
            <a:extLst>
              <a:ext uri="{FF2B5EF4-FFF2-40B4-BE49-F238E27FC236}">
                <a16:creationId xmlns:a16="http://schemas.microsoft.com/office/drawing/2014/main" id="{FFDEFB8D-0D2C-4524-BFEB-BC4607C0F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D369796D-1B0A-4B21-8D0F-414C5A31B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06718"/>
              </p:ext>
            </p:extLst>
          </p:nvPr>
        </p:nvGraphicFramePr>
        <p:xfrm>
          <a:off x="2445848" y="5047583"/>
          <a:ext cx="8439149" cy="1465740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55656"/>
                  </a:ext>
                </a:extLst>
              </a:tr>
            </a:tbl>
          </a:graphicData>
        </a:graphic>
      </p:graphicFrame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00000000-0008-0000-0000-00003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668416"/>
              </p:ext>
            </p:extLst>
          </p:nvPr>
        </p:nvGraphicFramePr>
        <p:xfrm>
          <a:off x="2445848" y="1246454"/>
          <a:ext cx="8439149" cy="3668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223337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15196"/>
          <a:stretch/>
        </p:blipFill>
        <p:spPr>
          <a:xfrm>
            <a:off x="2543124" y="2083527"/>
            <a:ext cx="8055851" cy="3931920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CEREBROVASCOLARE – CONDIZIONE: EMORRAGIA SUBARACNOIDEA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Emorragia sub aracnoidea: volume di ricoveri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254752" y="2807573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7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489960" y="4234153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106412" y="2511393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8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950452" y="3552095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</a:t>
            </a:r>
          </a:p>
        </p:txBody>
      </p:sp>
      <p:pic>
        <p:nvPicPr>
          <p:cNvPr id="17" name="Immagine 16">
            <a:hlinkClick r:id="rId5" action="ppaction://hlinksldjump"/>
            <a:extLst>
              <a:ext uri="{FF2B5EF4-FFF2-40B4-BE49-F238E27FC236}">
                <a16:creationId xmlns:a16="http://schemas.microsoft.com/office/drawing/2014/main" id="{9D800B34-89B3-40A1-A7A8-30F2CAF84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725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CEREBROVASCOLARE – CONDIZIONE: ICTUS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Ictus ischemico: volume ricoveri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t="14407"/>
          <a:stretch/>
        </p:blipFill>
        <p:spPr>
          <a:xfrm>
            <a:off x="2467009" y="1719402"/>
            <a:ext cx="7774271" cy="3721278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5168078" y="2720559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157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439862" y="1812570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228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6864290" y="3051815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132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8618220" y="3236481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117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FA5C9110-6928-4854-958F-2FD88595C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37251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330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14082"/>
          <a:stretch/>
        </p:blipFill>
        <p:spPr>
          <a:xfrm>
            <a:off x="2214942" y="1956816"/>
            <a:ext cx="8485438" cy="3685032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CEREBROVASCOLARE – CONDIZIONE: ICTUS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Ictus ischemico: volume di ricoveri con </a:t>
            </a:r>
            <a:r>
              <a:rPr lang="it-IT" sz="2400" dirty="0" err="1">
                <a:solidFill>
                  <a:schemeClr val="accent4"/>
                </a:solidFill>
                <a:latin typeface="Bell MT" panose="02020503060305020303" pitchFamily="18" charset="0"/>
              </a:rPr>
              <a:t>trombolisi</a:t>
            </a:r>
            <a:endParaRPr lang="it-IT" sz="2400" dirty="0">
              <a:solidFill>
                <a:schemeClr val="accent4"/>
              </a:solidFill>
              <a:latin typeface="Bell MT" panose="02020503060305020303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085782" y="3829822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10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220406" y="1950798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28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074602" y="316549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16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9052560" y="342391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14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95ACFC16-6528-496C-90CD-B7884EA27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451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MALATTIE INFETTIVE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AIDS: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4228671"/>
              </p:ext>
            </p:extLst>
          </p:nvPr>
        </p:nvGraphicFramePr>
        <p:xfrm>
          <a:off x="2383931" y="1721655"/>
          <a:ext cx="856297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60A19DDE-2E04-439C-A155-2C494E236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42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73C1485-43B1-4AA5-9197-809F3EB1C79B}"/>
              </a:ext>
            </a:extLst>
          </p:cNvPr>
          <p:cNvSpPr/>
          <p:nvPr/>
        </p:nvSpPr>
        <p:spPr>
          <a:xfrm>
            <a:off x="1138845" y="2228722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Indice 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Cerebrovascolare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– 4% su 170 indicatori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9" name="Tabella 2">
            <a:extLst>
              <a:ext uri="{FF2B5EF4-FFF2-40B4-BE49-F238E27FC236}">
                <a16:creationId xmlns:a16="http://schemas.microsoft.com/office/drawing/2014/main" id="{F8D04EBD-A558-4360-9FB8-6EF84EA82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138986"/>
              </p:ext>
            </p:extLst>
          </p:nvPr>
        </p:nvGraphicFramePr>
        <p:xfrm>
          <a:off x="1405057" y="2791359"/>
          <a:ext cx="10520730" cy="1193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60365">
                  <a:extLst>
                    <a:ext uri="{9D8B030D-6E8A-4147-A177-3AD203B41FA5}">
                      <a16:colId xmlns:a16="http://schemas.microsoft.com/office/drawing/2014/main" val="1083650918"/>
                    </a:ext>
                  </a:extLst>
                </a:gridCol>
                <a:gridCol w="5260365">
                  <a:extLst>
                    <a:ext uri="{9D8B030D-6E8A-4147-A177-3AD203B41FA5}">
                      <a16:colId xmlns:a16="http://schemas.microsoft.com/office/drawing/2014/main" val="969841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Volumi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023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Ictus ischemico: mortalità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5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Emorragia sub aracnoidea: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1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6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Ictus ischemico: mortalità a 1 anno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7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Ictus ischemico: volume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014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Ictus ischemico: riammissioni ospedaliere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9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Ictus ischemico: volume di ricoveri con trombolisi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068572"/>
                  </a:ext>
                </a:extLst>
              </a:tr>
            </a:tbl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A3314811-AC6C-4E09-8468-84BFDD029892}"/>
              </a:ext>
            </a:extLst>
          </p:cNvPr>
          <p:cNvSpPr/>
          <p:nvPr/>
        </p:nvSpPr>
        <p:spPr>
          <a:xfrm>
            <a:off x="1138845" y="4311621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10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Indice 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10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Malattie Infettive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– 0,6% su 170 indicatori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17" name="Tabella 2">
            <a:extLst>
              <a:ext uri="{FF2B5EF4-FFF2-40B4-BE49-F238E27FC236}">
                <a16:creationId xmlns:a16="http://schemas.microsoft.com/office/drawing/2014/main" id="{E847FFE1-E56A-4202-B0CB-3C8F6AA65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1479"/>
              </p:ext>
            </p:extLst>
          </p:nvPr>
        </p:nvGraphicFramePr>
        <p:xfrm>
          <a:off x="1405058" y="4874259"/>
          <a:ext cx="10520730" cy="645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60365">
                  <a:extLst>
                    <a:ext uri="{9D8B030D-6E8A-4147-A177-3AD203B41FA5}">
                      <a16:colId xmlns:a16="http://schemas.microsoft.com/office/drawing/2014/main" val="1083650918"/>
                    </a:ext>
                  </a:extLst>
                </a:gridCol>
                <a:gridCol w="5260365">
                  <a:extLst>
                    <a:ext uri="{9D8B030D-6E8A-4147-A177-3AD203B41FA5}">
                      <a16:colId xmlns:a16="http://schemas.microsoft.com/office/drawing/2014/main" val="969841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Volumi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023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0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AIDS: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1214"/>
                  </a:ext>
                </a:extLst>
              </a:tr>
            </a:tbl>
          </a:graphicData>
        </a:graphic>
      </p:graphicFrame>
      <p:sp>
        <p:nvSpPr>
          <p:cNvPr id="18" name="Rettangolo 17">
            <a:extLst>
              <a:ext uri="{FF2B5EF4-FFF2-40B4-BE49-F238E27FC236}">
                <a16:creationId xmlns:a16="http://schemas.microsoft.com/office/drawing/2014/main" id="{4CB81356-4C0C-49A1-81A6-6E58564234F6}"/>
              </a:ext>
            </a:extLst>
          </p:cNvPr>
          <p:cNvSpPr/>
          <p:nvPr/>
        </p:nvSpPr>
        <p:spPr>
          <a:xfrm>
            <a:off x="1138845" y="386081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11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Indice 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11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Procedure Chirurgiche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– 1% su 170 indicatori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19" name="Tabella 2">
            <a:extLst>
              <a:ext uri="{FF2B5EF4-FFF2-40B4-BE49-F238E27FC236}">
                <a16:creationId xmlns:a16="http://schemas.microsoft.com/office/drawing/2014/main" id="{DA425D74-9E1E-4919-87DA-638CA2D04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760566"/>
              </p:ext>
            </p:extLst>
          </p:nvPr>
        </p:nvGraphicFramePr>
        <p:xfrm>
          <a:off x="1405052" y="1132214"/>
          <a:ext cx="10520730" cy="82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72585">
                  <a:extLst>
                    <a:ext uri="{9D8B030D-6E8A-4147-A177-3AD203B41FA5}">
                      <a16:colId xmlns:a16="http://schemas.microsoft.com/office/drawing/2014/main" val="1083650918"/>
                    </a:ext>
                  </a:extLst>
                </a:gridCol>
                <a:gridCol w="5248145">
                  <a:extLst>
                    <a:ext uri="{9D8B030D-6E8A-4147-A177-3AD203B41FA5}">
                      <a16:colId xmlns:a16="http://schemas.microsoft.com/office/drawing/2014/main" val="9698414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Volumi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023118"/>
                  </a:ext>
                </a:extLst>
              </a:tr>
              <a:tr h="218177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1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Trapianti di midollo osseo: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871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2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Scialoadenectomia</a:t>
                      </a:r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2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: volume di interventi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07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10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Frattura del collo del femore: mortalità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5" y="85712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0" name="Immagine 9">
            <a:hlinkClick r:id="rId4" action="ppaction://hlinksldjump"/>
            <a:extLst>
              <a:ext uri="{FF2B5EF4-FFF2-40B4-BE49-F238E27FC236}">
                <a16:creationId xmlns:a16="http://schemas.microsoft.com/office/drawing/2014/main" id="{E1A704BE-5E4F-409E-82FD-12C2C7942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C94C9E94-C217-49BD-B111-704ACDD427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299793"/>
              </p:ext>
            </p:extLst>
          </p:nvPr>
        </p:nvGraphicFramePr>
        <p:xfrm>
          <a:off x="2445848" y="5047583"/>
          <a:ext cx="8439149" cy="1465740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55656"/>
                  </a:ext>
                </a:extLst>
              </a:tr>
            </a:tbl>
          </a:graphicData>
        </a:graphic>
      </p:graphicFrame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00000000-0008-0000-0000-00003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867326"/>
              </p:ext>
            </p:extLst>
          </p:nvPr>
        </p:nvGraphicFramePr>
        <p:xfrm>
          <a:off x="2445848" y="1262033"/>
          <a:ext cx="8439149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495728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Frattura del collo del femore: intervento chirurgico entro 2 giorni dall’accesso nella struttura di ricovero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1175674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01950D2F-2464-428F-8ABC-DB54A80E31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860266"/>
              </p:ext>
            </p:extLst>
          </p:nvPr>
        </p:nvGraphicFramePr>
        <p:xfrm>
          <a:off x="2450607" y="1679663"/>
          <a:ext cx="8429624" cy="3447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3754D2EE-3AF2-4484-9CA2-344C444F5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866099"/>
            <a:ext cx="906710" cy="906710"/>
          </a:xfrm>
          <a:prstGeom prst="rect">
            <a:avLst/>
          </a:prstGeom>
        </p:spPr>
      </p:pic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248D3246-47A6-476F-A926-4650F27FA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514684"/>
              </p:ext>
            </p:extLst>
          </p:nvPr>
        </p:nvGraphicFramePr>
        <p:xfrm>
          <a:off x="2479548" y="5411148"/>
          <a:ext cx="8439147" cy="1099305"/>
        </p:xfrm>
        <a:graphic>
          <a:graphicData uri="http://schemas.openxmlformats.org/drawingml/2006/table">
            <a:tbl>
              <a:tblPr/>
              <a:tblGrid>
                <a:gridCol w="3275722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032685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032685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032685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032685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  <a:gridCol w="1032685">
                  <a:extLst>
                    <a:ext uri="{9D8B030D-6E8A-4147-A177-3AD203B41FA5}">
                      <a16:colId xmlns:a16="http://schemas.microsoft.com/office/drawing/2014/main" val="1260995703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55,41%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37,96%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69,24%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87,73%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44,44%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66,89%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64,59%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64,35%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65,55%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</a:tbl>
          </a:graphicData>
        </a:graphic>
      </p:graphicFrame>
      <p:sp>
        <p:nvSpPr>
          <p:cNvPr id="15" name="Rettangolo 14">
            <a:extLst>
              <a:ext uri="{FF2B5EF4-FFF2-40B4-BE49-F238E27FC236}">
                <a16:creationId xmlns:a16="http://schemas.microsoft.com/office/drawing/2014/main" id="{2BB93C0D-EB1E-44DC-B41E-3A564EFCF6B0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</a:t>
            </a:r>
          </a:p>
        </p:txBody>
      </p:sp>
    </p:spTree>
    <p:extLst>
      <p:ext uri="{BB962C8B-B14F-4D97-AF65-F5344CB8AC3E}">
        <p14:creationId xmlns:p14="http://schemas.microsoft.com/office/powerpoint/2010/main" val="1150260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Frattura del collo del femore: intervento chirurgico entro 48 h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269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5FB5B8B-7647-40EC-841B-8CFC590A3437}"/>
              </a:ext>
            </a:extLst>
          </p:cNvPr>
          <p:cNvSpPr/>
          <p:nvPr/>
        </p:nvSpPr>
        <p:spPr>
          <a:xfrm>
            <a:off x="1138842" y="6596389"/>
            <a:ext cx="110531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50" dirty="0">
                <a:latin typeface="Bell MT" panose="02020503060305020303" pitchFamily="18" charset="0"/>
              </a:rPr>
              <a:t>* Stima della UOSD </a:t>
            </a:r>
            <a:r>
              <a:rPr lang="it-IT" sz="1050" dirty="0" err="1">
                <a:latin typeface="Bell MT" panose="02020503060305020303" pitchFamily="18" charset="0"/>
              </a:rPr>
              <a:t>SISSeAC</a:t>
            </a:r>
            <a:r>
              <a:rPr lang="it-IT" sz="1050" dirty="0">
                <a:latin typeface="Bell MT" panose="02020503060305020303" pitchFamily="18" charset="0"/>
              </a:rPr>
              <a:t> per il 2023    -    ** Prevale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946753B-9BD2-4DAD-9302-4F26DF653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81" t="66163" r="36868" b="24861"/>
          <a:stretch/>
        </p:blipFill>
        <p:spPr>
          <a:xfrm>
            <a:off x="1138844" y="1"/>
            <a:ext cx="1371601" cy="1000125"/>
          </a:xfrm>
          <a:prstGeom prst="rect">
            <a:avLst/>
          </a:prstGeom>
        </p:spPr>
      </p:pic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630DEE59-017A-41B1-B02C-420EB58B8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736121"/>
            <a:ext cx="906710" cy="906710"/>
          </a:xfrm>
          <a:prstGeom prst="rect">
            <a:avLst/>
          </a:prstGeom>
        </p:spPr>
      </p:pic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6CAADE57-B83C-448F-8A29-CB11678B6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368526"/>
              </p:ext>
            </p:extLst>
          </p:nvPr>
        </p:nvGraphicFramePr>
        <p:xfrm>
          <a:off x="2414095" y="4915862"/>
          <a:ext cx="8470902" cy="168052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2816">
                  <a:extLst>
                    <a:ext uri="{9D8B030D-6E8A-4147-A177-3AD203B41FA5}">
                      <a16:colId xmlns:a16="http://schemas.microsoft.com/office/drawing/2014/main" val="365888497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53037352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65615967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9930177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195888906"/>
                    </a:ext>
                  </a:extLst>
                </a:gridCol>
                <a:gridCol w="1016136">
                  <a:extLst>
                    <a:ext uri="{9D8B030D-6E8A-4147-A177-3AD203B41FA5}">
                      <a16:colId xmlns:a16="http://schemas.microsoft.com/office/drawing/2014/main" val="1068706461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2023*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85963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Osp</a:t>
                      </a:r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 S. Camillo De Lellis - ASL RIETI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43,87%**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22,23%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64,44%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43,14%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732548"/>
                  </a:ext>
                </a:extLst>
              </a:tr>
              <a:tr h="299402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13064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48,60%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50,16%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893216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53,76%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349346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Decreto 70/15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55085"/>
                  </a:ext>
                </a:extLst>
              </a:tr>
            </a:tbl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3373385"/>
              </p:ext>
            </p:extLst>
          </p:nvPr>
        </p:nvGraphicFramePr>
        <p:xfrm>
          <a:off x="2414096" y="1303015"/>
          <a:ext cx="8470902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8837864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di protesi d’anca: riammissioni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269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963319F-452A-42E7-8892-C621FFE20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81" t="66163" r="36868" b="24861"/>
          <a:stretch/>
        </p:blipFill>
        <p:spPr>
          <a:xfrm>
            <a:off x="1138844" y="1"/>
            <a:ext cx="1371601" cy="1000125"/>
          </a:xfrm>
          <a:prstGeom prst="rect">
            <a:avLst/>
          </a:prstGeom>
        </p:spPr>
      </p:pic>
      <p:pic>
        <p:nvPicPr>
          <p:cNvPr id="14" name="Immagine 13">
            <a:hlinkClick r:id="rId5" action="ppaction://hlinksldjump"/>
            <a:extLst>
              <a:ext uri="{FF2B5EF4-FFF2-40B4-BE49-F238E27FC236}">
                <a16:creationId xmlns:a16="http://schemas.microsoft.com/office/drawing/2014/main" id="{76A9A20B-7BE0-4917-9786-5F725E8C9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059721"/>
              </p:ext>
            </p:extLst>
          </p:nvPr>
        </p:nvGraphicFramePr>
        <p:xfrm>
          <a:off x="2445845" y="1526596"/>
          <a:ext cx="8439149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13CB45DE-2B6B-4534-93EB-865003667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56500"/>
              </p:ext>
            </p:extLst>
          </p:nvPr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07896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di protesi di anca: revisione entro 2 anni dall'intervento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269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19D9F67D-C335-438F-AA6F-1EAA1E69C5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9539431"/>
              </p:ext>
            </p:extLst>
          </p:nvPr>
        </p:nvGraphicFramePr>
        <p:xfrm>
          <a:off x="2445844" y="1583833"/>
          <a:ext cx="8439149" cy="3504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C271739D-1846-45CB-B6B8-C8C0B4C89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9033998A-EAA6-423D-B7A3-01BA7EEF8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776625"/>
              </p:ext>
            </p:extLst>
          </p:nvPr>
        </p:nvGraphicFramePr>
        <p:xfrm>
          <a:off x="2445843" y="5401637"/>
          <a:ext cx="8439149" cy="1099305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1088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di protesi al ginocchio: riammissioni a 30 giorni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269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E39B380-BB79-4AC3-8893-7B095B3F6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81" t="66163" r="36868" b="24861"/>
          <a:stretch/>
        </p:blipFill>
        <p:spPr>
          <a:xfrm>
            <a:off x="1138844" y="1"/>
            <a:ext cx="1371601" cy="1000125"/>
          </a:xfrm>
          <a:prstGeom prst="rect">
            <a:avLst/>
          </a:prstGeom>
        </p:spPr>
      </p:pic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45DC74C4-F716-4966-8AA3-DE21F4744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00000000-0008-0000-0000-00003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5232507"/>
              </p:ext>
            </p:extLst>
          </p:nvPr>
        </p:nvGraphicFramePr>
        <p:xfrm>
          <a:off x="2445845" y="1566287"/>
          <a:ext cx="8439149" cy="3477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E737B889-CA47-48CB-BFE1-93B0560DE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407529"/>
              </p:ext>
            </p:extLst>
          </p:nvPr>
        </p:nvGraphicFramePr>
        <p:xfrm>
          <a:off x="2458323" y="5201811"/>
          <a:ext cx="8426672" cy="1381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74080">
                  <a:extLst>
                    <a:ext uri="{9D8B030D-6E8A-4147-A177-3AD203B41FA5}">
                      <a16:colId xmlns:a16="http://schemas.microsoft.com/office/drawing/2014/main" val="15674305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989786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43741817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19367150"/>
                    </a:ext>
                  </a:extLst>
                </a:gridCol>
                <a:gridCol w="918892">
                  <a:extLst>
                    <a:ext uri="{9D8B030D-6E8A-4147-A177-3AD203B41FA5}">
                      <a16:colId xmlns:a16="http://schemas.microsoft.com/office/drawing/2014/main" val="1342967712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Anno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56137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Osp. S. Camillo De Lellis - ASL RIETI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861153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 Soglia -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7171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Italia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443824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Lazio (Pre.Vale)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615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8848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Frattura della tibia e perone: tempi di attesa per intervento chirurgico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pic>
        <p:nvPicPr>
          <p:cNvPr id="9" name="Immagine 8">
            <a:hlinkClick r:id="rId4" action="ppaction://hlinksldjump"/>
            <a:extLst>
              <a:ext uri="{FF2B5EF4-FFF2-40B4-BE49-F238E27FC236}">
                <a16:creationId xmlns:a16="http://schemas.microsoft.com/office/drawing/2014/main" id="{922278A0-A59D-4807-B44D-D821D506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49B28F35-0B77-4C65-93EC-F03B7BB8A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265038"/>
              </p:ext>
            </p:extLst>
          </p:nvPr>
        </p:nvGraphicFramePr>
        <p:xfrm>
          <a:off x="2445848" y="5047583"/>
          <a:ext cx="8439149" cy="1465740"/>
        </p:xfrm>
        <a:graphic>
          <a:graphicData uri="http://schemas.openxmlformats.org/drawingml/2006/table">
            <a:tbl>
              <a:tblPr/>
              <a:tblGrid>
                <a:gridCol w="3732457">
                  <a:extLst>
                    <a:ext uri="{9D8B030D-6E8A-4147-A177-3AD203B41FA5}">
                      <a16:colId xmlns:a16="http://schemas.microsoft.com/office/drawing/2014/main" val="372690227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624785260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2157407845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3034816288"/>
                    </a:ext>
                  </a:extLst>
                </a:gridCol>
                <a:gridCol w="1176673">
                  <a:extLst>
                    <a:ext uri="{9D8B030D-6E8A-4147-A177-3AD203B41FA5}">
                      <a16:colId xmlns:a16="http://schemas.microsoft.com/office/drawing/2014/main" val="1973842425"/>
                    </a:ext>
                  </a:extLst>
                </a:gridCol>
              </a:tblGrid>
              <a:tr h="366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55480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Osp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S.Camillo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Lellis - ASL RIETI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30322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3213"/>
                  </a:ext>
                </a:extLst>
              </a:tr>
              <a:tr h="3664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Lazio (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Pre.Vale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81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455656"/>
                  </a:ext>
                </a:extLst>
              </a:tr>
            </a:tbl>
          </a:graphicData>
        </a:graphic>
      </p:graphicFrame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00000000-0008-0000-0000-00003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317814"/>
              </p:ext>
            </p:extLst>
          </p:nvPr>
        </p:nvGraphicFramePr>
        <p:xfrm>
          <a:off x="2445844" y="1253868"/>
          <a:ext cx="8439149" cy="371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984459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41796"/>
          <a:stretch/>
        </p:blipFill>
        <p:spPr>
          <a:xfrm>
            <a:off x="2910781" y="2058372"/>
            <a:ext cx="7712205" cy="2551176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 – CONDIZIONE: ARTROSCOPIA DEL GINOCCHIO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Artroscopia di ginocchio: volume di ricoveri</a:t>
            </a:r>
            <a:endParaRPr lang="it-IT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635522" y="3153052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312199" y="2485101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21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9058703" y="2485101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21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880151" y="2854433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15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57F61442-8BB9-4B6F-99B5-8FD17A775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150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 – CONDIZIONE: FRATTURA DEL COLLO DEL FEMORE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Interventi per frattura del collo del femore: volume di ricoveri</a:t>
            </a:r>
          </a:p>
        </p:txBody>
      </p:sp>
      <p:pic>
        <p:nvPicPr>
          <p:cNvPr id="12" name="Immagine 11">
            <a:hlinkClick r:id="rId4" action="ppaction://hlinksldjump"/>
            <a:extLst>
              <a:ext uri="{FF2B5EF4-FFF2-40B4-BE49-F238E27FC236}">
                <a16:creationId xmlns:a16="http://schemas.microsoft.com/office/drawing/2014/main" id="{3300C36E-FB97-4A0D-98AA-2A738F0B1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467995EE-500F-419A-8433-B059703B74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854537"/>
              </p:ext>
            </p:extLst>
          </p:nvPr>
        </p:nvGraphicFramePr>
        <p:xfrm>
          <a:off x="2383932" y="1876425"/>
          <a:ext cx="85629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619154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34685"/>
          <a:stretch/>
        </p:blipFill>
        <p:spPr>
          <a:xfrm>
            <a:off x="2635148" y="2130551"/>
            <a:ext cx="7458465" cy="2752345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 – CONDIZIONE: FRATTURA DEL COLLO DEL FEMORE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Frattura del collo del femore: volume di ricoveri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240667" y="2232114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221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845855" y="2485101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191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528351" y="2951445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137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560111" y="2239876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221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A1804FEF-2B0B-4F5A-BC93-1AE0A1AC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80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AE2AB94-2B38-4EC8-882C-B465BF8F7764}"/>
              </a:ext>
            </a:extLst>
          </p:cNvPr>
          <p:cNvSpPr/>
          <p:nvPr/>
        </p:nvSpPr>
        <p:spPr>
          <a:xfrm>
            <a:off x="1138845" y="2848285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Indice 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Otorinolaringoiatria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– 2% su 170 indicatori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12" name="Tabella 2">
            <a:extLst>
              <a:ext uri="{FF2B5EF4-FFF2-40B4-BE49-F238E27FC236}">
                <a16:creationId xmlns:a16="http://schemas.microsoft.com/office/drawing/2014/main" id="{B4FA8223-C930-419A-9655-F5322CBDD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220678"/>
              </p:ext>
            </p:extLst>
          </p:nvPr>
        </p:nvGraphicFramePr>
        <p:xfrm>
          <a:off x="1405067" y="3451273"/>
          <a:ext cx="10520730" cy="1097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60365">
                  <a:extLst>
                    <a:ext uri="{9D8B030D-6E8A-4147-A177-3AD203B41FA5}">
                      <a16:colId xmlns:a16="http://schemas.microsoft.com/office/drawing/2014/main" val="1083650918"/>
                    </a:ext>
                  </a:extLst>
                </a:gridCol>
                <a:gridCol w="5260365">
                  <a:extLst>
                    <a:ext uri="{9D8B030D-6E8A-4147-A177-3AD203B41FA5}">
                      <a16:colId xmlns:a16="http://schemas.microsoft.com/office/drawing/2014/main" val="969841401"/>
                    </a:ext>
                  </a:extLst>
                </a:gridCol>
              </a:tblGrid>
              <a:tr h="166208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Volumi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023118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su orecchio medio: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871515"/>
                  </a:ext>
                </a:extLst>
              </a:tr>
              <a:tr h="13991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5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chirurgico per seni paranasali: volume di ricoveri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07780"/>
                  </a:ext>
                </a:extLst>
              </a:tr>
              <a:tr h="167593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6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Tonsillectomia: volume di interventi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60644"/>
                  </a:ext>
                </a:extLst>
              </a:tr>
            </a:tbl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08344D19-970B-448E-BE7D-AB0D20D78F58}"/>
              </a:ext>
            </a:extLst>
          </p:cNvPr>
          <p:cNvSpPr/>
          <p:nvPr/>
        </p:nvSpPr>
        <p:spPr>
          <a:xfrm>
            <a:off x="1138837" y="4611751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7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Indice 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7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Pediatria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– 2% su 170 indicatori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9" name="Tabella 2">
            <a:extLst>
              <a:ext uri="{FF2B5EF4-FFF2-40B4-BE49-F238E27FC236}">
                <a16:creationId xmlns:a16="http://schemas.microsoft.com/office/drawing/2014/main" id="{BE6D18C9-AA80-4619-BC38-D72B150CDB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357491"/>
              </p:ext>
            </p:extLst>
          </p:nvPr>
        </p:nvGraphicFramePr>
        <p:xfrm>
          <a:off x="1405051" y="5163384"/>
          <a:ext cx="10520730" cy="1371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60365">
                  <a:extLst>
                    <a:ext uri="{9D8B030D-6E8A-4147-A177-3AD203B41FA5}">
                      <a16:colId xmlns:a16="http://schemas.microsoft.com/office/drawing/2014/main" val="1083650918"/>
                    </a:ext>
                  </a:extLst>
                </a:gridCol>
                <a:gridCol w="5260365">
                  <a:extLst>
                    <a:ext uri="{9D8B030D-6E8A-4147-A177-3AD203B41FA5}">
                      <a16:colId xmlns:a16="http://schemas.microsoft.com/office/drawing/2014/main" val="969841401"/>
                    </a:ext>
                  </a:extLst>
                </a:gridCol>
              </a:tblGrid>
              <a:tr h="166208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Volumi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023118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7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Tonsillectomia: volume di ricoveri in età  pediatrica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871515"/>
                  </a:ext>
                </a:extLst>
              </a:tr>
              <a:tr h="139910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Adenoidectomia senza tonsillectomia: volume di ricoveri in età pediatrica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07780"/>
                  </a:ext>
                </a:extLst>
              </a:tr>
              <a:tr h="167593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9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Appendicectomia laparotomica: volume di ricoveri in età  pediatrica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60644"/>
                  </a:ext>
                </a:extLst>
              </a:tr>
              <a:tr h="167593">
                <a:tc>
                  <a:txBody>
                    <a:bodyPr/>
                    <a:lstStyle/>
                    <a:p>
                      <a:pPr algn="l"/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0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Appendicectomia laparoscopica: volume di ricoveri in età  pediatrica 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965803"/>
                  </a:ext>
                </a:extLst>
              </a:tr>
            </a:tbl>
          </a:graphicData>
        </a:graphic>
      </p:graphicFrame>
      <p:sp>
        <p:nvSpPr>
          <p:cNvPr id="14" name="Rettangolo 13">
            <a:extLst>
              <a:ext uri="{FF2B5EF4-FFF2-40B4-BE49-F238E27FC236}">
                <a16:creationId xmlns:a16="http://schemas.microsoft.com/office/drawing/2014/main" id="{93828C9D-2A91-4463-9D87-C1AC7B405F11}"/>
              </a:ext>
            </a:extLst>
          </p:cNvPr>
          <p:cNvSpPr/>
          <p:nvPr/>
        </p:nvSpPr>
        <p:spPr>
          <a:xfrm>
            <a:off x="1138829" y="92183"/>
            <a:ext cx="11053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11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Indice 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  <a:hlinkClick r:id="rId11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Muscoloscheletrico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 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Bell MT" panose="02020503060305020303" pitchFamily="18" charset="0"/>
              </a:rPr>
              <a:t>– 8% su 170 indicatori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17" name="Tabella 2">
            <a:extLst>
              <a:ext uri="{FF2B5EF4-FFF2-40B4-BE49-F238E27FC236}">
                <a16:creationId xmlns:a16="http://schemas.microsoft.com/office/drawing/2014/main" id="{814502B6-53C0-404E-95D0-7E239D2F1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117565"/>
              </p:ext>
            </p:extLst>
          </p:nvPr>
        </p:nvGraphicFramePr>
        <p:xfrm>
          <a:off x="1367237" y="593876"/>
          <a:ext cx="10520730" cy="2194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60365">
                  <a:extLst>
                    <a:ext uri="{9D8B030D-6E8A-4147-A177-3AD203B41FA5}">
                      <a16:colId xmlns:a16="http://schemas.microsoft.com/office/drawing/2014/main" val="1083650918"/>
                    </a:ext>
                  </a:extLst>
                </a:gridCol>
                <a:gridCol w="5260365">
                  <a:extLst>
                    <a:ext uri="{9D8B030D-6E8A-4147-A177-3AD203B41FA5}">
                      <a16:colId xmlns:a16="http://schemas.microsoft.com/office/drawing/2014/main" val="969841401"/>
                    </a:ext>
                  </a:extLst>
                </a:gridCol>
              </a:tblGrid>
              <a:tr h="166208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Processi / Esiti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ell MT" panose="02020503060305020303" pitchFamily="18" charset="0"/>
                        </a:rPr>
                        <a:t>Indicatore Volumi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023118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1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Frattura del collo del femore: mortalità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2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Artroscopia di ginocchio: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871515"/>
                  </a:ext>
                </a:extLst>
              </a:tr>
              <a:tr h="139910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3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Frattura del collo del femore: intervento chirurgico entro 2 giorni 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Interventi per frattura del collo del femore: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07780"/>
                  </a:ext>
                </a:extLst>
              </a:tr>
              <a:tr h="167593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5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Frattura del collo del femore: intervento chirurgico entro 48 h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6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Frattura del collo del femore: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60644"/>
                  </a:ext>
                </a:extLst>
              </a:tr>
              <a:tr h="144943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7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di protesi d’anca: riammissioni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8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Frattura della tibia e perone: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7564"/>
                  </a:ext>
                </a:extLst>
              </a:tr>
              <a:tr h="130682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19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di protesi di anca: revisione entro 2 anni dall'intervento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0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di protesi di anca: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400342"/>
                  </a:ext>
                </a:extLst>
              </a:tr>
              <a:tr h="124809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1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di protesi al ginocchio: riammissioni a 30 giorni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2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di protesi di ginocchio: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225681"/>
                  </a:ext>
                </a:extLst>
              </a:tr>
              <a:tr h="255946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3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Frattura della tibia e perone: tempi di attesa per intervento chirurgico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Bell MT" panose="02020503060305020303" pitchFamily="18" charset="0"/>
                          <a:hlinkClick r:id="rId24" action="ppaction://hlinksldjump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Intervento di protesi di spalla: volume di ricoveri</a:t>
                      </a:r>
                      <a:endParaRPr lang="it-IT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ell MT" panose="020205030603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328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54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14393"/>
          <a:stretch/>
        </p:blipFill>
        <p:spPr>
          <a:xfrm>
            <a:off x="3047826" y="1889615"/>
            <a:ext cx="6879575" cy="3355849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 – CONDIZIONE: FRATTURA DELLA TIBIA E PERONE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Frattura della tibia e perone: volume di ricoveri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414403" y="1891192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47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928151" y="2582113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34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436911" y="2260524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39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861863" y="3090391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26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9D740BAA-E7E3-4C21-83AA-6504F79E1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101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25278"/>
          <a:stretch/>
        </p:blipFill>
        <p:spPr>
          <a:xfrm>
            <a:off x="2674207" y="2260524"/>
            <a:ext cx="7992719" cy="3392424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 – CONDIZIONE: PROTESI DI ANCA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di protesi di anca: volume di ricoveri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514987" y="2233025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141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284767" y="2225038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142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994695" y="2190596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145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678983" y="2203356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142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48ABD154-6858-4072-949F-15844C373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171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14175"/>
          <a:stretch/>
        </p:blipFill>
        <p:spPr>
          <a:xfrm>
            <a:off x="3080664" y="1965960"/>
            <a:ext cx="7014311" cy="3432714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 – CONDIZIONE: PROTESI DI GINOCCHIO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di protesi di ginocchio: volume di ricoveri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405259" y="4027516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074455" y="2656829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17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647223" y="2080868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22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843575" y="2656829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17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F87C6083-F20F-4D53-AA6B-984ED1463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983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22768"/>
          <a:stretch/>
        </p:blipFill>
        <p:spPr>
          <a:xfrm>
            <a:off x="2636156" y="1645920"/>
            <a:ext cx="7885587" cy="3474720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138844" y="576073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MUSCOLOSCHELETRICO – CONDIZIONE: PROTESI DI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920749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di protesi di spalla: volume di ricoveri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396115" y="2964545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587543" y="2411838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7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176147" y="2937113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994695" y="2954242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65000"/>
                  </a:schemeClr>
                </a:solidFill>
              </a:rPr>
              <a:t>5</a:t>
            </a:r>
          </a:p>
        </p:txBody>
      </p:sp>
      <p:pic>
        <p:nvPicPr>
          <p:cNvPr id="12" name="Immagine 11">
            <a:hlinkClick r:id="rId5" action="ppaction://hlinksldjump"/>
            <a:extLst>
              <a:ext uri="{FF2B5EF4-FFF2-40B4-BE49-F238E27FC236}">
                <a16:creationId xmlns:a16="http://schemas.microsoft.com/office/drawing/2014/main" id="{79DA41DE-2EA0-43E9-A0A4-3CD5509A3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372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OTORINOLARINGOIATRIA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su orecchio medio: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9300409"/>
              </p:ext>
            </p:extLst>
          </p:nvPr>
        </p:nvGraphicFramePr>
        <p:xfrm>
          <a:off x="2383931" y="1721655"/>
          <a:ext cx="856297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5796AB2F-EE89-474C-BE97-F79B27887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400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OTORINOLARINGOIATRIA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Intervento chirurgico per seni paranasali: volume di ricoveri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477425"/>
              </p:ext>
            </p:extLst>
          </p:nvPr>
        </p:nvGraphicFramePr>
        <p:xfrm>
          <a:off x="2383931" y="1877255"/>
          <a:ext cx="856297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9E68DACC-A78B-4C49-A6A6-10742EA90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789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OTORINOLARINGOIATRIA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Tonsillectomia: volume di interventi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4006666"/>
              </p:ext>
            </p:extLst>
          </p:nvPr>
        </p:nvGraphicFramePr>
        <p:xfrm>
          <a:off x="2383931" y="1721655"/>
          <a:ext cx="856297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61CF3D48-EBFD-4376-AF57-C2816786E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624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PEDIATRIA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Tonsillectomia: volume di ricoveri in età  pediatrica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3215327"/>
              </p:ext>
            </p:extLst>
          </p:nvPr>
        </p:nvGraphicFramePr>
        <p:xfrm>
          <a:off x="2383931" y="1721655"/>
          <a:ext cx="856297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71C2EF0F-1F5C-47BB-814A-1DE7174B4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331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PEDIATRIA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Adenoidectomia senza tonsillectomia: volume di ricoveri in età pediatrica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700684"/>
              </p:ext>
            </p:extLst>
          </p:nvPr>
        </p:nvGraphicFramePr>
        <p:xfrm>
          <a:off x="2383931" y="1721655"/>
          <a:ext cx="856297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9327EE92-EBB6-420D-BEDC-2A8ACC9D1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315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14058E-2AC4-584A-A66E-FEA97E53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11013" y="4989842"/>
            <a:ext cx="2723322" cy="84261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38844" y="1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AMBITO NOSOLOGICO: PEDIATRIA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875DCA-AEA2-4B0B-8148-A861EA4B844A}"/>
              </a:ext>
            </a:extLst>
          </p:cNvPr>
          <p:cNvSpPr/>
          <p:nvPr/>
        </p:nvSpPr>
        <p:spPr>
          <a:xfrm rot="16200000">
            <a:off x="-1914839" y="2416240"/>
            <a:ext cx="5201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1800" i="1" dirty="0">
                <a:solidFill>
                  <a:schemeClr val="accent4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Sistemi Informativi Sanitari, Statistica e Audit Clinico</a:t>
            </a:r>
            <a:r>
              <a:rPr lang="it-IT" sz="1800" i="1" dirty="0">
                <a:solidFill>
                  <a:schemeClr val="accent4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it-IT" sz="18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673E86-BE92-4F68-8B31-0B2D44E9B0F0}"/>
              </a:ext>
            </a:extLst>
          </p:cNvPr>
          <p:cNvSpPr/>
          <p:nvPr/>
        </p:nvSpPr>
        <p:spPr>
          <a:xfrm>
            <a:off x="1138843" y="344677"/>
            <a:ext cx="1105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Bell MT" panose="02020503060305020303" pitchFamily="18" charset="0"/>
              </a:rPr>
              <a:t>Appendicectomia laparotomica: volume di ricoveri in età  pediatrica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8325CB-E3D3-44BF-8AAC-53DA68E3940C}"/>
              </a:ext>
            </a:extLst>
          </p:cNvPr>
          <p:cNvSpPr/>
          <p:nvPr/>
        </p:nvSpPr>
        <p:spPr>
          <a:xfrm>
            <a:off x="1138842" y="860828"/>
            <a:ext cx="11053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4"/>
                </a:solidFill>
                <a:latin typeface="Bell MT" panose="02020503060305020303" pitchFamily="18" charset="0"/>
              </a:rPr>
              <a:t>Programma Nazionale Esiti 2023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C9D6260-FF8D-414C-BDB7-2D4773985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6712409"/>
              </p:ext>
            </p:extLst>
          </p:nvPr>
        </p:nvGraphicFramePr>
        <p:xfrm>
          <a:off x="2383931" y="1843699"/>
          <a:ext cx="856297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hlinkClick r:id="rId5" action="ppaction://hlinksldjump"/>
            <a:extLst>
              <a:ext uri="{FF2B5EF4-FFF2-40B4-BE49-F238E27FC236}">
                <a16:creationId xmlns:a16="http://schemas.microsoft.com/office/drawing/2014/main" id="{56CDC3DF-DCE8-4C40-BE54-07D4CEEF6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90" y="5951290"/>
            <a:ext cx="906710" cy="9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124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ool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15D1BB"/>
      </a:accent1>
      <a:accent2>
        <a:srgbClr val="0FB4DB"/>
      </a:accent2>
      <a:accent3>
        <a:srgbClr val="0D81BB"/>
      </a:accent3>
      <a:accent4>
        <a:srgbClr val="045FC4"/>
      </a:accent4>
      <a:accent5>
        <a:srgbClr val="953FF3"/>
      </a:accent5>
      <a:accent6>
        <a:srgbClr val="C03EF4"/>
      </a:accent6>
      <a:hlink>
        <a:srgbClr val="8F8F8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2" id="{FB05A230-5690-4290-9022-1A25232F5D7A}" vid="{A24B240D-E4F7-4B3A-908A-C80E26E152D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ol">
    <a:dk1>
      <a:srgbClr val="000000"/>
    </a:dk1>
    <a:lt1>
      <a:srgbClr val="FFFFFF"/>
    </a:lt1>
    <a:dk2>
      <a:srgbClr val="464646"/>
    </a:dk2>
    <a:lt2>
      <a:srgbClr val="FFFFFF"/>
    </a:lt2>
    <a:accent1>
      <a:srgbClr val="15D1BB"/>
    </a:accent1>
    <a:accent2>
      <a:srgbClr val="0FB4DB"/>
    </a:accent2>
    <a:accent3>
      <a:srgbClr val="0D81BB"/>
    </a:accent3>
    <a:accent4>
      <a:srgbClr val="045FC4"/>
    </a:accent4>
    <a:accent5>
      <a:srgbClr val="953FF3"/>
    </a:accent5>
    <a:accent6>
      <a:srgbClr val="C03EF4"/>
    </a:accent6>
    <a:hlink>
      <a:srgbClr val="8F8F8F"/>
    </a:hlink>
    <a:folHlink>
      <a:srgbClr val="A5A5A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Cool">
    <a:dk1>
      <a:srgbClr val="000000"/>
    </a:dk1>
    <a:lt1>
      <a:srgbClr val="FFFFFF"/>
    </a:lt1>
    <a:dk2>
      <a:srgbClr val="464646"/>
    </a:dk2>
    <a:lt2>
      <a:srgbClr val="FFFFFF"/>
    </a:lt2>
    <a:accent1>
      <a:srgbClr val="15D1BB"/>
    </a:accent1>
    <a:accent2>
      <a:srgbClr val="0FB4DB"/>
    </a:accent2>
    <a:accent3>
      <a:srgbClr val="0D81BB"/>
    </a:accent3>
    <a:accent4>
      <a:srgbClr val="045FC4"/>
    </a:accent4>
    <a:accent5>
      <a:srgbClr val="953FF3"/>
    </a:accent5>
    <a:accent6>
      <a:srgbClr val="C03EF4"/>
    </a:accent6>
    <a:hlink>
      <a:srgbClr val="8F8F8F"/>
    </a:hlink>
    <a:folHlink>
      <a:srgbClr val="A5A5A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Cool">
    <a:dk1>
      <a:srgbClr val="000000"/>
    </a:dk1>
    <a:lt1>
      <a:srgbClr val="FFFFFF"/>
    </a:lt1>
    <a:dk2>
      <a:srgbClr val="464646"/>
    </a:dk2>
    <a:lt2>
      <a:srgbClr val="FFFFFF"/>
    </a:lt2>
    <a:accent1>
      <a:srgbClr val="15D1BB"/>
    </a:accent1>
    <a:accent2>
      <a:srgbClr val="0FB4DB"/>
    </a:accent2>
    <a:accent3>
      <a:srgbClr val="0D81BB"/>
    </a:accent3>
    <a:accent4>
      <a:srgbClr val="045FC4"/>
    </a:accent4>
    <a:accent5>
      <a:srgbClr val="953FF3"/>
    </a:accent5>
    <a:accent6>
      <a:srgbClr val="C03EF4"/>
    </a:accent6>
    <a:hlink>
      <a:srgbClr val="8F8F8F"/>
    </a:hlink>
    <a:folHlink>
      <a:srgbClr val="A5A5A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Cool">
    <a:dk1>
      <a:srgbClr val="000000"/>
    </a:dk1>
    <a:lt1>
      <a:srgbClr val="FFFFFF"/>
    </a:lt1>
    <a:dk2>
      <a:srgbClr val="464646"/>
    </a:dk2>
    <a:lt2>
      <a:srgbClr val="FFFFFF"/>
    </a:lt2>
    <a:accent1>
      <a:srgbClr val="15D1BB"/>
    </a:accent1>
    <a:accent2>
      <a:srgbClr val="0FB4DB"/>
    </a:accent2>
    <a:accent3>
      <a:srgbClr val="0D81BB"/>
    </a:accent3>
    <a:accent4>
      <a:srgbClr val="045FC4"/>
    </a:accent4>
    <a:accent5>
      <a:srgbClr val="953FF3"/>
    </a:accent5>
    <a:accent6>
      <a:srgbClr val="C03EF4"/>
    </a:accent6>
    <a:hlink>
      <a:srgbClr val="8F8F8F"/>
    </a:hlink>
    <a:folHlink>
      <a:srgbClr val="A5A5A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ool">
    <a:dk1>
      <a:srgbClr val="000000"/>
    </a:dk1>
    <a:lt1>
      <a:srgbClr val="FFFFFF"/>
    </a:lt1>
    <a:dk2>
      <a:srgbClr val="464646"/>
    </a:dk2>
    <a:lt2>
      <a:srgbClr val="FFFFFF"/>
    </a:lt2>
    <a:accent1>
      <a:srgbClr val="15D1BB"/>
    </a:accent1>
    <a:accent2>
      <a:srgbClr val="0FB4DB"/>
    </a:accent2>
    <a:accent3>
      <a:srgbClr val="0D81BB"/>
    </a:accent3>
    <a:accent4>
      <a:srgbClr val="045FC4"/>
    </a:accent4>
    <a:accent5>
      <a:srgbClr val="953FF3"/>
    </a:accent5>
    <a:accent6>
      <a:srgbClr val="C03EF4"/>
    </a:accent6>
    <a:hlink>
      <a:srgbClr val="8F8F8F"/>
    </a:hlink>
    <a:folHlink>
      <a:srgbClr val="A5A5A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ool">
    <a:dk1>
      <a:srgbClr val="000000"/>
    </a:dk1>
    <a:lt1>
      <a:srgbClr val="FFFFFF"/>
    </a:lt1>
    <a:dk2>
      <a:srgbClr val="464646"/>
    </a:dk2>
    <a:lt2>
      <a:srgbClr val="FFFFFF"/>
    </a:lt2>
    <a:accent1>
      <a:srgbClr val="15D1BB"/>
    </a:accent1>
    <a:accent2>
      <a:srgbClr val="0FB4DB"/>
    </a:accent2>
    <a:accent3>
      <a:srgbClr val="0D81BB"/>
    </a:accent3>
    <a:accent4>
      <a:srgbClr val="045FC4"/>
    </a:accent4>
    <a:accent5>
      <a:srgbClr val="953FF3"/>
    </a:accent5>
    <a:accent6>
      <a:srgbClr val="C03EF4"/>
    </a:accent6>
    <a:hlink>
      <a:srgbClr val="8F8F8F"/>
    </a:hlink>
    <a:folHlink>
      <a:srgbClr val="A5A5A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Cool">
    <a:dk1>
      <a:srgbClr val="000000"/>
    </a:dk1>
    <a:lt1>
      <a:srgbClr val="FFFFFF"/>
    </a:lt1>
    <a:dk2>
      <a:srgbClr val="464646"/>
    </a:dk2>
    <a:lt2>
      <a:srgbClr val="FFFFFF"/>
    </a:lt2>
    <a:accent1>
      <a:srgbClr val="15D1BB"/>
    </a:accent1>
    <a:accent2>
      <a:srgbClr val="0FB4DB"/>
    </a:accent2>
    <a:accent3>
      <a:srgbClr val="0D81BB"/>
    </a:accent3>
    <a:accent4>
      <a:srgbClr val="045FC4"/>
    </a:accent4>
    <a:accent5>
      <a:srgbClr val="953FF3"/>
    </a:accent5>
    <a:accent6>
      <a:srgbClr val="C03EF4"/>
    </a:accent6>
    <a:hlink>
      <a:srgbClr val="8F8F8F"/>
    </a:hlink>
    <a:folHlink>
      <a:srgbClr val="A5A5A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Cool">
    <a:dk1>
      <a:srgbClr val="000000"/>
    </a:dk1>
    <a:lt1>
      <a:srgbClr val="FFFFFF"/>
    </a:lt1>
    <a:dk2>
      <a:srgbClr val="464646"/>
    </a:dk2>
    <a:lt2>
      <a:srgbClr val="FFFFFF"/>
    </a:lt2>
    <a:accent1>
      <a:srgbClr val="15D1BB"/>
    </a:accent1>
    <a:accent2>
      <a:srgbClr val="0FB4DB"/>
    </a:accent2>
    <a:accent3>
      <a:srgbClr val="0D81BB"/>
    </a:accent3>
    <a:accent4>
      <a:srgbClr val="045FC4"/>
    </a:accent4>
    <a:accent5>
      <a:srgbClr val="953FF3"/>
    </a:accent5>
    <a:accent6>
      <a:srgbClr val="C03EF4"/>
    </a:accent6>
    <a:hlink>
      <a:srgbClr val="8F8F8F"/>
    </a:hlink>
    <a:folHlink>
      <a:srgbClr val="A5A5A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Cool">
    <a:dk1>
      <a:srgbClr val="000000"/>
    </a:dk1>
    <a:lt1>
      <a:srgbClr val="FFFFFF"/>
    </a:lt1>
    <a:dk2>
      <a:srgbClr val="464646"/>
    </a:dk2>
    <a:lt2>
      <a:srgbClr val="FFFFFF"/>
    </a:lt2>
    <a:accent1>
      <a:srgbClr val="15D1BB"/>
    </a:accent1>
    <a:accent2>
      <a:srgbClr val="0FB4DB"/>
    </a:accent2>
    <a:accent3>
      <a:srgbClr val="0D81BB"/>
    </a:accent3>
    <a:accent4>
      <a:srgbClr val="045FC4"/>
    </a:accent4>
    <a:accent5>
      <a:srgbClr val="953FF3"/>
    </a:accent5>
    <a:accent6>
      <a:srgbClr val="C03EF4"/>
    </a:accent6>
    <a:hlink>
      <a:srgbClr val="8F8F8F"/>
    </a:hlink>
    <a:folHlink>
      <a:srgbClr val="A5A5A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Cool">
    <a:dk1>
      <a:srgbClr val="000000"/>
    </a:dk1>
    <a:lt1>
      <a:srgbClr val="FFFFFF"/>
    </a:lt1>
    <a:dk2>
      <a:srgbClr val="464646"/>
    </a:dk2>
    <a:lt2>
      <a:srgbClr val="FFFFFF"/>
    </a:lt2>
    <a:accent1>
      <a:srgbClr val="15D1BB"/>
    </a:accent1>
    <a:accent2>
      <a:srgbClr val="0FB4DB"/>
    </a:accent2>
    <a:accent3>
      <a:srgbClr val="0D81BB"/>
    </a:accent3>
    <a:accent4>
      <a:srgbClr val="045FC4"/>
    </a:accent4>
    <a:accent5>
      <a:srgbClr val="953FF3"/>
    </a:accent5>
    <a:accent6>
      <a:srgbClr val="C03EF4"/>
    </a:accent6>
    <a:hlink>
      <a:srgbClr val="8F8F8F"/>
    </a:hlink>
    <a:folHlink>
      <a:srgbClr val="A5A5A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Blu</Template>
  <TotalTime>0</TotalTime>
  <Words>8251</Words>
  <Application>Microsoft Office PowerPoint</Application>
  <PresentationFormat>Widescreen</PresentationFormat>
  <Paragraphs>2174</Paragraphs>
  <Slides>160</Slides>
  <Notes>160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160</vt:i4>
      </vt:variant>
    </vt:vector>
  </HeadingPairs>
  <TitlesOfParts>
    <vt:vector size="170" baseType="lpstr">
      <vt:lpstr>Arial</vt:lpstr>
      <vt:lpstr>Bell MT</vt:lpstr>
      <vt:lpstr>Calibri</vt:lpstr>
      <vt:lpstr>Calibri Light</vt:lpstr>
      <vt:lpstr>Candara</vt:lpstr>
      <vt:lpstr>Comic Sans MS</vt:lpstr>
      <vt:lpstr>Sagona ExtraLight</vt:lpstr>
      <vt:lpstr>Speak Pro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/>
  <cp:revision>2</cp:revision>
  <dcterms:created xsi:type="dcterms:W3CDTF">2021-10-12T10:33:02Z</dcterms:created>
  <dcterms:modified xsi:type="dcterms:W3CDTF">2024-02-15T08:21:25Z</dcterms:modified>
</cp:coreProperties>
</file>