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  <p:sldMasterId id="2147483735" r:id="rId2"/>
  </p:sldMasterIdLst>
  <p:notesMasterIdLst>
    <p:notesMasterId r:id="rId31"/>
  </p:notesMasterIdLst>
  <p:sldIdLst>
    <p:sldId id="256" r:id="rId3"/>
    <p:sldId id="258" r:id="rId4"/>
    <p:sldId id="259" r:id="rId5"/>
    <p:sldId id="261" r:id="rId6"/>
    <p:sldId id="263" r:id="rId7"/>
    <p:sldId id="264" r:id="rId8"/>
    <p:sldId id="267" r:id="rId9"/>
    <p:sldId id="582" r:id="rId10"/>
    <p:sldId id="580" r:id="rId11"/>
    <p:sldId id="595" r:id="rId12"/>
    <p:sldId id="585" r:id="rId13"/>
    <p:sldId id="587" r:id="rId14"/>
    <p:sldId id="589" r:id="rId15"/>
    <p:sldId id="598" r:id="rId16"/>
    <p:sldId id="599" r:id="rId17"/>
    <p:sldId id="600" r:id="rId18"/>
    <p:sldId id="375" r:id="rId19"/>
    <p:sldId id="386" r:id="rId20"/>
    <p:sldId id="601" r:id="rId21"/>
    <p:sldId id="602" r:id="rId22"/>
    <p:sldId id="269" r:id="rId23"/>
    <p:sldId id="604" r:id="rId24"/>
    <p:sldId id="370" r:id="rId25"/>
    <p:sldId id="605" r:id="rId26"/>
    <p:sldId id="606" r:id="rId27"/>
    <p:sldId id="607" r:id="rId28"/>
    <p:sldId id="384" r:id="rId29"/>
    <p:sldId id="603" r:id="rId3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9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3A7845-17D8-4140-9EC9-F9687BA61503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8AD1E8-FCA3-4A7B-966A-85DFA6F556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8315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immagine diapositiva 1">
            <a:extLst>
              <a:ext uri="{FF2B5EF4-FFF2-40B4-BE49-F238E27FC236}">
                <a16:creationId xmlns:a16="http://schemas.microsoft.com/office/drawing/2014/main" id="{552B435A-A7E8-48CA-81E7-46F8C0A37B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Segnaposto note 2">
            <a:extLst>
              <a:ext uri="{FF2B5EF4-FFF2-40B4-BE49-F238E27FC236}">
                <a16:creationId xmlns:a16="http://schemas.microsoft.com/office/drawing/2014/main" id="{12B40930-2A18-4D30-9995-8B43A9C35E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9220" name="Segnaposto numero diapositiva 3">
            <a:extLst>
              <a:ext uri="{FF2B5EF4-FFF2-40B4-BE49-F238E27FC236}">
                <a16:creationId xmlns:a16="http://schemas.microsoft.com/office/drawing/2014/main" id="{CC3C3D72-29C5-4381-9C66-AB1DA5E1D4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EC3DE0A-8838-4302-B260-1957F9B6A2B0}" type="slidenum">
              <a:rPr lang="it-IT" altLang="it-IT">
                <a:latin typeface="Calibri" panose="020F0502020204030204" pitchFamily="34" charset="0"/>
              </a:rPr>
              <a:pPr/>
              <a:t>17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784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immagine diapositiva 1">
            <a:extLst>
              <a:ext uri="{FF2B5EF4-FFF2-40B4-BE49-F238E27FC236}">
                <a16:creationId xmlns:a16="http://schemas.microsoft.com/office/drawing/2014/main" id="{552B435A-A7E8-48CA-81E7-46F8C0A37B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Segnaposto note 2">
            <a:extLst>
              <a:ext uri="{FF2B5EF4-FFF2-40B4-BE49-F238E27FC236}">
                <a16:creationId xmlns:a16="http://schemas.microsoft.com/office/drawing/2014/main" id="{12B40930-2A18-4D30-9995-8B43A9C35E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9220" name="Segnaposto numero diapositiva 3">
            <a:extLst>
              <a:ext uri="{FF2B5EF4-FFF2-40B4-BE49-F238E27FC236}">
                <a16:creationId xmlns:a16="http://schemas.microsoft.com/office/drawing/2014/main" id="{CC3C3D72-29C5-4381-9C66-AB1DA5E1D4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EC3DE0A-8838-4302-B260-1957F9B6A2B0}" type="slidenum">
              <a:rPr lang="it-IT" altLang="it-IT">
                <a:latin typeface="Calibri" panose="020F0502020204030204" pitchFamily="34" charset="0"/>
              </a:rPr>
              <a:pPr/>
              <a:t>18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881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4918574f16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g14918574f16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/>
          </a:p>
        </p:txBody>
      </p:sp>
      <p:sp>
        <p:nvSpPr>
          <p:cNvPr id="84" name="Google Shape;84;g14918574f16_0_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tabLst/>
              <a:defRPr/>
            </a:pPr>
            <a:fld id="{00000000-1234-1234-1234-123412341234}" type="slidenum"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 panose="020F0502020204030204"/>
                <a:buNone/>
                <a:tabLst/>
                <a:defRPr/>
              </a:pPr>
              <a:t>23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2339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5578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8381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27F081-A690-4862-BF69-0588C40DFA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DEAD5EA-AC57-4245-B9C8-7CD828224C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86" indent="0" algn="ctr">
              <a:buNone/>
              <a:defRPr sz="2000"/>
            </a:lvl2pPr>
            <a:lvl3pPr marL="914172" indent="0" algn="ctr">
              <a:buNone/>
              <a:defRPr sz="1800"/>
            </a:lvl3pPr>
            <a:lvl4pPr marL="1371257" indent="0" algn="ctr">
              <a:buNone/>
              <a:defRPr sz="1600"/>
            </a:lvl4pPr>
            <a:lvl5pPr marL="1828343" indent="0" algn="ctr">
              <a:buNone/>
              <a:defRPr sz="1600"/>
            </a:lvl5pPr>
            <a:lvl6pPr marL="2285429" indent="0" algn="ctr">
              <a:buNone/>
              <a:defRPr sz="1600"/>
            </a:lvl6pPr>
            <a:lvl7pPr marL="2742514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6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C89FCD0-721B-4957-9B33-88DF6C6EC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3AEE9B-D785-4382-BA98-7F80BF1D6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73F5B6-B219-4D42-A470-ADA973AFE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F646C-CC11-4BCE-A67F-957E903BC91C}" type="slidenum">
              <a:rPr lang="it-IT" altLang="it-IT" smtClean="0"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6382241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4969AC-C4E7-46D8-AB1B-609893A8A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A9B738-68FB-4648-B350-68E35B80B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48EA98-4D9D-44BA-866F-1030BF023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402573-8240-4E68-BC2E-0C6390F72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4C0ECF-37A5-4C56-9E4B-EB03E4E41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9609182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614F9A-3756-407A-8746-2E398753B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00D1A17-DCA8-4061-99AA-9FE39CBC1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5C9A5D-EA62-4D61-BDA9-0DCFC77BB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A91C875-20DF-4159-8055-32F8E9BB3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C57BB38-6BBC-48B4-AD41-AEA1EB871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039900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324D7F-31D5-43DE-BB96-F121CF352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C63613-BA98-4071-ACA3-0E0313DEB8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010E8F6-8794-4C42-BC5D-1E3DBEAE0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0425118-19C9-4285-A782-548B35F05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6/21/2023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648EC70-549E-4090-B2DD-A5C50FC88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AA852D-0842-4733-8AB8-C153E862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658896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97FE0F-A992-442D-A26A-9CEF8A9E4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6F9A57B-8A93-4193-88B9-62AC1EDF9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E76CB23-943C-4E8A-9ACC-43956C9196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10266B0-2365-418C-B281-3A23CDAFF4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BEB2EB5-C7A4-4CAC-AFAB-B24D561FB3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E48C849-39A1-4A99-B7A0-93FEB87E1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6/21/2023</a:t>
            </a:fld>
            <a:endParaRPr lang="en-US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81CBFDA-E2D6-4F65-85D0-0287526DC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5F77881-1F61-4E0B-9789-3D6DB608D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7120310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05FE8E-A399-4DC7-978B-B17FFCCC4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A9C748B-EE2B-4100-8081-6377E84BB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6/21/2023</a:t>
            </a:fld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1A23D2D-865E-49E8-886F-733DB256A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D693122-153E-4CB5-89AF-BC0A8EF43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1473004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B08BF5A-8988-4570-A5D8-94AFD5820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6/21/2023</a:t>
            </a:fld>
            <a:endParaRPr lang="en-US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B288FE1-169C-4655-B166-F96A97707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860C563-2ABB-4455-845C-04FEBAE28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5274160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5D11D2-1854-420A-84EC-ADFA1A33A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8733B38-6440-4F81-B76A-8156B8B47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23C6FF9-5596-4B91-B1B3-FB017C601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6" indent="0">
              <a:buNone/>
              <a:defRPr sz="1400"/>
            </a:lvl2pPr>
            <a:lvl3pPr marL="914172" indent="0">
              <a:buNone/>
              <a:defRPr sz="1200"/>
            </a:lvl3pPr>
            <a:lvl4pPr marL="1371257" indent="0">
              <a:buNone/>
              <a:defRPr sz="1000"/>
            </a:lvl4pPr>
            <a:lvl5pPr marL="1828343" indent="0">
              <a:buNone/>
              <a:defRPr sz="1000"/>
            </a:lvl5pPr>
            <a:lvl6pPr marL="2285429" indent="0">
              <a:buNone/>
              <a:defRPr sz="1000"/>
            </a:lvl6pPr>
            <a:lvl7pPr marL="2742514" indent="0">
              <a:buNone/>
              <a:defRPr sz="1000"/>
            </a:lvl7pPr>
            <a:lvl8pPr marL="3199600" indent="0">
              <a:buNone/>
              <a:defRPr sz="1000"/>
            </a:lvl8pPr>
            <a:lvl9pPr marL="3656686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17C9D2D-3EE3-4AE9-BEE6-208BC8799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6/21/2023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E467270-E669-4C74-B82E-AD340FB5D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7575589-CC26-47BF-8F3C-702BE18BE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284756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75919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00BCBB-30E2-46A1-B0F4-DDB6094A0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5CF5799-2A98-4826-BE8B-2692C5EC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86" indent="0">
              <a:buNone/>
              <a:defRPr sz="2800"/>
            </a:lvl2pPr>
            <a:lvl3pPr marL="914172" indent="0">
              <a:buNone/>
              <a:defRPr sz="2400"/>
            </a:lvl3pPr>
            <a:lvl4pPr marL="1371257" indent="0">
              <a:buNone/>
              <a:defRPr sz="2000"/>
            </a:lvl4pPr>
            <a:lvl5pPr marL="1828343" indent="0">
              <a:buNone/>
              <a:defRPr sz="2000"/>
            </a:lvl5pPr>
            <a:lvl6pPr marL="2285429" indent="0">
              <a:buNone/>
              <a:defRPr sz="2000"/>
            </a:lvl6pPr>
            <a:lvl7pPr marL="2742514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D4A1B98-3BA3-41D6-89F5-5C993205A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6" indent="0">
              <a:buNone/>
              <a:defRPr sz="1400"/>
            </a:lvl2pPr>
            <a:lvl3pPr marL="914172" indent="0">
              <a:buNone/>
              <a:defRPr sz="1200"/>
            </a:lvl3pPr>
            <a:lvl4pPr marL="1371257" indent="0">
              <a:buNone/>
              <a:defRPr sz="1000"/>
            </a:lvl4pPr>
            <a:lvl5pPr marL="1828343" indent="0">
              <a:buNone/>
              <a:defRPr sz="1000"/>
            </a:lvl5pPr>
            <a:lvl6pPr marL="2285429" indent="0">
              <a:buNone/>
              <a:defRPr sz="1000"/>
            </a:lvl6pPr>
            <a:lvl7pPr marL="2742514" indent="0">
              <a:buNone/>
              <a:defRPr sz="1000"/>
            </a:lvl7pPr>
            <a:lvl8pPr marL="3199600" indent="0">
              <a:buNone/>
              <a:defRPr sz="1000"/>
            </a:lvl8pPr>
            <a:lvl9pPr marL="3656686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AD2FA9E-4759-46AB-96AF-504B9E070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6/21/2023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C9F1ED9-9288-4E1D-9561-6834700B8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BF4F0E5-9D0A-44A2-A824-547EA6402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9164506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8B1A54-D7F1-47F4-9D30-B54101C26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26DFA04-C7C5-4070-AB67-2C34F2C9D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02BF0E-6C18-45E7-82A1-07D2CD5E0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DDA5249-D9D9-4AE1-ADB0-70778A829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093531-C19F-447B-B20E-69C9FA696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6214159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9239098-4CC1-4162-8CF2-A9CD76F42E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FBD4A77-D0F4-488A-A5D5-B7E8761BC3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995B022-E2DF-4B42-A685-8B0833598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61BCDF-21DE-4EE4-A7FA-582E8DA23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CA0E2B7-5B4E-407F-BE82-0C45A2186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8439310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2 - Singular image 1">
  <p:cSld name="Cover 2 - Singular image 1">
    <p:bg>
      <p:bgPr>
        <a:solidFill>
          <a:schemeClr val="accen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14918574f16_0_569"/>
          <p:cNvSpPr txBox="1">
            <a:spLocks noGrp="1"/>
          </p:cNvSpPr>
          <p:nvPr>
            <p:ph type="ctrTitle"/>
          </p:nvPr>
        </p:nvSpPr>
        <p:spPr>
          <a:xfrm>
            <a:off x="1008000" y="1339200"/>
            <a:ext cx="3438445" cy="3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997"/>
              <a:buFont typeface="Trebuchet MS" panose="020B0603020202020204"/>
              <a:buNone/>
              <a:defRPr sz="5998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14918574f16_0_569"/>
          <p:cNvSpPr txBox="1">
            <a:spLocks noGrp="1"/>
          </p:cNvSpPr>
          <p:nvPr>
            <p:ph type="body" idx="1"/>
          </p:nvPr>
        </p:nvSpPr>
        <p:spPr>
          <a:xfrm>
            <a:off x="992372" y="5036400"/>
            <a:ext cx="3438445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000" rIns="0" bIns="0" anchor="t" anchorCtr="0">
            <a:noAutofit/>
          </a:bodyPr>
          <a:lstStyle>
            <a:lvl1pPr marL="228600" lvl="0" indent="-17018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59"/>
              <a:buChar char="●"/>
              <a:defRPr sz="1100">
                <a:solidFill>
                  <a:schemeClr val="lt1"/>
                </a:solidFill>
              </a:defRPr>
            </a:lvl1pPr>
            <a:lvl2pPr marL="457200" lvl="1" indent="-16002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40"/>
              <a:buChar char="○"/>
              <a:defRPr/>
            </a:lvl2pPr>
            <a:lvl3pPr marL="685800" lvl="2" indent="-16002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40"/>
              <a:buChar char="■"/>
              <a:defRPr/>
            </a:lvl3pPr>
            <a:lvl4pPr marL="914400" lvl="3" indent="-16002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40"/>
              <a:buChar char="●"/>
              <a:defRPr/>
            </a:lvl4pPr>
            <a:lvl5pPr marL="1143000" lvl="4" indent="-16002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40"/>
              <a:buChar char="○"/>
              <a:defRPr/>
            </a:lvl5pPr>
            <a:lvl6pPr marL="1371600" lvl="5" indent="-16002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40"/>
              <a:buChar char="■"/>
              <a:defRPr/>
            </a:lvl6pPr>
            <a:lvl7pPr marL="1600200" lvl="6" indent="-16002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40"/>
              <a:buChar char="●"/>
              <a:defRPr/>
            </a:lvl7pPr>
            <a:lvl8pPr marL="1828800" lvl="7" indent="-16002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40"/>
              <a:buChar char="○"/>
              <a:defRPr/>
            </a:lvl8pPr>
            <a:lvl9pPr marL="2057400" lvl="8" indent="-16002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4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g14918574f16_0_569"/>
          <p:cNvSpPr txBox="1">
            <a:spLocks noGrp="1"/>
          </p:cNvSpPr>
          <p:nvPr>
            <p:ph type="body" idx="2"/>
          </p:nvPr>
        </p:nvSpPr>
        <p:spPr>
          <a:xfrm>
            <a:off x="992372" y="5529843"/>
            <a:ext cx="3438445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000" rIns="0" bIns="0" anchor="t" anchorCtr="0">
            <a:noAutofit/>
          </a:bodyPr>
          <a:lstStyle>
            <a:lvl1pPr marL="228600" lvl="0" indent="-17018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59"/>
              <a:buChar char="●"/>
              <a:defRPr sz="1100" b="0">
                <a:solidFill>
                  <a:schemeClr val="lt1"/>
                </a:solidFill>
              </a:defRPr>
            </a:lvl1pPr>
            <a:lvl2pPr marL="457200" lvl="1" indent="-16002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40"/>
              <a:buChar char="○"/>
              <a:defRPr/>
            </a:lvl2pPr>
            <a:lvl3pPr marL="685800" lvl="2" indent="-16002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40"/>
              <a:buChar char="■"/>
              <a:defRPr/>
            </a:lvl3pPr>
            <a:lvl4pPr marL="914400" lvl="3" indent="-16002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40"/>
              <a:buChar char="●"/>
              <a:defRPr/>
            </a:lvl4pPr>
            <a:lvl5pPr marL="1143000" lvl="4" indent="-16002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40"/>
              <a:buChar char="○"/>
              <a:defRPr/>
            </a:lvl5pPr>
            <a:lvl6pPr marL="1371600" lvl="5" indent="-16002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40"/>
              <a:buChar char="■"/>
              <a:defRPr/>
            </a:lvl6pPr>
            <a:lvl7pPr marL="1600200" lvl="6" indent="-16002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40"/>
              <a:buChar char="●"/>
              <a:defRPr/>
            </a:lvl7pPr>
            <a:lvl8pPr marL="1828800" lvl="7" indent="-16002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40"/>
              <a:buChar char="○"/>
              <a:defRPr/>
            </a:lvl8pPr>
            <a:lvl9pPr marL="2057400" lvl="8" indent="-16002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4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g14918574f16_0_569"/>
          <p:cNvSpPr txBox="1">
            <a:spLocks noGrp="1"/>
          </p:cNvSpPr>
          <p:nvPr>
            <p:ph type="sldNum" idx="12"/>
          </p:nvPr>
        </p:nvSpPr>
        <p:spPr>
          <a:xfrm>
            <a:off x="8590664" y="6041363"/>
            <a:ext cx="683278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 panose="020B0604020202020204"/>
              <a:buNone/>
              <a:defRPr sz="1350" b="0" i="0" u="none" strike="noStrike" cap="none">
                <a:solidFill>
                  <a:schemeClr val="dk2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 panose="020B0604020202020204"/>
              <a:buNone/>
              <a:defRPr sz="1350" b="0" i="0" u="none" strike="noStrike" cap="none">
                <a:solidFill>
                  <a:schemeClr val="dk2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 panose="020B0604020202020204"/>
              <a:buNone/>
              <a:defRPr sz="1350" b="0" i="0" u="none" strike="noStrike" cap="none">
                <a:solidFill>
                  <a:schemeClr val="dk2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 panose="020B0604020202020204"/>
              <a:buNone/>
              <a:defRPr sz="1350" b="0" i="0" u="none" strike="noStrike" cap="none">
                <a:solidFill>
                  <a:schemeClr val="dk2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 panose="020B0604020202020204"/>
              <a:buNone/>
              <a:defRPr sz="1350" b="0" i="0" u="none" strike="noStrike" cap="none">
                <a:solidFill>
                  <a:schemeClr val="dk2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 panose="020B0604020202020204"/>
              <a:buNone/>
              <a:defRPr sz="1350" b="0" i="0" u="none" strike="noStrike" cap="none">
                <a:solidFill>
                  <a:schemeClr val="dk2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 panose="020B0604020202020204"/>
              <a:buNone/>
              <a:defRPr sz="1350" b="0" i="0" u="none" strike="noStrike" cap="none">
                <a:solidFill>
                  <a:schemeClr val="dk2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 panose="020B0604020202020204"/>
              <a:buNone/>
              <a:defRPr sz="1350" b="0" i="0" u="none" strike="noStrike" cap="none">
                <a:solidFill>
                  <a:schemeClr val="dk2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 panose="020B0604020202020204"/>
              <a:buNone/>
              <a:defRPr sz="1350" b="0" i="0" u="none" strike="noStrike" cap="none">
                <a:solidFill>
                  <a:schemeClr val="dk2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20565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8619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9120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4285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213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9278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9252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6565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150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DC0A64B-D1CA-4D62-BBB1-409536D88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0A31ADF-AD48-45AB-827D-B0BF7D568F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EAE3E7-4F06-4457-A587-1C7607F85E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6/21/2023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9D0D83-E625-435A-9EF6-5B0CA3032A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B0B6F7-0187-4E9B-A5BD-C01399D9B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9730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ransition spd="slow">
    <p:push dir="u"/>
  </p:transition>
  <p:hf sldNum="0" hdr="0" ftr="0" dt="0"/>
  <p:txStyles>
    <p:titleStyle>
      <a:lvl1pPr algn="l" defTabSz="914172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3" indent="-228543" algn="l" defTabSz="9141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5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6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thedailymile.it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L PIANO AZIENDALE DELLA PREVENZIONE E IL PIANO AZIENDALE DELL’EQUITÀ NELL’OTTICA DELLA ONE HEALTH NELLA ASL RIETI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3689" y="0"/>
            <a:ext cx="12355689" cy="695007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D7B263A-1D64-46CB-81FA-8F0B8F880B73}"/>
              </a:ext>
            </a:extLst>
          </p:cNvPr>
          <p:cNvSpPr txBox="1"/>
          <p:nvPr/>
        </p:nvSpPr>
        <p:spPr>
          <a:xfrm>
            <a:off x="632532" y="5178223"/>
            <a:ext cx="6744811" cy="110799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«Scuole e Salute, l'importanza dell'attività fisica nell'età della crescita»</a:t>
            </a:r>
            <a:endParaRPr lang="it-IT" dirty="0"/>
          </a:p>
          <a:p>
            <a:r>
              <a:rPr lang="it-IT" i="1" dirty="0">
                <a:solidFill>
                  <a:schemeClr val="bg1"/>
                </a:solidFill>
              </a:rPr>
              <a:t>Dott. Matteo Ferri </a:t>
            </a:r>
            <a:r>
              <a:rPr lang="it-IT" sz="1600" i="1" dirty="0">
                <a:solidFill>
                  <a:schemeClr val="bg1"/>
                </a:solidFill>
              </a:rPr>
              <a:t>(Dirigente Medico U.O.C ISP - Medicina dello Sport) </a:t>
            </a:r>
          </a:p>
        </p:txBody>
      </p:sp>
    </p:spTree>
    <p:extLst>
      <p:ext uri="{BB962C8B-B14F-4D97-AF65-F5344CB8AC3E}">
        <p14:creationId xmlns:p14="http://schemas.microsoft.com/office/powerpoint/2010/main" val="217446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37160" y="663945"/>
            <a:ext cx="2432050" cy="82022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228600">
              <a:spcBef>
                <a:spcPct val="20000"/>
              </a:spcBef>
              <a:spcAft>
                <a:spcPts val="300"/>
              </a:spcAft>
              <a:buClr>
                <a:srgbClr val="76DBF4"/>
              </a:buClr>
              <a:buSzPct val="70000"/>
              <a:defRPr/>
            </a:pPr>
            <a:r>
              <a:rPr lang="en-US" sz="1400" b="1" i="1" kern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1B587C">
                    <a:lumMod val="50000"/>
                  </a:srgb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entury Gothic" panose="020B0502020202020204"/>
                <a:cs typeface="Times New Roman" panose="02020603050405020304" pitchFamily="18" charset="0"/>
                <a:sym typeface="Arial" panose="020B0604020202020204"/>
              </a:rPr>
              <a:t>BENEFICI DELL’ATTIVITÀ FISICA </a:t>
            </a:r>
          </a:p>
          <a:p>
            <a:pPr algn="ctr" defTabSz="228600">
              <a:spcBef>
                <a:spcPct val="20000"/>
              </a:spcBef>
              <a:spcAft>
                <a:spcPts val="300"/>
              </a:spcAft>
              <a:buClr>
                <a:srgbClr val="76DBF4"/>
              </a:buClr>
              <a:buSzPct val="70000"/>
              <a:defRPr/>
            </a:pPr>
            <a:r>
              <a:rPr lang="en-US" sz="1400" b="1" i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1B587C">
                    <a:lumMod val="50000"/>
                  </a:srgb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entury Gothic" panose="020B0502020202020204"/>
                <a:cs typeface="Times New Roman" panose="02020603050405020304" pitchFamily="18" charset="0"/>
              </a:rPr>
              <a:t>IN </a:t>
            </a:r>
            <a:r>
              <a:rPr lang="en-US" sz="1400" b="1" i="1" kern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1B587C">
                    <a:lumMod val="50000"/>
                  </a:srgb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entury Gothic" panose="020B0502020202020204"/>
                <a:cs typeface="Times New Roman" panose="02020603050405020304" pitchFamily="18" charset="0"/>
                <a:sym typeface="Arial" panose="020B0604020202020204"/>
              </a:rPr>
              <a:t>ETA’ EVOLUTIVA</a:t>
            </a:r>
            <a:endParaRPr lang="en-US" sz="1400" kern="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1B587C">
                  <a:lumMod val="50000"/>
                </a:srgbClr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Century Gothic" panose="020B0502020202020204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F7F58CE-F02D-4E1E-B644-57E8EAB27165}"/>
              </a:ext>
            </a:extLst>
          </p:cNvPr>
          <p:cNvSpPr txBox="1"/>
          <p:nvPr/>
        </p:nvSpPr>
        <p:spPr>
          <a:xfrm>
            <a:off x="2644775" y="1014413"/>
            <a:ext cx="7115175" cy="707886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200">
              <a:spcAft>
                <a:spcPts val="300"/>
              </a:spcAft>
              <a:defRPr/>
            </a:pPr>
            <a:r>
              <a:rPr lang="it-IT" sz="4000" b="1" dirty="0">
                <a:solidFill>
                  <a:prstClr val="white"/>
                </a:solidFill>
                <a:latin typeface="Calibri Light" panose="020F0302020204030204"/>
                <a:cs typeface="Times New Roman" panose="02020603050405020304" pitchFamily="18" charset="0"/>
              </a:rPr>
              <a:t>Apparato respiratorio </a:t>
            </a:r>
            <a:endParaRPr lang="it-IT" sz="4000" b="1" kern="0" dirty="0">
              <a:solidFill>
                <a:prstClr val="white"/>
              </a:solidFill>
              <a:latin typeface="Calibri Light" panose="020F0302020204030204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F78ACD2-14C1-ACF9-8BE5-BC184AD70AC0}"/>
              </a:ext>
            </a:extLst>
          </p:cNvPr>
          <p:cNvSpPr txBox="1"/>
          <p:nvPr/>
        </p:nvSpPr>
        <p:spPr>
          <a:xfrm>
            <a:off x="680244" y="2029066"/>
            <a:ext cx="10831513" cy="332398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285750" indent="-285750" defTabSz="457200">
              <a:buFont typeface="Wingdings" panose="05000000000000000000" pitchFamily="2" charset="2"/>
              <a:buChar char="ü"/>
            </a:pPr>
            <a:r>
              <a:rPr lang="en-GB" altLang="en-US" sz="2000" b="1" dirty="0">
                <a:solidFill>
                  <a:prstClr val="black"/>
                </a:solidFill>
                <a:latin typeface="Calibri" panose="020F0502020204030204"/>
              </a:rPr>
              <a:t>        </a:t>
            </a:r>
            <a:r>
              <a:rPr lang="en-GB" altLang="en-US" sz="20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Aumento</a:t>
            </a:r>
            <a:r>
              <a:rPr lang="en-GB" altLang="en-US" sz="2000" b="1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altLang="en-US" sz="20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dei</a:t>
            </a:r>
            <a:r>
              <a:rPr lang="en-GB" altLang="en-US" sz="2000" b="1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altLang="en-US" sz="20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volumi</a:t>
            </a:r>
            <a:r>
              <a:rPr lang="en-GB" altLang="en-US" sz="2000" b="1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altLang="en-US" sz="20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polmonari</a:t>
            </a:r>
            <a:endParaRPr lang="en-GB" altLang="en-US" sz="1600" dirty="0">
              <a:solidFill>
                <a:schemeClr val="accent3">
                  <a:lumMod val="50000"/>
                </a:schemeClr>
              </a:solidFill>
              <a:latin typeface="Calibri" panose="020F0502020204030204"/>
            </a:endParaRPr>
          </a:p>
          <a:p>
            <a:pPr marL="1600200" lvl="7" defTabSz="457200"/>
            <a:r>
              <a:rPr lang="en-GB" altLang="en-US" sz="1600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  			</a:t>
            </a:r>
          </a:p>
          <a:p>
            <a:pPr marL="1600200" lvl="7" defTabSz="457200"/>
            <a:r>
              <a:rPr lang="en-GB" altLang="en-US" sz="1600" dirty="0">
                <a:solidFill>
                  <a:prstClr val="black"/>
                </a:solidFill>
                <a:latin typeface="Calibri" panose="020F0502020204030204"/>
              </a:rPr>
              <a:t>				</a:t>
            </a:r>
            <a:endParaRPr lang="en-GB" altLang="en-US" sz="1600" dirty="0">
              <a:solidFill>
                <a:prstClr val="black"/>
              </a:solidFill>
              <a:latin typeface="Symbol" panose="05050102010706020507" pitchFamily="18" charset="2"/>
            </a:endParaRPr>
          </a:p>
          <a:p>
            <a:pPr marL="285750" indent="-285750" defTabSz="457200">
              <a:buFont typeface="Wingdings" panose="05000000000000000000" pitchFamily="2" charset="2"/>
              <a:buChar char="ü"/>
            </a:pPr>
            <a:r>
              <a:rPr lang="en-GB" altLang="en-US" sz="2000" b="1" i="1" dirty="0">
                <a:solidFill>
                  <a:prstClr val="black"/>
                </a:solidFill>
                <a:latin typeface="Calibri" panose="020F0502020204030204"/>
              </a:rPr>
              <a:t>       	</a:t>
            </a:r>
            <a:r>
              <a:rPr lang="en-GB" altLang="en-US" sz="20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Aumento</a:t>
            </a:r>
            <a:r>
              <a:rPr lang="en-GB" altLang="en-US" sz="2000" b="1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altLang="en-US" sz="20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della</a:t>
            </a:r>
            <a:r>
              <a:rPr lang="en-GB" altLang="en-US" sz="2000" b="1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altLang="en-US" sz="20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capacità</a:t>
            </a:r>
            <a:r>
              <a:rPr lang="en-GB" altLang="en-US" sz="2000" b="1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di </a:t>
            </a:r>
            <a:r>
              <a:rPr lang="en-GB" altLang="en-US" sz="20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diffusione</a:t>
            </a:r>
            <a:r>
              <a:rPr lang="en-GB" altLang="en-US" sz="2000" b="1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altLang="en-US" sz="20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polmonare</a:t>
            </a:r>
            <a:r>
              <a:rPr lang="en-GB" altLang="en-US" sz="1600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: </a:t>
            </a:r>
          </a:p>
          <a:p>
            <a:pPr defTabSz="457200"/>
            <a:r>
              <a:rPr lang="en-GB" altLang="en-US" sz="1600" dirty="0">
                <a:solidFill>
                  <a:prstClr val="black"/>
                </a:solidFill>
                <a:latin typeface="Calibri" panose="020F0502020204030204"/>
              </a:rPr>
              <a:t>				</a:t>
            </a:r>
          </a:p>
          <a:p>
            <a:pPr defTabSz="457200"/>
            <a:r>
              <a:rPr lang="en-GB" altLang="en-US" sz="1600" dirty="0">
                <a:solidFill>
                  <a:prstClr val="black"/>
                </a:solidFill>
                <a:latin typeface="Calibri" panose="020F0502020204030204"/>
              </a:rPr>
              <a:t>				- </a:t>
            </a:r>
            <a:r>
              <a:rPr lang="en-GB" altLang="en-US" sz="1600" dirty="0" err="1">
                <a:solidFill>
                  <a:prstClr val="black"/>
                </a:solidFill>
                <a:latin typeface="Calibri" panose="020F0502020204030204"/>
              </a:rPr>
              <a:t>quantità</a:t>
            </a:r>
            <a:r>
              <a:rPr lang="en-GB" altLang="en-US" sz="1600" dirty="0">
                <a:solidFill>
                  <a:prstClr val="black"/>
                </a:solidFill>
                <a:latin typeface="Calibri" panose="020F0502020204030204"/>
              </a:rPr>
              <a:t> di gas </a:t>
            </a:r>
            <a:r>
              <a:rPr lang="en-GB" altLang="en-US" sz="1600" dirty="0" err="1">
                <a:solidFill>
                  <a:prstClr val="black"/>
                </a:solidFill>
                <a:latin typeface="Calibri" panose="020F0502020204030204"/>
              </a:rPr>
              <a:t>che</a:t>
            </a:r>
            <a:r>
              <a:rPr lang="en-GB" altLang="en-US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altLang="en-US" sz="1600" dirty="0" err="1">
                <a:solidFill>
                  <a:prstClr val="black"/>
                </a:solidFill>
                <a:latin typeface="Calibri" panose="020F0502020204030204"/>
              </a:rPr>
              <a:t>nell’unità</a:t>
            </a:r>
            <a:r>
              <a:rPr lang="en-GB" altLang="en-US" sz="1600" dirty="0">
                <a:solidFill>
                  <a:prstClr val="black"/>
                </a:solidFill>
                <a:latin typeface="Calibri" panose="020F0502020204030204"/>
              </a:rPr>
              <a:t> di tempo </a:t>
            </a:r>
            <a:r>
              <a:rPr lang="en-GB" altLang="en-US" sz="1600" dirty="0" err="1">
                <a:solidFill>
                  <a:prstClr val="black"/>
                </a:solidFill>
                <a:latin typeface="Calibri" panose="020F0502020204030204"/>
              </a:rPr>
              <a:t>attraversa</a:t>
            </a:r>
            <a:r>
              <a:rPr lang="en-GB" altLang="en-US" sz="1600" dirty="0">
                <a:solidFill>
                  <a:prstClr val="black"/>
                </a:solidFill>
                <a:latin typeface="Calibri" panose="020F0502020204030204"/>
              </a:rPr>
              <a:t> la </a:t>
            </a:r>
            <a:r>
              <a:rPr lang="en-GB" altLang="en-US" sz="1600" dirty="0" err="1">
                <a:solidFill>
                  <a:prstClr val="black"/>
                </a:solidFill>
                <a:latin typeface="Calibri" panose="020F0502020204030204"/>
              </a:rPr>
              <a:t>parete</a:t>
            </a:r>
            <a:r>
              <a:rPr lang="en-GB" altLang="en-US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altLang="en-US" sz="1600" dirty="0" err="1">
                <a:solidFill>
                  <a:prstClr val="black"/>
                </a:solidFill>
                <a:latin typeface="Calibri" panose="020F0502020204030204"/>
              </a:rPr>
              <a:t>degli</a:t>
            </a:r>
            <a:r>
              <a:rPr lang="en-GB" altLang="en-US" sz="1600" dirty="0">
                <a:solidFill>
                  <a:prstClr val="black"/>
                </a:solidFill>
                <a:latin typeface="Calibri" panose="020F0502020204030204"/>
              </a:rPr>
              <a:t> alveoli per </a:t>
            </a:r>
            <a:r>
              <a:rPr lang="en-GB" altLang="en-US" sz="1600" dirty="0" err="1">
                <a:solidFill>
                  <a:prstClr val="black"/>
                </a:solidFill>
                <a:latin typeface="Calibri" panose="020F0502020204030204"/>
              </a:rPr>
              <a:t>passare</a:t>
            </a:r>
            <a:r>
              <a:rPr lang="en-GB" altLang="en-US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altLang="en-US" sz="1600" dirty="0" err="1">
                <a:solidFill>
                  <a:prstClr val="black"/>
                </a:solidFill>
                <a:latin typeface="Calibri" panose="020F0502020204030204"/>
              </a:rPr>
              <a:t>nel</a:t>
            </a:r>
            <a:r>
              <a:rPr lang="en-GB" altLang="en-US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altLang="en-US" sz="1600" dirty="0" err="1">
                <a:solidFill>
                  <a:prstClr val="black"/>
                </a:solidFill>
                <a:latin typeface="Calibri" panose="020F0502020204030204"/>
              </a:rPr>
              <a:t>sangue</a:t>
            </a:r>
            <a:endParaRPr lang="en-GB" altLang="en-US" sz="1600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endParaRPr lang="en-GB" altLang="en-US" sz="1600" dirty="0">
              <a:solidFill>
                <a:prstClr val="black"/>
              </a:solidFill>
              <a:latin typeface="Symbol" panose="05050102010706020507" pitchFamily="18" charset="2"/>
            </a:endParaRPr>
          </a:p>
          <a:p>
            <a:pPr marL="228600" lvl="3" indent="-228600" defTabSz="45720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GB" altLang="en-US" sz="2000" b="1" i="1" dirty="0">
                <a:solidFill>
                  <a:srgbClr val="C00000"/>
                </a:solidFill>
                <a:latin typeface="Calibri" panose="020F0502020204030204"/>
              </a:rPr>
              <a:t> 		</a:t>
            </a:r>
            <a:r>
              <a:rPr lang="en-GB" altLang="en-US" sz="20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Migliore</a:t>
            </a:r>
            <a:r>
              <a:rPr lang="en-GB" altLang="en-US" sz="2000" b="1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altLang="en-US" sz="20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funzionalità</a:t>
            </a:r>
            <a:r>
              <a:rPr lang="en-GB" altLang="en-US" sz="2000" b="1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altLang="en-US" sz="20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dei</a:t>
            </a:r>
            <a:r>
              <a:rPr lang="en-GB" altLang="en-US" sz="2000" b="1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altLang="en-US" sz="20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muscoli</a:t>
            </a:r>
            <a:r>
              <a:rPr lang="en-GB" altLang="en-US" sz="2000" b="1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altLang="en-US" sz="20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respiratori</a:t>
            </a:r>
            <a:r>
              <a:rPr lang="en-GB" altLang="en-US" sz="2000" b="1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(</a:t>
            </a:r>
            <a:r>
              <a:rPr lang="en-GB" altLang="en-US" sz="20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efficienza</a:t>
            </a:r>
            <a:r>
              <a:rPr lang="en-GB" altLang="en-US" sz="2000" b="1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respiratoria)</a:t>
            </a:r>
            <a:r>
              <a:rPr lang="en-GB" altLang="en-US" sz="1600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: </a:t>
            </a:r>
          </a:p>
          <a:p>
            <a:pPr defTabSz="457200"/>
            <a:r>
              <a:rPr lang="en-GB" altLang="en-US" sz="1600" dirty="0">
                <a:solidFill>
                  <a:prstClr val="black"/>
                </a:solidFill>
                <a:latin typeface="Calibri" panose="020F0502020204030204"/>
              </a:rPr>
              <a:t>				</a:t>
            </a:r>
          </a:p>
          <a:p>
            <a:pPr defTabSz="457200"/>
            <a:r>
              <a:rPr lang="en-GB" altLang="en-US" sz="1600" dirty="0">
                <a:solidFill>
                  <a:prstClr val="black"/>
                </a:solidFill>
                <a:latin typeface="Calibri" panose="020F0502020204030204"/>
              </a:rPr>
              <a:t>				-</a:t>
            </a:r>
            <a:r>
              <a:rPr lang="en-GB" altLang="it-IT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altLang="it-IT" sz="1600" dirty="0" err="1">
                <a:solidFill>
                  <a:prstClr val="black"/>
                </a:solidFill>
                <a:latin typeface="Calibri" panose="020F0502020204030204"/>
              </a:rPr>
              <a:t>aumenta</a:t>
            </a:r>
            <a:r>
              <a:rPr lang="en-GB" altLang="it-IT" sz="1600" dirty="0">
                <a:solidFill>
                  <a:prstClr val="black"/>
                </a:solidFill>
                <a:latin typeface="Calibri" panose="020F0502020204030204"/>
              </a:rPr>
              <a:t> la </a:t>
            </a:r>
            <a:r>
              <a:rPr lang="en-GB" altLang="it-IT" sz="1600" dirty="0" err="1">
                <a:solidFill>
                  <a:prstClr val="black"/>
                </a:solidFill>
                <a:latin typeface="Calibri" panose="020F0502020204030204"/>
              </a:rPr>
              <a:t>quantità</a:t>
            </a:r>
            <a:r>
              <a:rPr lang="en-GB" altLang="it-IT" sz="1600" dirty="0">
                <a:solidFill>
                  <a:prstClr val="black"/>
                </a:solidFill>
                <a:latin typeface="Calibri" panose="020F0502020204030204"/>
              </a:rPr>
              <a:t> di aria </a:t>
            </a:r>
            <a:r>
              <a:rPr lang="en-GB" altLang="it-IT" sz="1600" dirty="0" err="1">
                <a:solidFill>
                  <a:prstClr val="black"/>
                </a:solidFill>
                <a:latin typeface="Calibri" panose="020F0502020204030204"/>
              </a:rPr>
              <a:t>immessa</a:t>
            </a:r>
            <a:r>
              <a:rPr lang="en-GB" altLang="it-IT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altLang="it-IT" sz="1600" dirty="0" err="1">
                <a:solidFill>
                  <a:prstClr val="black"/>
                </a:solidFill>
                <a:latin typeface="Calibri" panose="020F0502020204030204"/>
              </a:rPr>
              <a:t>nei</a:t>
            </a:r>
            <a:r>
              <a:rPr lang="en-GB" altLang="it-IT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altLang="it-IT" sz="1600" dirty="0" err="1">
                <a:solidFill>
                  <a:prstClr val="black"/>
                </a:solidFill>
                <a:latin typeface="Calibri" panose="020F0502020204030204"/>
              </a:rPr>
              <a:t>polmoni</a:t>
            </a:r>
            <a:r>
              <a:rPr lang="en-GB" altLang="it-IT" sz="1600" dirty="0">
                <a:solidFill>
                  <a:prstClr val="black"/>
                </a:solidFill>
                <a:latin typeface="Calibri" panose="020F0502020204030204"/>
              </a:rPr>
              <a:t> ad </a:t>
            </a:r>
            <a:r>
              <a:rPr lang="en-GB" altLang="it-IT" sz="1600" dirty="0" err="1">
                <a:solidFill>
                  <a:prstClr val="black"/>
                </a:solidFill>
                <a:latin typeface="Calibri" panose="020F0502020204030204"/>
              </a:rPr>
              <a:t>ogni</a:t>
            </a:r>
            <a:r>
              <a:rPr lang="en-GB" altLang="it-IT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altLang="it-IT" sz="1600" dirty="0" err="1">
                <a:solidFill>
                  <a:prstClr val="black"/>
                </a:solidFill>
                <a:latin typeface="Calibri" panose="020F0502020204030204"/>
              </a:rPr>
              <a:t>atto</a:t>
            </a:r>
            <a:r>
              <a:rPr lang="en-GB" altLang="it-IT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altLang="it-IT" sz="1600" dirty="0" err="1">
                <a:solidFill>
                  <a:prstClr val="black"/>
                </a:solidFill>
                <a:latin typeface="Calibri" panose="020F0502020204030204"/>
              </a:rPr>
              <a:t>respiratorio</a:t>
            </a:r>
            <a:r>
              <a:rPr lang="en-GB" altLang="it-IT" sz="1600" dirty="0">
                <a:solidFill>
                  <a:prstClr val="black"/>
                </a:solidFill>
                <a:latin typeface="Calibri" panose="020F0502020204030204"/>
              </a:rPr>
              <a:t> (volume </a:t>
            </a:r>
            <a:r>
              <a:rPr lang="en-GB" altLang="it-IT" sz="1600" dirty="0" err="1">
                <a:solidFill>
                  <a:prstClr val="black"/>
                </a:solidFill>
                <a:latin typeface="Calibri" panose="020F0502020204030204"/>
              </a:rPr>
              <a:t>corrente</a:t>
            </a:r>
            <a:r>
              <a:rPr lang="en-GB" altLang="it-IT" sz="1600" dirty="0">
                <a:solidFill>
                  <a:prstClr val="black"/>
                </a:solidFill>
                <a:latin typeface="Calibri" panose="020F0502020204030204"/>
              </a:rPr>
              <a:t>) e 						  </a:t>
            </a:r>
            <a:r>
              <a:rPr lang="en-GB" altLang="it-IT" sz="1600" dirty="0" err="1">
                <a:solidFill>
                  <a:prstClr val="black"/>
                </a:solidFill>
                <a:latin typeface="Calibri" panose="020F0502020204030204"/>
              </a:rPr>
              <a:t>diminuisce</a:t>
            </a:r>
            <a:r>
              <a:rPr lang="en-GB" altLang="it-IT" sz="1600" dirty="0">
                <a:solidFill>
                  <a:prstClr val="black"/>
                </a:solidFill>
                <a:latin typeface="Calibri" panose="020F0502020204030204"/>
              </a:rPr>
              <a:t> il </a:t>
            </a:r>
            <a:r>
              <a:rPr lang="en-GB" altLang="it-IT" sz="1600" dirty="0" err="1">
                <a:solidFill>
                  <a:prstClr val="black"/>
                </a:solidFill>
                <a:latin typeface="Calibri" panose="020F0502020204030204"/>
              </a:rPr>
              <a:t>numero</a:t>
            </a:r>
            <a:r>
              <a:rPr lang="en-GB" altLang="it-IT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altLang="it-IT" sz="1600" dirty="0" err="1">
                <a:solidFill>
                  <a:prstClr val="black"/>
                </a:solidFill>
                <a:latin typeface="Calibri" panose="020F0502020204030204"/>
              </a:rPr>
              <a:t>degli</a:t>
            </a:r>
            <a:r>
              <a:rPr lang="en-GB" altLang="it-IT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altLang="it-IT" sz="1600" dirty="0" err="1">
                <a:solidFill>
                  <a:prstClr val="black"/>
                </a:solidFill>
                <a:latin typeface="Calibri" panose="020F0502020204030204"/>
              </a:rPr>
              <a:t>atti</a:t>
            </a:r>
            <a:r>
              <a:rPr lang="en-GB" altLang="it-IT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altLang="it-IT" sz="1600" dirty="0" err="1">
                <a:solidFill>
                  <a:prstClr val="black"/>
                </a:solidFill>
                <a:latin typeface="Calibri" panose="020F0502020204030204"/>
              </a:rPr>
              <a:t>respiratori</a:t>
            </a:r>
            <a:r>
              <a:rPr lang="en-GB" altLang="it-IT" sz="1600" dirty="0">
                <a:solidFill>
                  <a:prstClr val="black"/>
                </a:solidFill>
                <a:latin typeface="Calibri" panose="020F0502020204030204"/>
              </a:rPr>
              <a:t> al </a:t>
            </a:r>
            <a:r>
              <a:rPr lang="en-GB" altLang="it-IT" sz="1600" dirty="0" err="1">
                <a:solidFill>
                  <a:prstClr val="black"/>
                </a:solidFill>
                <a:latin typeface="Calibri" panose="020F0502020204030204"/>
              </a:rPr>
              <a:t>minuto</a:t>
            </a:r>
            <a:r>
              <a:rPr lang="en-GB" altLang="it-IT" sz="1600" dirty="0"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n-GB" altLang="it-IT" sz="1600" dirty="0" err="1">
                <a:solidFill>
                  <a:prstClr val="black"/>
                </a:solidFill>
                <a:latin typeface="Calibri" panose="020F0502020204030204"/>
              </a:rPr>
              <a:t>frequenza</a:t>
            </a:r>
            <a:r>
              <a:rPr lang="en-GB" altLang="it-IT" sz="1600" dirty="0">
                <a:solidFill>
                  <a:prstClr val="black"/>
                </a:solidFill>
                <a:latin typeface="Calibri" panose="020F0502020204030204"/>
              </a:rPr>
              <a:t> respiratoria)</a:t>
            </a:r>
            <a:r>
              <a:rPr lang="en-GB" altLang="en-US" sz="16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br>
              <a:rPr lang="en-GB" altLang="en-US" sz="16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GB" altLang="en-US" sz="1600" dirty="0">
                <a:solidFill>
                  <a:prstClr val="black"/>
                </a:solidFill>
                <a:latin typeface="Calibri" panose="020F0502020204030204"/>
              </a:rPr>
              <a:t>	  </a:t>
            </a:r>
            <a:r>
              <a:rPr lang="en-GB" altLang="en-US" sz="2200" b="1" dirty="0">
                <a:solidFill>
                  <a:prstClr val="black"/>
                </a:solidFill>
                <a:latin typeface="Calibri" panose="020F0502020204030204"/>
              </a:rPr>
              <a:t>		</a:t>
            </a:r>
            <a:endParaRPr lang="it-IT" sz="2200" b="1" i="1" u="sng" dirty="0">
              <a:solidFill>
                <a:srgbClr val="F07F09"/>
              </a:solidFill>
              <a:latin typeface="Calibri" panose="020F0502020204030204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5F13DB8-2B44-4930-B37C-FA975DA408B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F786F17-8AC7-4A16-8D33-BCDD172B61F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40830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693FAB8-D2D6-4238-BE57-C78FB466EDE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DDE10E0-BCD3-4B10-AF7D-83C93FF819D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89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92023" y="604300"/>
            <a:ext cx="2258569" cy="82022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228600">
              <a:spcBef>
                <a:spcPct val="20000"/>
              </a:spcBef>
              <a:spcAft>
                <a:spcPts val="300"/>
              </a:spcAft>
              <a:buClr>
                <a:srgbClr val="76DBF4"/>
              </a:buClr>
              <a:buSzPct val="70000"/>
              <a:defRPr/>
            </a:pPr>
            <a:r>
              <a:rPr lang="en-US" sz="1400" b="1" i="1" kern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1B587C">
                    <a:lumMod val="50000"/>
                  </a:srgb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entury Gothic" panose="020B0502020202020204"/>
                <a:cs typeface="Times New Roman" panose="02020603050405020304" pitchFamily="18" charset="0"/>
                <a:sym typeface="Arial" panose="020B0604020202020204"/>
              </a:rPr>
              <a:t>BENEFICI DELL’ATTIVITÀ FISICA </a:t>
            </a:r>
          </a:p>
          <a:p>
            <a:pPr algn="ctr" defTabSz="228600">
              <a:spcBef>
                <a:spcPct val="20000"/>
              </a:spcBef>
              <a:spcAft>
                <a:spcPts val="300"/>
              </a:spcAft>
              <a:buClr>
                <a:srgbClr val="76DBF4"/>
              </a:buClr>
              <a:buSzPct val="70000"/>
              <a:defRPr/>
            </a:pPr>
            <a:r>
              <a:rPr lang="en-US" sz="1400" b="1" i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1B587C">
                    <a:lumMod val="50000"/>
                  </a:srgb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entury Gothic" panose="020B0502020202020204"/>
                <a:cs typeface="Times New Roman" panose="02020603050405020304" pitchFamily="18" charset="0"/>
              </a:rPr>
              <a:t>IN </a:t>
            </a:r>
            <a:r>
              <a:rPr lang="en-US" sz="1400" b="1" i="1" kern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1B587C">
                    <a:lumMod val="50000"/>
                  </a:srgb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entury Gothic" panose="020B0502020202020204"/>
                <a:cs typeface="Times New Roman" panose="02020603050405020304" pitchFamily="18" charset="0"/>
                <a:sym typeface="Arial" panose="020B0604020202020204"/>
              </a:rPr>
              <a:t>ETA’ EVOLUTIVA</a:t>
            </a:r>
            <a:endParaRPr lang="en-US" sz="1400" kern="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1B587C">
                  <a:lumMod val="50000"/>
                </a:srgbClr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Century Gothic" panose="020B0502020202020204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F7F58CE-F02D-4E1E-B644-57E8EAB27165}"/>
              </a:ext>
            </a:extLst>
          </p:cNvPr>
          <p:cNvSpPr txBox="1"/>
          <p:nvPr/>
        </p:nvSpPr>
        <p:spPr>
          <a:xfrm>
            <a:off x="2644775" y="1014413"/>
            <a:ext cx="7815263" cy="707886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200">
              <a:spcAft>
                <a:spcPts val="300"/>
              </a:spcAft>
              <a:defRPr/>
            </a:pPr>
            <a:r>
              <a:rPr lang="it-IT" sz="4000" b="1" dirty="0">
                <a:solidFill>
                  <a:prstClr val="white"/>
                </a:solidFill>
                <a:latin typeface="Calibri Light" panose="020F0302020204030204"/>
                <a:cs typeface="Times New Roman" panose="02020603050405020304" pitchFamily="18" charset="0"/>
              </a:rPr>
              <a:t>Apparato muscolo-scheletrico </a:t>
            </a:r>
            <a:endParaRPr lang="it-IT" sz="4000" b="1" kern="0" dirty="0">
              <a:solidFill>
                <a:prstClr val="white"/>
              </a:solidFill>
              <a:latin typeface="Calibri Light" panose="020F0302020204030204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F78ACD2-14C1-ACF9-8BE5-BC184AD70AC0}"/>
              </a:ext>
            </a:extLst>
          </p:cNvPr>
          <p:cNvSpPr txBox="1"/>
          <p:nvPr/>
        </p:nvSpPr>
        <p:spPr>
          <a:xfrm>
            <a:off x="680244" y="1840808"/>
            <a:ext cx="11308557" cy="3603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Wingdings" panose="05000000000000000000" pitchFamily="2" charset="2"/>
              <a:buChar char="ü"/>
            </a:pPr>
            <a:r>
              <a:rPr lang="en-GB" altLang="en-US" sz="2200" b="1" dirty="0">
                <a:solidFill>
                  <a:prstClr val="black"/>
                </a:solidFill>
                <a:latin typeface="Calibri" panose="020F0502020204030204"/>
              </a:rPr>
              <a:t>        </a:t>
            </a:r>
            <a:r>
              <a:rPr lang="en-GB" altLang="en-US" sz="22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Modificazioni</a:t>
            </a:r>
            <a:r>
              <a:rPr lang="en-GB" altLang="en-US" sz="2200" b="1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altLang="en-US" sz="22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muscolari</a:t>
            </a:r>
            <a:endParaRPr lang="en-GB" altLang="en-US" sz="2200" b="1" i="1" u="sng" dirty="0">
              <a:solidFill>
                <a:schemeClr val="accent3">
                  <a:lumMod val="50000"/>
                </a:schemeClr>
              </a:solidFill>
              <a:latin typeface="Calibri" panose="020F0502020204030204"/>
            </a:endParaRPr>
          </a:p>
          <a:p>
            <a:pPr marL="285750" lvl="1" indent="-285750" defTabSz="457200">
              <a:buFont typeface="Wingdings" panose="05000000000000000000" pitchFamily="2" charset="2"/>
              <a:buChar char="ü"/>
            </a:pPr>
            <a:endParaRPr lang="en-GB" altLang="en-US" sz="1600" b="1" i="1" u="sng" dirty="0">
              <a:solidFill>
                <a:srgbClr val="F07F09"/>
              </a:solidFill>
              <a:latin typeface="Calibri" panose="020F0502020204030204"/>
            </a:endParaRPr>
          </a:p>
          <a:p>
            <a:pPr defTabSz="457200">
              <a:lnSpc>
                <a:spcPct val="80000"/>
              </a:lnSpc>
              <a:spcBef>
                <a:spcPts val="350"/>
              </a:spcBef>
              <a:buClr>
                <a:srgbClr val="99CC00"/>
              </a:buClr>
            </a:pPr>
            <a:r>
              <a:rPr lang="en-GB" altLang="en-US" sz="1600" dirty="0">
                <a:solidFill>
                  <a:srgbClr val="F07F09"/>
                </a:solidFill>
                <a:latin typeface="Calibri" panose="020F0502020204030204"/>
              </a:rPr>
              <a:t>				</a:t>
            </a:r>
            <a:r>
              <a:rPr lang="en-GB" altLang="en-US" sz="1600" dirty="0">
                <a:solidFill>
                  <a:prstClr val="black"/>
                </a:solidFill>
                <a:latin typeface="Calibri" panose="020F0502020204030204"/>
              </a:rPr>
              <a:t>   			</a:t>
            </a:r>
          </a:p>
          <a:p>
            <a:pPr marL="342900" lvl="7" indent="-342900" defTabSz="45720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GB" altLang="it-IT" sz="2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       </a:t>
            </a:r>
            <a:r>
              <a:rPr lang="en-GB" altLang="it-IT" sz="2200" b="1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Ossa: </a:t>
            </a:r>
            <a:r>
              <a:rPr lang="en-GB" altLang="it-IT" sz="22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effetti</a:t>
            </a:r>
            <a:r>
              <a:rPr lang="en-GB" altLang="it-IT" sz="2200" b="1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altLang="it-IT" sz="22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positivi</a:t>
            </a:r>
            <a:r>
              <a:rPr lang="en-GB" altLang="it-IT" sz="2200" b="1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altLang="it-IT" sz="22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sull’accrescimento</a:t>
            </a:r>
            <a:r>
              <a:rPr lang="en-GB" altLang="it-IT" sz="2200" b="1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; </a:t>
            </a:r>
            <a:r>
              <a:rPr lang="en-GB" altLang="it-IT" sz="22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aumento</a:t>
            </a:r>
            <a:r>
              <a:rPr lang="en-GB" altLang="it-IT" sz="2200" b="1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del </a:t>
            </a:r>
            <a:r>
              <a:rPr lang="en-GB" altLang="it-IT" sz="22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carico</a:t>
            </a:r>
            <a:r>
              <a:rPr lang="en-GB" altLang="it-IT" sz="2200" b="1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di </a:t>
            </a:r>
            <a:r>
              <a:rPr lang="en-GB" altLang="it-IT" sz="22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rottura</a:t>
            </a:r>
            <a:endParaRPr lang="en-GB" altLang="it-IT" sz="2200" b="1" i="1" u="sng" dirty="0">
              <a:solidFill>
                <a:schemeClr val="accent3">
                  <a:lumMod val="50000"/>
                </a:schemeClr>
              </a:solidFill>
              <a:latin typeface="Calibri" panose="020F0502020204030204"/>
            </a:endParaRPr>
          </a:p>
          <a:p>
            <a:pPr marL="285750" indent="-285750" defTabSz="457200">
              <a:buFont typeface="Wingdings" panose="05000000000000000000" pitchFamily="2" charset="2"/>
              <a:buChar char="ü"/>
            </a:pPr>
            <a:endParaRPr lang="en-GB" altLang="en-US" sz="1600" dirty="0">
              <a:solidFill>
                <a:srgbClr val="F07F09"/>
              </a:solidFill>
              <a:latin typeface="Calibri" panose="020F0502020204030204"/>
            </a:endParaRPr>
          </a:p>
          <a:p>
            <a:pPr defTabSz="457200"/>
            <a:r>
              <a:rPr lang="en-GB" altLang="en-US" sz="1600" dirty="0">
                <a:solidFill>
                  <a:prstClr val="black"/>
                </a:solidFill>
                <a:latin typeface="Calibri" panose="020F0502020204030204"/>
              </a:rPr>
              <a:t>		</a:t>
            </a:r>
          </a:p>
          <a:p>
            <a:pPr marL="228600" indent="-228600" defTabSz="45720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GB" altLang="it-IT" sz="2200" b="1" i="1" dirty="0">
                <a:solidFill>
                  <a:srgbClr val="F07F09"/>
                </a:solidFill>
                <a:latin typeface="Calibri" panose="020F0502020204030204"/>
              </a:rPr>
              <a:t>        </a:t>
            </a:r>
            <a:r>
              <a:rPr lang="en-GB" altLang="it-IT" sz="22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Legamenti</a:t>
            </a:r>
            <a:r>
              <a:rPr lang="en-GB" altLang="it-IT" sz="2200" b="1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e </a:t>
            </a:r>
            <a:r>
              <a:rPr lang="en-GB" altLang="it-IT" sz="22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tendini</a:t>
            </a:r>
            <a:r>
              <a:rPr lang="en-GB" altLang="it-IT" sz="2200" b="1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: </a:t>
            </a:r>
            <a:r>
              <a:rPr lang="en-GB" altLang="it-IT" sz="22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aumento</a:t>
            </a:r>
            <a:r>
              <a:rPr lang="en-GB" altLang="it-IT" sz="2200" b="1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altLang="it-IT" sz="22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dell’elasticità</a:t>
            </a:r>
            <a:r>
              <a:rPr lang="en-GB" altLang="it-IT" sz="2200" b="1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, </a:t>
            </a:r>
            <a:r>
              <a:rPr lang="en-GB" altLang="it-IT" sz="22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aumento</a:t>
            </a:r>
            <a:r>
              <a:rPr lang="en-GB" altLang="it-IT" sz="2200" b="1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del </a:t>
            </a:r>
            <a:r>
              <a:rPr lang="en-GB" altLang="it-IT" sz="22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carico</a:t>
            </a:r>
            <a:r>
              <a:rPr lang="en-GB" altLang="it-IT" sz="2200" b="1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di </a:t>
            </a:r>
            <a:r>
              <a:rPr lang="en-GB" altLang="it-IT" sz="22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rottura</a:t>
            </a:r>
            <a:endParaRPr lang="en-GB" altLang="it-IT" sz="2200" b="1" i="1" u="sng" dirty="0">
              <a:solidFill>
                <a:schemeClr val="accent3">
                  <a:lumMod val="50000"/>
                </a:schemeClr>
              </a:solidFill>
              <a:latin typeface="Calibri" panose="020F0502020204030204"/>
            </a:endParaRPr>
          </a:p>
          <a:p>
            <a:pPr marL="228600" indent="-228600" defTabSz="457200">
              <a:buFont typeface="Wingdings" panose="05000000000000000000" pitchFamily="2" charset="2"/>
              <a:buChar char="ü"/>
            </a:pPr>
            <a:endParaRPr lang="en-GB" altLang="en-US" sz="1600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r>
              <a:rPr lang="en-GB" altLang="en-US" sz="1600" dirty="0">
                <a:solidFill>
                  <a:prstClr val="black"/>
                </a:solidFill>
                <a:latin typeface="Calibri" panose="020F0502020204030204"/>
              </a:rPr>
              <a:t>				</a:t>
            </a:r>
          </a:p>
          <a:p>
            <a:pPr marL="228600" indent="-228600" defTabSz="45720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GB" altLang="it-IT" sz="2200" b="1" i="1" dirty="0">
                <a:solidFill>
                  <a:srgbClr val="F07F09"/>
                </a:solidFill>
                <a:latin typeface="Calibri" panose="020F0502020204030204"/>
              </a:rPr>
              <a:t>        </a:t>
            </a:r>
            <a:r>
              <a:rPr lang="en-GB" altLang="it-IT" sz="22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Articolazioni</a:t>
            </a:r>
            <a:r>
              <a:rPr lang="en-GB" altLang="it-IT" sz="2200" b="1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: </a:t>
            </a:r>
            <a:r>
              <a:rPr lang="en-GB" altLang="it-IT" sz="22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mantenimento</a:t>
            </a:r>
            <a:r>
              <a:rPr lang="en-GB" altLang="it-IT" sz="2200" b="1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/</a:t>
            </a:r>
            <a:r>
              <a:rPr lang="en-GB" altLang="it-IT" sz="22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miglioramento</a:t>
            </a:r>
            <a:r>
              <a:rPr lang="en-GB" altLang="it-IT" sz="2200" b="1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altLang="it-IT" sz="22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della</a:t>
            </a:r>
            <a:r>
              <a:rPr lang="en-GB" altLang="it-IT" sz="2200" b="1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altLang="it-IT" sz="22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mobilità</a:t>
            </a:r>
            <a:r>
              <a:rPr lang="en-GB" altLang="it-IT" sz="2200" b="1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; </a:t>
            </a:r>
            <a:r>
              <a:rPr lang="en-GB" altLang="it-IT" sz="22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miglior</a:t>
            </a:r>
            <a:r>
              <a:rPr lang="en-GB" altLang="it-IT" sz="2200" b="1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altLang="it-IT" sz="22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trofismo</a:t>
            </a:r>
            <a:r>
              <a:rPr lang="en-GB" altLang="it-IT" sz="2200" b="1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;  </a:t>
            </a:r>
          </a:p>
          <a:p>
            <a:pPr defTabSz="457200"/>
            <a:r>
              <a:rPr lang="en-GB" altLang="it-IT" sz="2200" b="1" i="1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              </a:t>
            </a:r>
            <a:r>
              <a:rPr lang="en-GB" altLang="it-IT" sz="22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irrobustimento</a:t>
            </a:r>
            <a:r>
              <a:rPr lang="en-GB" altLang="it-IT" sz="2200" b="1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altLang="it-IT" sz="22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delle</a:t>
            </a:r>
            <a:r>
              <a:rPr lang="en-GB" altLang="it-IT" sz="2200" b="1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altLang="it-IT" sz="22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strutture</a:t>
            </a:r>
            <a:r>
              <a:rPr lang="en-GB" altLang="it-IT" sz="2200" b="1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altLang="it-IT" sz="2200" b="1" i="1" u="sng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articolari</a:t>
            </a:r>
            <a:r>
              <a:rPr lang="en-GB" altLang="en-US" sz="2200" b="1" dirty="0">
                <a:solidFill>
                  <a:prstClr val="black"/>
                </a:solidFill>
                <a:latin typeface="Calibri" panose="020F0502020204030204"/>
              </a:rPr>
              <a:t>			</a:t>
            </a:r>
            <a:endParaRPr lang="en-GB" sz="1600" dirty="0">
              <a:solidFill>
                <a:prstClr val="black"/>
              </a:solidFill>
              <a:latin typeface="Calibri" panose="020F0502020204030204"/>
            </a:endParaRPr>
          </a:p>
          <a:p>
            <a:pPr marL="228600" lvl="1" indent="-228600" defTabSz="457200">
              <a:buFont typeface="Wingdings" panose="05000000000000000000" pitchFamily="2" charset="2"/>
              <a:buChar char="ü"/>
            </a:pPr>
            <a:endParaRPr lang="it-IT" sz="2200" b="1" i="1" u="sng" dirty="0">
              <a:solidFill>
                <a:srgbClr val="F07F09"/>
              </a:solidFill>
              <a:latin typeface="Calibri" panose="020F0502020204030204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547D3E1-59ED-494C-A49D-B782E75447B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A9086EA-9C94-4E81-AA0F-829CBBD6A4C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40830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AE1BD3C-A2E0-4DD6-8CA1-460D0C5D080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175FC9B-AFC7-4882-8797-ABB98451818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17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73736" y="604300"/>
            <a:ext cx="2286000" cy="82022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228600">
              <a:spcBef>
                <a:spcPct val="20000"/>
              </a:spcBef>
              <a:spcAft>
                <a:spcPts val="300"/>
              </a:spcAft>
              <a:buClr>
                <a:srgbClr val="76DBF4"/>
              </a:buClr>
              <a:buSzPct val="70000"/>
              <a:defRPr/>
            </a:pPr>
            <a:r>
              <a:rPr lang="en-US" sz="1400" b="1" i="1" kern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1B587C">
                    <a:lumMod val="50000"/>
                  </a:srgb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entury Gothic" panose="020B0502020202020204"/>
                <a:cs typeface="Times New Roman" panose="02020603050405020304" pitchFamily="18" charset="0"/>
                <a:sym typeface="Arial" panose="020B0604020202020204"/>
              </a:rPr>
              <a:t>BENEFICI DELL’ATTIVITÀ FISICA </a:t>
            </a:r>
          </a:p>
          <a:p>
            <a:pPr algn="ctr" defTabSz="228600">
              <a:spcBef>
                <a:spcPct val="20000"/>
              </a:spcBef>
              <a:spcAft>
                <a:spcPts val="300"/>
              </a:spcAft>
              <a:buClr>
                <a:srgbClr val="76DBF4"/>
              </a:buClr>
              <a:buSzPct val="70000"/>
              <a:defRPr/>
            </a:pPr>
            <a:r>
              <a:rPr lang="en-US" sz="1400" b="1" i="1" kern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1B587C">
                    <a:lumMod val="50000"/>
                  </a:srgb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entury Gothic" panose="020B0502020202020204"/>
                <a:cs typeface="Times New Roman" panose="02020603050405020304" pitchFamily="18" charset="0"/>
                <a:sym typeface="Arial" panose="020B0604020202020204"/>
              </a:rPr>
              <a:t>IN ETA’ EVOLUTIVA</a:t>
            </a:r>
            <a:endParaRPr lang="en-US" sz="1400" kern="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1B587C">
                  <a:lumMod val="50000"/>
                </a:srgbClr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Century Gothic" panose="020B0502020202020204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F7F58CE-F02D-4E1E-B644-57E8EAB27165}"/>
              </a:ext>
            </a:extLst>
          </p:cNvPr>
          <p:cNvSpPr txBox="1"/>
          <p:nvPr/>
        </p:nvSpPr>
        <p:spPr>
          <a:xfrm>
            <a:off x="2736215" y="517368"/>
            <a:ext cx="7815263" cy="1323439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200">
              <a:spcAft>
                <a:spcPts val="300"/>
              </a:spcAft>
              <a:buClr>
                <a:srgbClr val="000000"/>
              </a:buClr>
              <a:defRPr/>
            </a:pPr>
            <a:r>
              <a:rPr lang="it-IT" sz="4000" b="1" kern="0" dirty="0">
                <a:solidFill>
                  <a:prstClr val="white"/>
                </a:solidFill>
                <a:latin typeface="Century Gothic" panose="020B0502020202020204"/>
                <a:cs typeface="Times New Roman" panose="02020603050405020304" pitchFamily="18" charset="0"/>
                <a:sym typeface="Arial" panose="020B0604020202020204"/>
              </a:rPr>
              <a:t>Sistema endocrino-metabolico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F78ACD2-14C1-ACF9-8BE5-BC184AD70AC0}"/>
              </a:ext>
            </a:extLst>
          </p:cNvPr>
          <p:cNvSpPr txBox="1"/>
          <p:nvPr/>
        </p:nvSpPr>
        <p:spPr>
          <a:xfrm>
            <a:off x="969263" y="1949871"/>
            <a:ext cx="10451593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Clr>
                <a:srgbClr val="000000"/>
              </a:buClr>
              <a:buFont typeface="Wingdings" panose="05000000000000000000" pitchFamily="2" charset="2"/>
              <a:buChar char="ü"/>
              <a:defRPr/>
            </a:pPr>
            <a:r>
              <a:rPr lang="en-GB" altLang="en-US" sz="1600" b="1" kern="0" dirty="0">
                <a:solidFill>
                  <a:prstClr val="white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          </a:t>
            </a:r>
            <a:r>
              <a:rPr lang="en-GB" altLang="en-US" sz="1600" b="1" i="1" u="sng" kern="0" dirty="0" err="1">
                <a:solidFill>
                  <a:schemeClr val="accent3">
                    <a:lumMod val="50000"/>
                  </a:scheme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Aumenta</a:t>
            </a:r>
            <a:r>
              <a:rPr lang="en-GB" altLang="en-US" sz="1600" b="1" i="1" u="sng" kern="0" dirty="0">
                <a:solidFill>
                  <a:schemeClr val="accent3">
                    <a:lumMod val="50000"/>
                  </a:scheme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il </a:t>
            </a:r>
            <a:r>
              <a:rPr lang="en-GB" altLang="en-US" sz="1600" b="1" i="1" u="sng" kern="0" dirty="0" err="1">
                <a:solidFill>
                  <a:schemeClr val="accent3">
                    <a:lumMod val="50000"/>
                  </a:scheme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metabolismo</a:t>
            </a:r>
            <a:r>
              <a:rPr lang="en-GB" altLang="en-US" sz="1600" b="1" i="1" u="sng" kern="0" dirty="0">
                <a:solidFill>
                  <a:schemeClr val="accent3">
                    <a:lumMod val="50000"/>
                  </a:scheme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GB" altLang="en-US" sz="1600" b="1" i="1" u="sng" kern="0" dirty="0" err="1">
                <a:solidFill>
                  <a:schemeClr val="accent3">
                    <a:lumMod val="50000"/>
                  </a:scheme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basale</a:t>
            </a:r>
            <a:r>
              <a:rPr lang="en-GB" altLang="en-US" sz="1600" b="1" i="1" u="sng" kern="0" dirty="0">
                <a:solidFill>
                  <a:schemeClr val="accent3">
                    <a:lumMod val="50000"/>
                  </a:scheme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ed il </a:t>
            </a:r>
            <a:r>
              <a:rPr lang="en-GB" altLang="en-US" sz="1600" b="1" i="1" u="sng" kern="0" dirty="0" err="1">
                <a:solidFill>
                  <a:schemeClr val="accent3">
                    <a:lumMod val="50000"/>
                  </a:scheme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dispendio</a:t>
            </a:r>
            <a:r>
              <a:rPr lang="en-GB" altLang="en-US" sz="1600" b="1" i="1" u="sng" kern="0" dirty="0">
                <a:solidFill>
                  <a:schemeClr val="accent3">
                    <a:lumMod val="50000"/>
                  </a:scheme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GB" altLang="en-US" sz="1600" b="1" i="1" u="sng" kern="0" dirty="0" err="1">
                <a:solidFill>
                  <a:schemeClr val="accent3">
                    <a:lumMod val="50000"/>
                  </a:scheme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energetico</a:t>
            </a:r>
            <a:endParaRPr lang="en-GB" altLang="en-US" sz="1600" b="1" i="1" u="sng" kern="0" dirty="0">
              <a:solidFill>
                <a:schemeClr val="accent3">
                  <a:lumMod val="50000"/>
                </a:scheme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285750" lvl="1" indent="-285750" defTabSz="457200">
              <a:buClr>
                <a:srgbClr val="000000"/>
              </a:buClr>
              <a:buFont typeface="Wingdings" panose="05000000000000000000" pitchFamily="2" charset="2"/>
              <a:buChar char="ü"/>
              <a:defRPr/>
            </a:pPr>
            <a:endParaRPr lang="en-GB" altLang="en-US" sz="1100" b="1" i="1" u="sng" kern="0" dirty="0">
              <a:solidFill>
                <a:schemeClr val="accent3">
                  <a:lumMod val="50000"/>
                </a:scheme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defTabSz="457200">
              <a:lnSpc>
                <a:spcPct val="80000"/>
              </a:lnSpc>
              <a:spcBef>
                <a:spcPts val="350"/>
              </a:spcBef>
              <a:buClr>
                <a:srgbClr val="99CC00"/>
              </a:buClr>
              <a:defRPr/>
            </a:pPr>
            <a:r>
              <a:rPr lang="en-GB" altLang="en-US" sz="1100" kern="0" dirty="0">
                <a:solidFill>
                  <a:srgbClr val="F07F09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				   			</a:t>
            </a:r>
          </a:p>
          <a:p>
            <a:pPr marL="228600" lvl="7" indent="-228600" defTabSz="457200">
              <a:buClr>
                <a:srgbClr val="000000"/>
              </a:buClr>
              <a:buFont typeface="Wingdings" panose="05000000000000000000" pitchFamily="2" charset="2"/>
              <a:buChar char="ü"/>
              <a:defRPr/>
            </a:pPr>
            <a:r>
              <a:rPr lang="en-GB" altLang="it-IT" sz="1600" b="1" i="1" kern="0" dirty="0">
                <a:solidFill>
                  <a:srgbClr val="F07F09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          </a:t>
            </a:r>
            <a:r>
              <a:rPr lang="en-GB" altLang="it-IT" sz="1600" b="1" i="1" u="sng" kern="0" dirty="0" err="1">
                <a:solidFill>
                  <a:schemeClr val="accent3">
                    <a:lumMod val="50000"/>
                  </a:scheme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Migliora</a:t>
            </a:r>
            <a:r>
              <a:rPr lang="en-GB" altLang="it-IT" sz="1600" b="1" i="1" u="sng" kern="0" dirty="0">
                <a:solidFill>
                  <a:schemeClr val="accent3">
                    <a:lumMod val="50000"/>
                  </a:scheme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il </a:t>
            </a:r>
            <a:r>
              <a:rPr lang="en-GB" altLang="it-IT" sz="1600" b="1" i="1" u="sng" kern="0" dirty="0" err="1">
                <a:solidFill>
                  <a:schemeClr val="accent3">
                    <a:lumMod val="50000"/>
                  </a:scheme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profilo</a:t>
            </a:r>
            <a:r>
              <a:rPr lang="en-GB" altLang="it-IT" sz="1600" b="1" i="1" u="sng" kern="0" dirty="0">
                <a:solidFill>
                  <a:schemeClr val="accent3">
                    <a:lumMod val="50000"/>
                  </a:scheme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GB" altLang="it-IT" sz="1600" b="1" i="1" u="sng" kern="0" dirty="0" err="1">
                <a:solidFill>
                  <a:schemeClr val="accent3">
                    <a:lumMod val="50000"/>
                  </a:scheme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lipidico</a:t>
            </a:r>
            <a:r>
              <a:rPr lang="en-GB" altLang="it-IT" sz="1600" b="1" i="1" u="sng" kern="0" dirty="0">
                <a:solidFill>
                  <a:schemeClr val="accent3">
                    <a:lumMod val="50000"/>
                  </a:scheme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: </a:t>
            </a:r>
            <a:r>
              <a:rPr lang="en-GB" altLang="it-IT" sz="1600" b="1" i="1" u="sng" kern="0" dirty="0" err="1">
                <a:solidFill>
                  <a:schemeClr val="accent3">
                    <a:lumMod val="50000"/>
                  </a:scheme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aumentata</a:t>
            </a:r>
            <a:r>
              <a:rPr lang="en-GB" altLang="it-IT" sz="1600" b="1" i="1" u="sng" kern="0" dirty="0">
                <a:solidFill>
                  <a:schemeClr val="accent3">
                    <a:lumMod val="50000"/>
                  </a:scheme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GB" altLang="it-IT" sz="1600" b="1" i="1" u="sng" kern="0" dirty="0" err="1">
                <a:solidFill>
                  <a:schemeClr val="accent3">
                    <a:lumMod val="50000"/>
                  </a:scheme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ossidazione</a:t>
            </a:r>
            <a:r>
              <a:rPr lang="en-GB" altLang="it-IT" sz="1600" b="1" i="1" u="sng" kern="0" dirty="0">
                <a:solidFill>
                  <a:schemeClr val="accent3">
                    <a:lumMod val="50000"/>
                  </a:scheme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GB" altLang="it-IT" sz="1600" b="1" i="1" u="sng" kern="0" dirty="0" err="1">
                <a:solidFill>
                  <a:schemeClr val="accent3">
                    <a:lumMod val="50000"/>
                  </a:scheme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dei</a:t>
            </a:r>
            <a:r>
              <a:rPr lang="en-GB" altLang="it-IT" sz="1600" b="1" i="1" u="sng" kern="0" dirty="0">
                <a:solidFill>
                  <a:schemeClr val="accent3">
                    <a:lumMod val="50000"/>
                  </a:scheme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GB" altLang="it-IT" sz="1600" b="1" i="1" u="sng" kern="0" dirty="0" err="1">
                <a:solidFill>
                  <a:schemeClr val="accent3">
                    <a:lumMod val="50000"/>
                  </a:scheme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grassi</a:t>
            </a:r>
            <a:endParaRPr lang="en-GB" altLang="it-IT" sz="1600" b="1" i="1" u="sng" kern="0" dirty="0">
              <a:solidFill>
                <a:schemeClr val="accent3">
                  <a:lumMod val="50000"/>
                </a:scheme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1600200" lvl="7" defTabSz="457200">
              <a:buClr>
                <a:srgbClr val="000000"/>
              </a:buClr>
              <a:defRPr/>
            </a:pPr>
            <a:r>
              <a:rPr lang="en-GB" altLang="it-IT" sz="1600" b="1" i="1" kern="0" dirty="0">
                <a:solidFill>
                  <a:srgbClr val="052F61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		</a:t>
            </a:r>
          </a:p>
          <a:p>
            <a:pPr marL="1600200" lvl="7" defTabSz="457200">
              <a:lnSpc>
                <a:spcPct val="80000"/>
              </a:lnSpc>
              <a:spcBef>
                <a:spcPts val="350"/>
              </a:spcBef>
              <a:buClr>
                <a:srgbClr val="99CC00"/>
              </a:buClr>
              <a:defRPr/>
            </a:pPr>
            <a:r>
              <a:rPr lang="en-GB" altLang="it-IT" sz="1600" b="1" i="1" dirty="0">
                <a:solidFill>
                  <a:srgbClr val="052F61"/>
                </a:solidFill>
                <a:latin typeface="Calibri" panose="020F0502020204030204"/>
              </a:rPr>
              <a:t>						</a:t>
            </a:r>
            <a:r>
              <a:rPr lang="en-GB" altLang="it-IT" sz="1600" dirty="0">
                <a:solidFill>
                  <a:schemeClr val="accent1"/>
                </a:solidFill>
                <a:latin typeface="Calibri" panose="020F0502020204030204"/>
              </a:rPr>
              <a:t>-</a:t>
            </a:r>
            <a:r>
              <a:rPr lang="en-GB" altLang="it-IT" sz="1600" b="1" i="1" dirty="0">
                <a:solidFill>
                  <a:schemeClr val="accent1"/>
                </a:solidFill>
                <a:latin typeface="Calibri" panose="020F0502020204030204"/>
              </a:rPr>
              <a:t> </a:t>
            </a:r>
            <a:r>
              <a:rPr lang="en-GB" altLang="it-IT" sz="1600" dirty="0" err="1">
                <a:solidFill>
                  <a:schemeClr val="accent1"/>
                </a:solidFill>
                <a:latin typeface="Calibri" panose="020F0502020204030204"/>
              </a:rPr>
              <a:t>Riduzione</a:t>
            </a:r>
            <a:r>
              <a:rPr lang="en-GB" altLang="it-IT" sz="1600" dirty="0">
                <a:solidFill>
                  <a:schemeClr val="accent1"/>
                </a:solidFill>
                <a:latin typeface="Calibri" panose="020F0502020204030204"/>
              </a:rPr>
              <a:t> </a:t>
            </a:r>
            <a:r>
              <a:rPr lang="en-GB" altLang="it-IT" sz="1600" dirty="0" err="1">
                <a:solidFill>
                  <a:schemeClr val="accent1"/>
                </a:solidFill>
                <a:latin typeface="Calibri" panose="020F0502020204030204"/>
              </a:rPr>
              <a:t>colesterolo</a:t>
            </a:r>
            <a:r>
              <a:rPr lang="en-GB" altLang="it-IT" sz="1600" dirty="0">
                <a:solidFill>
                  <a:schemeClr val="accent1"/>
                </a:solidFill>
                <a:latin typeface="Calibri" panose="020F0502020204030204"/>
              </a:rPr>
              <a:t> </a:t>
            </a:r>
            <a:r>
              <a:rPr lang="en-GB" altLang="it-IT" sz="1600" dirty="0" err="1">
                <a:solidFill>
                  <a:schemeClr val="accent1"/>
                </a:solidFill>
                <a:latin typeface="Calibri" panose="020F0502020204030204"/>
              </a:rPr>
              <a:t>ematico</a:t>
            </a:r>
            <a:r>
              <a:rPr lang="en-GB" altLang="it-IT" sz="1600" dirty="0">
                <a:solidFill>
                  <a:schemeClr val="accent1"/>
                </a:solidFill>
                <a:latin typeface="Calibri" panose="020F0502020204030204"/>
              </a:rPr>
              <a:t> </a:t>
            </a:r>
            <a:r>
              <a:rPr lang="en-GB" altLang="it-IT" sz="1600" dirty="0" err="1">
                <a:solidFill>
                  <a:schemeClr val="accent1"/>
                </a:solidFill>
                <a:latin typeface="Calibri" panose="020F0502020204030204"/>
              </a:rPr>
              <a:t>totale</a:t>
            </a:r>
            <a:r>
              <a:rPr lang="en-GB" altLang="it-IT" sz="1600" dirty="0">
                <a:solidFill>
                  <a:schemeClr val="accent1"/>
                </a:solidFill>
                <a:latin typeface="Calibri" panose="020F0502020204030204"/>
              </a:rPr>
              <a:t> e </a:t>
            </a:r>
            <a:r>
              <a:rPr lang="en-GB" altLang="it-IT" sz="1600" dirty="0" err="1">
                <a:solidFill>
                  <a:schemeClr val="accent1"/>
                </a:solidFill>
                <a:latin typeface="Calibri" panose="020F0502020204030204"/>
              </a:rPr>
              <a:t>dei</a:t>
            </a:r>
            <a:r>
              <a:rPr lang="en-GB" altLang="it-IT" sz="1600" dirty="0">
                <a:solidFill>
                  <a:schemeClr val="accent1"/>
                </a:solidFill>
                <a:latin typeface="Calibri" panose="020F0502020204030204"/>
              </a:rPr>
              <a:t> </a:t>
            </a:r>
            <a:r>
              <a:rPr lang="en-GB" altLang="it-IT" sz="1600" dirty="0" err="1">
                <a:solidFill>
                  <a:schemeClr val="accent1"/>
                </a:solidFill>
                <a:latin typeface="Calibri" panose="020F0502020204030204"/>
              </a:rPr>
              <a:t>trigliceridi</a:t>
            </a:r>
            <a:endParaRPr lang="en-GB" altLang="it-IT" sz="1600" dirty="0">
              <a:solidFill>
                <a:schemeClr val="accent1"/>
              </a:solidFill>
              <a:latin typeface="Calibri" panose="020F0502020204030204"/>
            </a:endParaRPr>
          </a:p>
          <a:p>
            <a:pPr marL="1600200" lvl="7" defTabSz="457200">
              <a:lnSpc>
                <a:spcPct val="80000"/>
              </a:lnSpc>
              <a:spcBef>
                <a:spcPts val="350"/>
              </a:spcBef>
              <a:buClr>
                <a:srgbClr val="99CC00"/>
              </a:buClr>
              <a:defRPr/>
            </a:pPr>
            <a:r>
              <a:rPr lang="en-GB" altLang="it-IT" sz="1600" dirty="0">
                <a:solidFill>
                  <a:schemeClr val="accent1"/>
                </a:solidFill>
                <a:latin typeface="Calibri" panose="020F0502020204030204"/>
              </a:rPr>
              <a:t>						-  </a:t>
            </a:r>
            <a:r>
              <a:rPr lang="en-GB" altLang="it-IT" sz="1600" dirty="0" err="1">
                <a:solidFill>
                  <a:schemeClr val="accent1"/>
                </a:solidFill>
                <a:latin typeface="Calibri" panose="020F0502020204030204"/>
              </a:rPr>
              <a:t>Riduzione</a:t>
            </a:r>
            <a:r>
              <a:rPr lang="en-GB" altLang="it-IT" sz="1600" dirty="0">
                <a:solidFill>
                  <a:schemeClr val="accent1"/>
                </a:solidFill>
                <a:latin typeface="Calibri" panose="020F0502020204030204"/>
              </a:rPr>
              <a:t> LDL, </a:t>
            </a:r>
            <a:r>
              <a:rPr lang="en-GB" altLang="it-IT" sz="1600" dirty="0" err="1">
                <a:solidFill>
                  <a:schemeClr val="accent1"/>
                </a:solidFill>
                <a:latin typeface="Calibri" panose="020F0502020204030204"/>
              </a:rPr>
              <a:t>aumento</a:t>
            </a:r>
            <a:r>
              <a:rPr lang="en-GB" altLang="it-IT" sz="1600" dirty="0">
                <a:solidFill>
                  <a:schemeClr val="accent1"/>
                </a:solidFill>
                <a:latin typeface="Calibri" panose="020F0502020204030204"/>
              </a:rPr>
              <a:t> HDL</a:t>
            </a:r>
          </a:p>
          <a:p>
            <a:pPr defTabSz="457200">
              <a:buClr>
                <a:srgbClr val="000000"/>
              </a:buClr>
              <a:defRPr/>
            </a:pPr>
            <a:endParaRPr lang="en-GB" altLang="en-US" sz="1100" kern="0" dirty="0">
              <a:solidFill>
                <a:srgbClr val="052F61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defTabSz="457200">
              <a:buClr>
                <a:srgbClr val="000000"/>
              </a:buClr>
              <a:defRPr/>
            </a:pPr>
            <a:r>
              <a:rPr lang="en-GB" altLang="en-US" sz="1100" kern="0" dirty="0">
                <a:solidFill>
                  <a:prstClr val="white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		</a:t>
            </a:r>
          </a:p>
          <a:p>
            <a:pPr marL="228600" indent="-228600" defTabSz="457200">
              <a:buClr>
                <a:srgbClr val="000000"/>
              </a:buClr>
              <a:buFont typeface="Wingdings" panose="05000000000000000000" pitchFamily="2" charset="2"/>
              <a:buChar char="ü"/>
              <a:defRPr/>
            </a:pPr>
            <a:r>
              <a:rPr lang="en-GB" altLang="it-IT" sz="1600" b="1" i="1" kern="0" dirty="0">
                <a:solidFill>
                  <a:srgbClr val="F07F09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          </a:t>
            </a:r>
            <a:r>
              <a:rPr lang="en-GB" altLang="it-IT" sz="1600" b="1" i="1" u="sng" kern="0" dirty="0" err="1">
                <a:solidFill>
                  <a:schemeClr val="accent3">
                    <a:lumMod val="50000"/>
                  </a:scheme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Effetti</a:t>
            </a:r>
            <a:r>
              <a:rPr lang="en-GB" altLang="it-IT" sz="1600" b="1" i="1" u="sng" kern="0" dirty="0">
                <a:solidFill>
                  <a:schemeClr val="accent3">
                    <a:lumMod val="50000"/>
                  </a:scheme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GB" altLang="it-IT" sz="1600" b="1" i="1" u="sng" kern="0" dirty="0" err="1">
                <a:solidFill>
                  <a:schemeClr val="accent3">
                    <a:lumMod val="50000"/>
                  </a:scheme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positivi</a:t>
            </a:r>
            <a:r>
              <a:rPr lang="en-GB" altLang="it-IT" sz="1600" b="1" i="1" u="sng" kern="0" dirty="0">
                <a:solidFill>
                  <a:schemeClr val="accent3">
                    <a:lumMod val="50000"/>
                  </a:scheme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GB" altLang="it-IT" sz="1600" b="1" i="1" u="sng" kern="0" dirty="0" err="1">
                <a:solidFill>
                  <a:schemeClr val="accent3">
                    <a:lumMod val="50000"/>
                  </a:scheme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sul</a:t>
            </a:r>
            <a:r>
              <a:rPr lang="en-GB" altLang="it-IT" sz="1600" b="1" i="1" u="sng" kern="0" dirty="0">
                <a:solidFill>
                  <a:schemeClr val="accent3">
                    <a:lumMod val="50000"/>
                  </a:scheme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GB" altLang="it-IT" sz="1600" b="1" i="1" u="sng" kern="0" dirty="0" err="1">
                <a:solidFill>
                  <a:schemeClr val="accent3">
                    <a:lumMod val="50000"/>
                  </a:scheme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Diabete</a:t>
            </a:r>
            <a:r>
              <a:rPr lang="en-GB" altLang="it-IT" sz="1600" b="1" i="1" u="sng" kern="0" dirty="0">
                <a:solidFill>
                  <a:schemeClr val="accent3">
                    <a:lumMod val="50000"/>
                  </a:scheme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:</a:t>
            </a:r>
          </a:p>
          <a:p>
            <a:pPr marL="228600" indent="-228600" defTabSz="457200">
              <a:buClr>
                <a:srgbClr val="000000"/>
              </a:buClr>
              <a:buFont typeface="Wingdings" panose="05000000000000000000" pitchFamily="2" charset="2"/>
              <a:buChar char="ü"/>
              <a:defRPr/>
            </a:pPr>
            <a:endParaRPr lang="en-GB" altLang="it-IT" sz="1600" b="1" i="1" u="sng" dirty="0">
              <a:solidFill>
                <a:srgbClr val="052F61"/>
              </a:solidFill>
              <a:latin typeface="Calibri" panose="020F0502020204030204"/>
            </a:endParaRPr>
          </a:p>
          <a:p>
            <a:pPr marL="1600200" lvl="7" defTabSz="457200">
              <a:lnSpc>
                <a:spcPct val="80000"/>
              </a:lnSpc>
              <a:spcBef>
                <a:spcPts val="350"/>
              </a:spcBef>
              <a:buClr>
                <a:srgbClr val="99CC00"/>
              </a:buClr>
            </a:pPr>
            <a:r>
              <a:rPr lang="en-GB" altLang="it-IT" sz="1600" b="1" i="1" dirty="0">
                <a:solidFill>
                  <a:srgbClr val="052F61"/>
                </a:solidFill>
                <a:latin typeface="Calibri" panose="020F0502020204030204"/>
              </a:rPr>
              <a:t>						</a:t>
            </a:r>
            <a:r>
              <a:rPr lang="en-GB" altLang="it-IT" sz="1100" dirty="0">
                <a:solidFill>
                  <a:prstClr val="black"/>
                </a:solidFill>
                <a:latin typeface="Calibri" panose="020F0502020204030204"/>
              </a:rPr>
              <a:t>-</a:t>
            </a:r>
            <a:r>
              <a:rPr lang="en-GB" altLang="it-IT" sz="1600" b="1" i="1" dirty="0">
                <a:solidFill>
                  <a:srgbClr val="052F61"/>
                </a:solidFill>
                <a:latin typeface="Calibri" panose="020F0502020204030204"/>
              </a:rPr>
              <a:t> </a:t>
            </a:r>
            <a:r>
              <a:rPr lang="en-GB" altLang="it-IT" sz="1600" dirty="0" err="1">
                <a:solidFill>
                  <a:schemeClr val="accent1"/>
                </a:solidFill>
                <a:latin typeface="Calibri" panose="020F0502020204030204"/>
              </a:rPr>
              <a:t>Miglior</a:t>
            </a:r>
            <a:r>
              <a:rPr lang="en-GB" altLang="it-IT" sz="1600" dirty="0">
                <a:solidFill>
                  <a:schemeClr val="accent1"/>
                </a:solidFill>
                <a:latin typeface="Calibri" panose="020F0502020204030204"/>
              </a:rPr>
              <a:t> </a:t>
            </a:r>
            <a:r>
              <a:rPr lang="en-GB" altLang="it-IT" sz="1600" dirty="0" err="1">
                <a:solidFill>
                  <a:schemeClr val="accent1"/>
                </a:solidFill>
                <a:latin typeface="Calibri" panose="020F0502020204030204"/>
              </a:rPr>
              <a:t>controllo</a:t>
            </a:r>
            <a:r>
              <a:rPr lang="en-GB" altLang="it-IT" sz="1600" dirty="0">
                <a:solidFill>
                  <a:schemeClr val="accent1"/>
                </a:solidFill>
                <a:latin typeface="Calibri" panose="020F0502020204030204"/>
              </a:rPr>
              <a:t> </a:t>
            </a:r>
            <a:r>
              <a:rPr lang="en-GB" altLang="it-IT" sz="1600" dirty="0" err="1">
                <a:solidFill>
                  <a:schemeClr val="accent1"/>
                </a:solidFill>
                <a:latin typeface="Calibri" panose="020F0502020204030204"/>
              </a:rPr>
              <a:t>della</a:t>
            </a:r>
            <a:r>
              <a:rPr lang="en-GB" altLang="it-IT" sz="1600" dirty="0">
                <a:solidFill>
                  <a:schemeClr val="accent1"/>
                </a:solidFill>
                <a:latin typeface="Calibri" panose="020F0502020204030204"/>
              </a:rPr>
              <a:t> </a:t>
            </a:r>
            <a:r>
              <a:rPr lang="en-GB" altLang="it-IT" sz="1600" dirty="0" err="1">
                <a:solidFill>
                  <a:schemeClr val="accent1"/>
                </a:solidFill>
                <a:latin typeface="Calibri" panose="020F0502020204030204"/>
              </a:rPr>
              <a:t>glicemia</a:t>
            </a:r>
            <a:endParaRPr lang="en-GB" altLang="it-IT" sz="1600" dirty="0">
              <a:solidFill>
                <a:schemeClr val="accent1"/>
              </a:solidFill>
              <a:latin typeface="Calibri" panose="020F0502020204030204"/>
            </a:endParaRPr>
          </a:p>
          <a:p>
            <a:pPr marL="1600200" lvl="7" defTabSz="457200">
              <a:lnSpc>
                <a:spcPct val="80000"/>
              </a:lnSpc>
              <a:spcBef>
                <a:spcPts val="350"/>
              </a:spcBef>
              <a:buClr>
                <a:srgbClr val="99CC00"/>
              </a:buClr>
            </a:pPr>
            <a:r>
              <a:rPr lang="en-GB" altLang="it-IT" sz="1600" dirty="0">
                <a:solidFill>
                  <a:schemeClr val="accent1"/>
                </a:solidFill>
                <a:latin typeface="Calibri" panose="020F0502020204030204"/>
              </a:rPr>
              <a:t>						- </a:t>
            </a:r>
            <a:r>
              <a:rPr lang="en-GB" altLang="it-IT" sz="1600" dirty="0" err="1">
                <a:solidFill>
                  <a:schemeClr val="accent1"/>
                </a:solidFill>
                <a:latin typeface="Calibri" panose="020F0502020204030204"/>
              </a:rPr>
              <a:t>Riduzione</a:t>
            </a:r>
            <a:r>
              <a:rPr lang="en-GB" altLang="it-IT" sz="1600" dirty="0">
                <a:solidFill>
                  <a:schemeClr val="accent1"/>
                </a:solidFill>
                <a:latin typeface="Calibri" panose="020F0502020204030204"/>
              </a:rPr>
              <a:t> </a:t>
            </a:r>
            <a:r>
              <a:rPr lang="en-GB" altLang="it-IT" sz="1600" dirty="0" err="1">
                <a:solidFill>
                  <a:schemeClr val="accent1"/>
                </a:solidFill>
                <a:latin typeface="Calibri" panose="020F0502020204030204"/>
              </a:rPr>
              <a:t>dell’insulina</a:t>
            </a:r>
            <a:r>
              <a:rPr lang="en-GB" altLang="it-IT" sz="1600" dirty="0">
                <a:solidFill>
                  <a:schemeClr val="accent1"/>
                </a:solidFill>
                <a:latin typeface="Calibri" panose="020F0502020204030204"/>
              </a:rPr>
              <a:t> </a:t>
            </a:r>
            <a:r>
              <a:rPr lang="en-GB" altLang="it-IT" sz="1600" dirty="0" err="1">
                <a:solidFill>
                  <a:schemeClr val="accent1"/>
                </a:solidFill>
                <a:latin typeface="Calibri" panose="020F0502020204030204"/>
              </a:rPr>
              <a:t>somministrata</a:t>
            </a:r>
            <a:r>
              <a:rPr lang="en-GB" altLang="it-IT" sz="1600" dirty="0">
                <a:solidFill>
                  <a:schemeClr val="accent1"/>
                </a:solidFill>
                <a:latin typeface="Calibri" panose="020F0502020204030204"/>
              </a:rPr>
              <a:t> </a:t>
            </a:r>
            <a:r>
              <a:rPr lang="en-GB" altLang="it-IT" sz="1600" dirty="0" err="1">
                <a:solidFill>
                  <a:schemeClr val="accent1"/>
                </a:solidFill>
                <a:latin typeface="Calibri" panose="020F0502020204030204"/>
              </a:rPr>
              <a:t>giornalmente</a:t>
            </a:r>
            <a:endParaRPr lang="en-GB" altLang="it-IT" sz="1600" dirty="0">
              <a:solidFill>
                <a:schemeClr val="accent1"/>
              </a:solidFill>
              <a:latin typeface="Calibri" panose="020F0502020204030204"/>
            </a:endParaRPr>
          </a:p>
          <a:p>
            <a:pPr marL="1600200" lvl="7" defTabSz="457200">
              <a:lnSpc>
                <a:spcPct val="80000"/>
              </a:lnSpc>
              <a:spcBef>
                <a:spcPts val="350"/>
              </a:spcBef>
              <a:buClr>
                <a:srgbClr val="99CC00"/>
              </a:buClr>
            </a:pPr>
            <a:r>
              <a:rPr lang="en-GB" altLang="it-IT" sz="1600" dirty="0">
                <a:solidFill>
                  <a:schemeClr val="accent1"/>
                </a:solidFill>
                <a:latin typeface="Calibri" panose="020F0502020204030204"/>
              </a:rPr>
              <a:t>						- </a:t>
            </a:r>
            <a:r>
              <a:rPr lang="en-GB" altLang="it-IT" sz="1600" dirty="0" err="1">
                <a:solidFill>
                  <a:schemeClr val="accent1"/>
                </a:solidFill>
                <a:latin typeface="Calibri" panose="020F0502020204030204"/>
              </a:rPr>
              <a:t>Prevenzione</a:t>
            </a:r>
            <a:r>
              <a:rPr lang="en-GB" altLang="it-IT" sz="1600" dirty="0">
                <a:solidFill>
                  <a:schemeClr val="accent1"/>
                </a:solidFill>
                <a:latin typeface="Calibri" panose="020F0502020204030204"/>
              </a:rPr>
              <a:t> a </a:t>
            </a:r>
            <a:r>
              <a:rPr lang="en-GB" altLang="it-IT" sz="1600" dirty="0" err="1">
                <a:solidFill>
                  <a:schemeClr val="accent1"/>
                </a:solidFill>
                <a:latin typeface="Calibri" panose="020F0502020204030204"/>
              </a:rPr>
              <a:t>lungo</a:t>
            </a:r>
            <a:r>
              <a:rPr lang="en-GB" altLang="it-IT" sz="1600" dirty="0">
                <a:solidFill>
                  <a:schemeClr val="accent1"/>
                </a:solidFill>
                <a:latin typeface="Calibri" panose="020F0502020204030204"/>
              </a:rPr>
              <a:t> </a:t>
            </a:r>
            <a:r>
              <a:rPr lang="en-GB" altLang="it-IT" sz="1600" dirty="0" err="1">
                <a:solidFill>
                  <a:schemeClr val="accent1"/>
                </a:solidFill>
                <a:latin typeface="Calibri" panose="020F0502020204030204"/>
              </a:rPr>
              <a:t>termine</a:t>
            </a:r>
            <a:r>
              <a:rPr lang="en-GB" altLang="it-IT" sz="1600" dirty="0">
                <a:solidFill>
                  <a:schemeClr val="accent1"/>
                </a:solidFill>
                <a:latin typeface="Calibri" panose="020F0502020204030204"/>
              </a:rPr>
              <a:t> </a:t>
            </a:r>
            <a:r>
              <a:rPr lang="en-GB" altLang="it-IT" sz="1600" dirty="0" err="1">
                <a:solidFill>
                  <a:schemeClr val="accent1"/>
                </a:solidFill>
                <a:latin typeface="Calibri" panose="020F0502020204030204"/>
              </a:rPr>
              <a:t>delle</a:t>
            </a:r>
            <a:r>
              <a:rPr lang="en-GB" altLang="it-IT" sz="1600" dirty="0">
                <a:solidFill>
                  <a:schemeClr val="accent1"/>
                </a:solidFill>
                <a:latin typeface="Calibri" panose="020F0502020204030204"/>
              </a:rPr>
              <a:t> </a:t>
            </a:r>
            <a:r>
              <a:rPr lang="en-GB" altLang="it-IT" sz="1600" dirty="0" err="1">
                <a:solidFill>
                  <a:schemeClr val="accent1"/>
                </a:solidFill>
                <a:latin typeface="Calibri" panose="020F0502020204030204"/>
              </a:rPr>
              <a:t>complicanze</a:t>
            </a:r>
            <a:r>
              <a:rPr lang="en-GB" altLang="it-IT" sz="1600" dirty="0">
                <a:solidFill>
                  <a:schemeClr val="accent1"/>
                </a:solidFill>
                <a:latin typeface="Calibri" panose="020F0502020204030204"/>
              </a:rPr>
              <a:t> </a:t>
            </a:r>
            <a:r>
              <a:rPr lang="en-GB" altLang="it-IT" sz="1600" dirty="0" err="1">
                <a:solidFill>
                  <a:schemeClr val="accent1"/>
                </a:solidFill>
                <a:latin typeface="Calibri" panose="020F0502020204030204"/>
              </a:rPr>
              <a:t>vascolari</a:t>
            </a:r>
            <a:endParaRPr lang="en-GB" altLang="it-IT" sz="1600" dirty="0">
              <a:solidFill>
                <a:schemeClr val="accent1"/>
              </a:solidFill>
              <a:latin typeface="Calibri" panose="020F0502020204030204"/>
            </a:endParaRPr>
          </a:p>
          <a:p>
            <a:pPr defTabSz="457200">
              <a:buClr>
                <a:srgbClr val="000000"/>
              </a:buClr>
              <a:defRPr/>
            </a:pPr>
            <a:r>
              <a:rPr lang="en-GB" altLang="it-IT" sz="1600" b="1" i="1" kern="0" dirty="0">
                <a:solidFill>
                  <a:srgbClr val="052F61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						</a:t>
            </a:r>
          </a:p>
          <a:p>
            <a:pPr marL="285750" lvl="1" indent="-285750" defTabSz="45720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altLang="en-US" sz="1600" b="1" i="1" kern="0" dirty="0">
                <a:solidFill>
                  <a:srgbClr val="F07F09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        </a:t>
            </a:r>
            <a:r>
              <a:rPr lang="it-IT" altLang="en-US" sz="1600" b="1" i="1" u="sng" kern="0" dirty="0">
                <a:solidFill>
                  <a:schemeClr val="accent3">
                    <a:lumMod val="50000"/>
                  </a:scheme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A</a:t>
            </a:r>
            <a:r>
              <a:rPr lang="it-IT" sz="1600" b="1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ssociata a una corretta alimentazione diminuisce il rischio di obesità infantile e di malattie croniche</a:t>
            </a:r>
            <a:endParaRPr lang="en-GB" altLang="en-US" sz="1600" b="1" i="1" u="sng" dirty="0">
              <a:solidFill>
                <a:schemeClr val="accent3">
                  <a:lumMod val="50000"/>
                </a:schemeClr>
              </a:solidFill>
              <a:latin typeface="Calibri" panose="020F0502020204030204"/>
            </a:endParaRPr>
          </a:p>
          <a:p>
            <a:pPr defTabSz="457200">
              <a:buClr>
                <a:srgbClr val="000000"/>
              </a:buClr>
              <a:defRPr/>
            </a:pPr>
            <a:r>
              <a:rPr lang="en-GB" altLang="en-US" sz="1100" kern="0" dirty="0">
                <a:solidFill>
                  <a:prstClr val="white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				</a:t>
            </a:r>
          </a:p>
          <a:p>
            <a:pPr defTabSz="457200">
              <a:buClr>
                <a:srgbClr val="000000"/>
              </a:buClr>
              <a:defRPr/>
            </a:pPr>
            <a:r>
              <a:rPr lang="en-GB" altLang="en-US" sz="1600" b="1" kern="0" dirty="0">
                <a:solidFill>
                  <a:prstClr val="white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				</a:t>
            </a:r>
            <a:endParaRPr lang="en-GB" sz="1100" kern="0" dirty="0">
              <a:solidFill>
                <a:prstClr val="white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228600" lvl="1" indent="-228600" defTabSz="457200">
              <a:buClr>
                <a:srgbClr val="000000"/>
              </a:buClr>
              <a:buFont typeface="Wingdings" panose="05000000000000000000" pitchFamily="2" charset="2"/>
              <a:buChar char="ü"/>
              <a:defRPr/>
            </a:pPr>
            <a:endParaRPr lang="it-IT" sz="1600" b="1" i="1" u="sng" kern="0" dirty="0">
              <a:solidFill>
                <a:srgbClr val="052F61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393FDFF-6FB6-40B9-B4AD-4FC892C5486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0B91334-D620-46E5-B896-2955FDCAA0F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40830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74D0277-5DB5-48F6-B859-19AE06FD6E8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D81801F-A5D7-4E0B-A3B7-5F7CEA7513E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05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46304" y="690413"/>
            <a:ext cx="2295144" cy="82022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228600">
              <a:spcBef>
                <a:spcPct val="20000"/>
              </a:spcBef>
              <a:spcAft>
                <a:spcPts val="300"/>
              </a:spcAft>
              <a:buClr>
                <a:srgbClr val="76DBF4"/>
              </a:buClr>
              <a:buSzPct val="70000"/>
              <a:defRPr/>
            </a:pPr>
            <a:r>
              <a:rPr lang="en-US" sz="1400" b="1" i="1" kern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1B587C">
                    <a:lumMod val="50000"/>
                  </a:srgb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entury Gothic" panose="020B0502020202020204"/>
                <a:cs typeface="Times New Roman" panose="02020603050405020304" pitchFamily="18" charset="0"/>
                <a:sym typeface="Arial" panose="020B0604020202020204"/>
              </a:rPr>
              <a:t>BENEFICI DELL’ATTIVITÀ FISICA </a:t>
            </a:r>
          </a:p>
          <a:p>
            <a:pPr algn="ctr" defTabSz="228600">
              <a:spcBef>
                <a:spcPct val="20000"/>
              </a:spcBef>
              <a:spcAft>
                <a:spcPts val="300"/>
              </a:spcAft>
              <a:buClr>
                <a:srgbClr val="76DBF4"/>
              </a:buClr>
              <a:buSzPct val="70000"/>
              <a:defRPr/>
            </a:pPr>
            <a:r>
              <a:rPr lang="en-US" sz="1400" b="1" i="1" kern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1B587C">
                    <a:lumMod val="50000"/>
                  </a:srgb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entury Gothic" panose="020B0502020202020204"/>
                <a:cs typeface="Times New Roman" panose="02020603050405020304" pitchFamily="18" charset="0"/>
                <a:sym typeface="Arial" panose="020B0604020202020204"/>
              </a:rPr>
              <a:t>IN ETA’ EVOLUTIVA</a:t>
            </a:r>
            <a:endParaRPr lang="en-US" sz="1400" kern="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1B587C">
                  <a:lumMod val="50000"/>
                </a:srgbClr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Century Gothic" panose="020B0502020202020204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F7F58CE-F02D-4E1E-B644-57E8EAB27165}"/>
              </a:ext>
            </a:extLst>
          </p:cNvPr>
          <p:cNvSpPr txBox="1"/>
          <p:nvPr/>
        </p:nvSpPr>
        <p:spPr>
          <a:xfrm>
            <a:off x="2644775" y="1014413"/>
            <a:ext cx="7815263" cy="707886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200">
              <a:spcAft>
                <a:spcPts val="300"/>
              </a:spcAft>
              <a:buClr>
                <a:srgbClr val="000000"/>
              </a:buClr>
              <a:defRPr/>
            </a:pPr>
            <a:r>
              <a:rPr lang="it-IT" sz="4000" b="1" kern="0" dirty="0">
                <a:solidFill>
                  <a:prstClr val="white"/>
                </a:solidFill>
                <a:latin typeface="Century Gothic" panose="020B0502020202020204"/>
                <a:cs typeface="Times New Roman" panose="02020603050405020304" pitchFamily="18" charset="0"/>
                <a:sym typeface="Arial" panose="020B0604020202020204"/>
              </a:rPr>
              <a:t>Personalità e Comportamento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F78ACD2-14C1-ACF9-8BE5-BC184AD70AC0}"/>
              </a:ext>
            </a:extLst>
          </p:cNvPr>
          <p:cNvSpPr txBox="1"/>
          <p:nvPr/>
        </p:nvSpPr>
        <p:spPr>
          <a:xfrm>
            <a:off x="707580" y="1925923"/>
            <a:ext cx="1130855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Clr>
                <a:srgbClr val="1B587C">
                  <a:lumMod val="50000"/>
                </a:srgbClr>
              </a:buClr>
              <a:buFont typeface="Wingdings" panose="05000000000000000000" pitchFamily="2" charset="2"/>
              <a:buChar char="ü"/>
            </a:pPr>
            <a:r>
              <a:rPr lang="en-GB" altLang="en-US" sz="2200" b="1" kern="0" dirty="0">
                <a:solidFill>
                  <a:srgbClr val="F07F09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      </a:t>
            </a:r>
            <a:r>
              <a:rPr lang="it-IT" altLang="en-US" sz="2200" b="1" i="1" kern="0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  <a:sym typeface="Arial" panose="020B0604020202020204"/>
              </a:rPr>
              <a:t>C</a:t>
            </a:r>
            <a:r>
              <a:rPr lang="it-IT" sz="2200" b="1" i="1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ontribuisce al benessere psichico e sociale</a:t>
            </a:r>
          </a:p>
          <a:p>
            <a:pPr marL="285750" indent="-285750" defTabSz="457200">
              <a:buClr>
                <a:srgbClr val="1B587C">
                  <a:lumMod val="50000"/>
                </a:srgbClr>
              </a:buClr>
              <a:buFont typeface="Wingdings" panose="05000000000000000000" pitchFamily="2" charset="2"/>
              <a:buChar char="ü"/>
            </a:pPr>
            <a:endParaRPr lang="it-IT" sz="2200" b="1" i="1" dirty="0">
              <a:solidFill>
                <a:schemeClr val="accent3">
                  <a:lumMod val="50000"/>
                </a:schemeClr>
              </a:solidFill>
              <a:latin typeface="Calibri" panose="020F0502020204030204"/>
            </a:endParaRPr>
          </a:p>
          <a:p>
            <a:pPr marL="285750" indent="-285750" defTabSz="457200">
              <a:buClr>
                <a:srgbClr val="1B587C">
                  <a:lumMod val="50000"/>
                </a:srgbClr>
              </a:buClr>
              <a:buFont typeface="Wingdings" panose="05000000000000000000" pitchFamily="2" charset="2"/>
              <a:buChar char="ü"/>
            </a:pPr>
            <a:r>
              <a:rPr lang="it-IT" sz="2200" b="1" i="1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       Riduce stress ed ansia</a:t>
            </a:r>
          </a:p>
          <a:p>
            <a:pPr marL="285750" indent="-285750" defTabSz="457200">
              <a:buClr>
                <a:srgbClr val="1B587C">
                  <a:lumMod val="50000"/>
                </a:srgbClr>
              </a:buClr>
              <a:buFont typeface="Wingdings" panose="05000000000000000000" pitchFamily="2" charset="2"/>
              <a:buChar char="ü"/>
            </a:pPr>
            <a:endParaRPr lang="en-GB" altLang="it-IT" sz="2200" b="1" i="1" kern="0" dirty="0">
              <a:solidFill>
                <a:schemeClr val="accent3">
                  <a:lumMod val="50000"/>
                </a:schemeClr>
              </a:solidFill>
              <a:latin typeface="Calibri" panose="020F0502020204030204"/>
              <a:sym typeface="Arial" panose="020B0604020202020204"/>
            </a:endParaRPr>
          </a:p>
          <a:p>
            <a:pPr marL="285750" indent="-285750" defTabSz="457200">
              <a:buClr>
                <a:srgbClr val="1B587C">
                  <a:lumMod val="50000"/>
                </a:srgbClr>
              </a:buClr>
              <a:buFont typeface="Wingdings" panose="05000000000000000000" pitchFamily="2" charset="2"/>
              <a:buChar char="ü"/>
            </a:pPr>
            <a:r>
              <a:rPr lang="en-GB" altLang="it-IT" sz="2200" b="1" i="1" kern="0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  <a:sym typeface="Arial" panose="020B0604020202020204"/>
              </a:rPr>
              <a:t>        </a:t>
            </a:r>
            <a:r>
              <a:rPr lang="en-GB" altLang="it-IT" sz="2200" b="1" i="1" kern="0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  <a:sym typeface="Arial" panose="020B0604020202020204"/>
              </a:rPr>
              <a:t>Migliora</a:t>
            </a:r>
            <a:r>
              <a:rPr lang="en-GB" altLang="it-IT" sz="2200" b="1" i="1" kern="0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  <a:sym typeface="Arial" panose="020B0604020202020204"/>
              </a:rPr>
              <a:t> il </a:t>
            </a:r>
            <a:r>
              <a:rPr lang="en-GB" altLang="it-IT" sz="2200" b="1" i="1" kern="0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  <a:sym typeface="Arial" panose="020B0604020202020204"/>
              </a:rPr>
              <a:t>controllo</a:t>
            </a:r>
            <a:r>
              <a:rPr lang="en-GB" altLang="it-IT" sz="2200" b="1" i="1" kern="0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  <a:sym typeface="Arial" panose="020B0604020202020204"/>
              </a:rPr>
              <a:t> </a:t>
            </a:r>
            <a:r>
              <a:rPr lang="en-GB" altLang="it-IT" sz="2200" b="1" i="1" kern="0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  <a:sym typeface="Arial" panose="020B0604020202020204"/>
              </a:rPr>
              <a:t>dell’emotività</a:t>
            </a:r>
            <a:r>
              <a:rPr lang="en-GB" altLang="it-IT" sz="2200" b="1" i="1" kern="0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  <a:sym typeface="Arial" panose="020B0604020202020204"/>
              </a:rPr>
              <a:t> e </a:t>
            </a:r>
            <a:r>
              <a:rPr lang="en-GB" altLang="it-IT" sz="2200" b="1" i="1" kern="0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  <a:sym typeface="Arial" panose="020B0604020202020204"/>
              </a:rPr>
              <a:t>l’autostima</a:t>
            </a:r>
            <a:r>
              <a:rPr lang="en-GB" altLang="it-IT" sz="2200" b="1" i="1" kern="0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  <a:sym typeface="Arial" panose="020B0604020202020204"/>
              </a:rPr>
              <a:t>, il </a:t>
            </a:r>
            <a:r>
              <a:rPr lang="en-GB" altLang="it-IT" sz="2200" b="1" i="1" kern="0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  <a:sym typeface="Arial" panose="020B0604020202020204"/>
              </a:rPr>
              <a:t>tono</a:t>
            </a:r>
            <a:r>
              <a:rPr lang="en-GB" altLang="it-IT" sz="2200" b="1" i="1" kern="0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  <a:sym typeface="Arial" panose="020B0604020202020204"/>
              </a:rPr>
              <a:t> </a:t>
            </a:r>
            <a:r>
              <a:rPr lang="en-GB" altLang="it-IT" sz="2200" b="1" i="1" kern="0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  <a:sym typeface="Arial" panose="020B0604020202020204"/>
              </a:rPr>
              <a:t>dell’umore</a:t>
            </a:r>
            <a:endParaRPr lang="en-GB" altLang="it-IT" sz="2200" b="1" i="1" dirty="0">
              <a:solidFill>
                <a:schemeClr val="accent3">
                  <a:lumMod val="50000"/>
                </a:schemeClr>
              </a:solidFill>
              <a:latin typeface="Calibri" panose="020F0502020204030204"/>
            </a:endParaRPr>
          </a:p>
          <a:p>
            <a:pPr marL="285750" indent="-285750" defTabSz="457200">
              <a:buClr>
                <a:srgbClr val="1B587C">
                  <a:lumMod val="50000"/>
                </a:srgbClr>
              </a:buClr>
              <a:buFont typeface="Wingdings" panose="05000000000000000000" pitchFamily="2" charset="2"/>
              <a:buChar char="ü"/>
            </a:pPr>
            <a:endParaRPr lang="en-GB" altLang="en-US" sz="2200" b="1" i="1" dirty="0">
              <a:solidFill>
                <a:schemeClr val="accent3">
                  <a:lumMod val="50000"/>
                </a:schemeClr>
              </a:solidFill>
              <a:latin typeface="Calibri" panose="020F0502020204030204"/>
            </a:endParaRPr>
          </a:p>
          <a:p>
            <a:pPr marL="285750" indent="-285750" defTabSz="457200">
              <a:buClr>
                <a:srgbClr val="1B587C">
                  <a:lumMod val="50000"/>
                </a:srgbClr>
              </a:buClr>
              <a:buFont typeface="Wingdings" panose="05000000000000000000" pitchFamily="2" charset="2"/>
              <a:buChar char="ü"/>
            </a:pPr>
            <a:r>
              <a:rPr lang="en-GB" altLang="en-US" sz="2200" b="1" i="1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   	</a:t>
            </a:r>
            <a:r>
              <a:rPr lang="en-GB" altLang="en-US" sz="2200" b="1" i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Facilita</a:t>
            </a:r>
            <a:r>
              <a:rPr lang="en-GB" altLang="en-US" sz="2200" b="1" i="1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la </a:t>
            </a:r>
            <a:r>
              <a:rPr lang="en-GB" altLang="en-US" sz="2200" b="1" i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socializzazione</a:t>
            </a:r>
            <a:r>
              <a:rPr lang="en-GB" altLang="en-US" sz="2200" b="1" i="1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e </a:t>
            </a:r>
            <a:r>
              <a:rPr lang="en-GB" altLang="en-US" sz="2200" b="1" i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l’inserimento</a:t>
            </a:r>
            <a:r>
              <a:rPr lang="en-GB" altLang="en-US" sz="2200" b="1" i="1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altLang="en-US" sz="2200" b="1" i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tra</a:t>
            </a:r>
            <a:r>
              <a:rPr lang="en-GB" altLang="en-US" sz="2200" b="1" i="1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altLang="en-US" sz="2200" b="1" i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i</a:t>
            </a:r>
            <a:r>
              <a:rPr lang="en-GB" altLang="en-US" sz="2200" b="1" i="1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altLang="en-US" sz="2200" b="1" i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coetanei</a:t>
            </a:r>
            <a:endParaRPr lang="en-GB" altLang="en-US" sz="2200" b="1" i="1" dirty="0">
              <a:solidFill>
                <a:schemeClr val="accent3">
                  <a:lumMod val="50000"/>
                </a:schemeClr>
              </a:solidFill>
              <a:latin typeface="Calibri" panose="020F0502020204030204"/>
            </a:endParaRPr>
          </a:p>
          <a:p>
            <a:pPr marL="285750" indent="-285750" defTabSz="457200">
              <a:buClr>
                <a:srgbClr val="1B587C">
                  <a:lumMod val="50000"/>
                </a:srgbClr>
              </a:buClr>
              <a:buFont typeface="Wingdings" panose="05000000000000000000" pitchFamily="2" charset="2"/>
              <a:buChar char="ü"/>
            </a:pPr>
            <a:endParaRPr lang="en-GB" altLang="en-US" sz="2200" b="1" i="1" dirty="0">
              <a:solidFill>
                <a:schemeClr val="accent3">
                  <a:lumMod val="50000"/>
                </a:schemeClr>
              </a:solidFill>
              <a:latin typeface="Calibri" panose="020F0502020204030204"/>
            </a:endParaRPr>
          </a:p>
          <a:p>
            <a:pPr marL="285750" lvl="1" indent="-285750" defTabSz="457200">
              <a:buClr>
                <a:srgbClr val="1B587C">
                  <a:lumMod val="50000"/>
                </a:srgbClr>
              </a:buClr>
              <a:buFont typeface="Wingdings" panose="05000000000000000000" pitchFamily="2" charset="2"/>
              <a:buChar char="ü"/>
            </a:pPr>
            <a:r>
              <a:rPr lang="en-GB" altLang="en-US" sz="2200" b="1" i="1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		F</a:t>
            </a:r>
            <a:r>
              <a:rPr lang="it-IT" sz="2200" b="1" i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acilita</a:t>
            </a:r>
            <a:r>
              <a:rPr lang="it-IT" sz="2200" b="1" i="1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l’adozione di abitudini alimentari corrette</a:t>
            </a:r>
          </a:p>
          <a:p>
            <a:pPr marL="285750" lvl="1" indent="-285750" defTabSz="457200">
              <a:buClr>
                <a:srgbClr val="1B587C">
                  <a:lumMod val="50000"/>
                </a:srgbClr>
              </a:buClr>
              <a:buFont typeface="Wingdings" panose="05000000000000000000" pitchFamily="2" charset="2"/>
              <a:buChar char="ü"/>
            </a:pPr>
            <a:endParaRPr lang="it-IT" sz="2200" b="1" i="1" dirty="0">
              <a:solidFill>
                <a:schemeClr val="accent3">
                  <a:lumMod val="50000"/>
                </a:schemeClr>
              </a:solidFill>
              <a:latin typeface="Calibri" panose="020F0502020204030204"/>
            </a:endParaRPr>
          </a:p>
          <a:p>
            <a:pPr marL="285750" lvl="1" indent="-285750" defTabSz="457200">
              <a:buClr>
                <a:srgbClr val="1B587C">
                  <a:lumMod val="50000"/>
                </a:srgbClr>
              </a:buClr>
              <a:buFont typeface="Wingdings" panose="05000000000000000000" pitchFamily="2" charset="2"/>
              <a:buChar char="ü"/>
            </a:pPr>
            <a:r>
              <a:rPr lang="it-IT" sz="2200" b="1" i="1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 		Gli adolescenti che praticano sport e attività fisica hanno meno probabilità di 			   		fumare e prestazioni scolastiche migliori</a:t>
            </a:r>
          </a:p>
          <a:p>
            <a:pPr marL="0" lvl="1" defTabSz="457200">
              <a:buClr>
                <a:srgbClr val="1B587C">
                  <a:lumMod val="50000"/>
                </a:srgbClr>
              </a:buClr>
            </a:pPr>
            <a:r>
              <a:rPr lang="en-GB" altLang="en-US" sz="1600" kern="0" dirty="0">
                <a:solidFill>
                  <a:srgbClr val="1B587C">
                    <a:lumMod val="50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		</a:t>
            </a:r>
            <a:r>
              <a:rPr lang="en-GB" altLang="en-US" sz="2200" b="1" kern="0" dirty="0">
                <a:solidFill>
                  <a:srgbClr val="1B587C">
                    <a:lumMod val="50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			</a:t>
            </a:r>
            <a:endParaRPr lang="en-GB" sz="1600" kern="0" dirty="0">
              <a:solidFill>
                <a:srgbClr val="1B587C">
                  <a:lumMod val="50000"/>
                </a:srgb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228600" lvl="1" indent="-228600" defTabSz="457200">
              <a:buClr>
                <a:srgbClr val="000000"/>
              </a:buClr>
              <a:buFont typeface="Wingdings" panose="05000000000000000000" pitchFamily="2" charset="2"/>
              <a:buChar char="ü"/>
              <a:defRPr/>
            </a:pPr>
            <a:endParaRPr lang="it-IT" sz="2200" b="1" i="1" u="sng" kern="0" dirty="0">
              <a:solidFill>
                <a:srgbClr val="052F61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8EE38E4-26E0-42B6-8237-59DF3938B58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7C73F78-D373-4CC3-9E28-94C11458A47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40830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1FAB0FE-731C-46AD-BE9D-5157082C4DE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F544D94-B964-47E4-9978-AF8770A46C1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348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BA3693-3C04-4C4C-939B-6980BF5CA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423" y="475844"/>
            <a:ext cx="6018233" cy="489438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i="1" dirty="0">
                <a:solidFill>
                  <a:schemeClr val="accent1"/>
                </a:solidFill>
              </a:rPr>
              <a:t>Scuola dell’infanzia</a:t>
            </a:r>
          </a:p>
        </p:txBody>
      </p:sp>
      <p:pic>
        <p:nvPicPr>
          <p:cNvPr id="8" name="Segnaposto immagine 7" descr="Immagine che contiene persona, sport, calzature, ragazza&#10;&#10;Descrizione generata automaticamente">
            <a:extLst>
              <a:ext uri="{FF2B5EF4-FFF2-40B4-BE49-F238E27FC236}">
                <a16:creationId xmlns:a16="http://schemas.microsoft.com/office/drawing/2014/main" id="{FC6673B0-C86D-4F18-9CDA-E51FDB4CC11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509" b="10509"/>
          <a:stretch>
            <a:fillRect/>
          </a:stretch>
        </p:blipFill>
        <p:spPr>
          <a:xfrm>
            <a:off x="0" y="1151385"/>
            <a:ext cx="4908837" cy="4437798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92E41FE-9058-49F4-A959-D569BEDF89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85026" y="2312211"/>
            <a:ext cx="6019820" cy="2048933"/>
          </a:xfrm>
        </p:spPr>
        <p:txBody>
          <a:bodyPr/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accent3">
                    <a:lumMod val="50000"/>
                  </a:schemeClr>
                </a:solidFill>
              </a:rPr>
              <a:t>Attività fisica deve mantenere costantemente carattere giocoso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accent3">
                    <a:lumMod val="50000"/>
                  </a:schemeClr>
                </a:solidFill>
              </a:rPr>
              <a:t>Favorire attività di libera espressione corporea, anche su basi ritmiche e musicali, e proporre attività che aiutano la maturazione degli schemi motori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95F92DD-7F78-476C-9E01-C00A6DB9CCC5}"/>
              </a:ext>
            </a:extLst>
          </p:cNvPr>
          <p:cNvSpPr txBox="1"/>
          <p:nvPr/>
        </p:nvSpPr>
        <p:spPr>
          <a:xfrm>
            <a:off x="5902316" y="4675561"/>
            <a:ext cx="4985239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defTabSz="457200"/>
            <a:r>
              <a:rPr lang="it-IT" sz="1600" b="1" i="1" dirty="0">
                <a:solidFill>
                  <a:prstClr val="black"/>
                </a:solidFill>
                <a:latin typeface="Calibri" panose="020F0502020204030204"/>
              </a:rPr>
              <a:t>Afferrare, lanciare, rotolarsi, strisciare, camminare, correre, saltare, arrampicarsi, dondolarsi, nuotare</a:t>
            </a:r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942DFA31-CCE6-4BB3-8CF1-86319CE5D250}"/>
              </a:ext>
            </a:extLst>
          </p:cNvPr>
          <p:cNvSpPr/>
          <p:nvPr/>
        </p:nvSpPr>
        <p:spPr>
          <a:xfrm>
            <a:off x="8049717" y="3854916"/>
            <a:ext cx="297021" cy="44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it-IT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A273051-4ACA-4594-AB5D-A804B07AD95D}"/>
              </a:ext>
            </a:extLst>
          </p:cNvPr>
          <p:cNvSpPr txBox="1"/>
          <p:nvPr/>
        </p:nvSpPr>
        <p:spPr>
          <a:xfrm>
            <a:off x="5482353" y="1151385"/>
            <a:ext cx="63242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it-IT" sz="1400" i="1" dirty="0">
                <a:solidFill>
                  <a:prstClr val="black"/>
                </a:solidFill>
                <a:latin typeface="Calibri" panose="020F0502020204030204"/>
              </a:rPr>
              <a:t>Prendere coscienza del proprio corpo (strutturazione schema corporeo, controllo equilibri e lateralità, coordinazione spazio-temporale, controllo posturale, controllo respirazione)</a:t>
            </a:r>
          </a:p>
        </p:txBody>
      </p:sp>
      <p:sp>
        <p:nvSpPr>
          <p:cNvPr id="12" name="Parentesi graffa aperta 11">
            <a:extLst>
              <a:ext uri="{FF2B5EF4-FFF2-40B4-BE49-F238E27FC236}">
                <a16:creationId xmlns:a16="http://schemas.microsoft.com/office/drawing/2014/main" id="{F3E01479-BC05-4F4C-8968-772935D9DBF5}"/>
              </a:ext>
            </a:extLst>
          </p:cNvPr>
          <p:cNvSpPr/>
          <p:nvPr/>
        </p:nvSpPr>
        <p:spPr>
          <a:xfrm>
            <a:off x="5221140" y="1174468"/>
            <a:ext cx="261213" cy="692498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it-IT" sz="900" b="1">
              <a:ln w="22225">
                <a:solidFill>
                  <a:srgbClr val="9F2936"/>
                </a:solidFill>
                <a:prstDash val="solid"/>
              </a:ln>
              <a:solidFill>
                <a:srgbClr val="9F2936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7197D9B2-59CF-4772-809D-23393E8F1F3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4E03D8C7-E2DD-480E-AAC1-5A990B621D3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40830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49DCA4D-9B90-41B6-AC19-33457053F6B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4164D89-E80B-4E5C-AF52-6BE44E7E79E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0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BA3693-3C04-4C4C-939B-6980BF5CA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423" y="653501"/>
            <a:ext cx="6018233" cy="489438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i="1" dirty="0">
                <a:solidFill>
                  <a:schemeClr val="accent1"/>
                </a:solidFill>
              </a:rPr>
              <a:t>Scuola PRIMARIA</a:t>
            </a:r>
          </a:p>
        </p:txBody>
      </p:sp>
      <p:pic>
        <p:nvPicPr>
          <p:cNvPr id="7" name="Segnaposto immagine 6" descr="Immagine che contiene sport, persona, calzature, vestiti&#10;&#10;Descrizione generata automaticamente">
            <a:extLst>
              <a:ext uri="{FF2B5EF4-FFF2-40B4-BE49-F238E27FC236}">
                <a16:creationId xmlns:a16="http://schemas.microsoft.com/office/drawing/2014/main" id="{4E304BD1-F2BD-455A-B129-1002F848BAAF}"/>
              </a:ext>
            </a:extLst>
          </p:cNvPr>
          <p:cNvPicPr preferRelativeResize="0"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236054" y="1428847"/>
            <a:ext cx="4064926" cy="3002476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92E41FE-9058-49F4-A959-D569BEDF89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10836" y="1671394"/>
            <a:ext cx="6019820" cy="2048933"/>
          </a:xfrm>
        </p:spPr>
        <p:txBody>
          <a:bodyPr>
            <a:norm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accent3">
                    <a:lumMod val="50000"/>
                  </a:schemeClr>
                </a:solidFill>
              </a:rPr>
              <a:t>Attività fisica deve affinare ed arricchire i vari schemi motori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accent3">
                    <a:lumMod val="50000"/>
                  </a:schemeClr>
                </a:solidFill>
              </a:rPr>
              <a:t>Giochi di movimento, camminare, correre, saltare, lanciare, afferrare, battere, calciare, rotolarsi, nuotare, danzare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accent3">
                    <a:lumMod val="50000"/>
                  </a:schemeClr>
                </a:solidFill>
              </a:rPr>
              <a:t>Esercizio basato su elevate forze d’impatto (balzi) strumento importante per adattamenti strutturali sull’osso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95F92DD-7F78-476C-9E01-C00A6DB9CCC5}"/>
              </a:ext>
            </a:extLst>
          </p:cNvPr>
          <p:cNvSpPr txBox="1"/>
          <p:nvPr/>
        </p:nvSpPr>
        <p:spPr>
          <a:xfrm>
            <a:off x="5280410" y="4970137"/>
            <a:ext cx="4985239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it-IT" sz="2400" b="1" i="1" dirty="0">
                <a:solidFill>
                  <a:prstClr val="black"/>
                </a:solidFill>
                <a:latin typeface="Calibri" panose="020F0502020204030204"/>
              </a:rPr>
              <a:t>Impegno ludico e formazione di base</a:t>
            </a:r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942DFA31-CCE6-4BB3-8CF1-86319CE5D250}"/>
              </a:ext>
            </a:extLst>
          </p:cNvPr>
          <p:cNvSpPr/>
          <p:nvPr/>
        </p:nvSpPr>
        <p:spPr>
          <a:xfrm>
            <a:off x="7624519" y="3982916"/>
            <a:ext cx="359019" cy="6081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it-IT" sz="9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0A652CF-F1CE-443E-9E66-526853C82CC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637E87A-7647-45F2-B585-A22FCFB863B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40830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9114988-B005-46CD-9979-620D04E674F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DE0FF46-118B-4DE3-9790-B05C50D1748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3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BA3693-3C04-4C4C-939B-6980BF5CA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423" y="475844"/>
            <a:ext cx="6018233" cy="489438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i="1" dirty="0">
                <a:solidFill>
                  <a:schemeClr val="accent1"/>
                </a:solidFill>
              </a:rPr>
              <a:t>Scuola SECONDARIA</a:t>
            </a:r>
          </a:p>
        </p:txBody>
      </p:sp>
      <p:pic>
        <p:nvPicPr>
          <p:cNvPr id="8" name="Segnaposto immagine 7" descr="Immagine che contiene sport, aria aperta, persona, cielo&#10;&#10;Descrizione generata automaticamente">
            <a:extLst>
              <a:ext uri="{FF2B5EF4-FFF2-40B4-BE49-F238E27FC236}">
                <a16:creationId xmlns:a16="http://schemas.microsoft.com/office/drawing/2014/main" id="{742E40CA-3B36-4F9D-8480-4FBDDFDFFECB}"/>
              </a:ext>
            </a:extLst>
          </p:cNvPr>
          <p:cNvPicPr>
            <a:picLocks noGrp="1"/>
          </p:cNvPicPr>
          <p:nvPr>
            <p:ph type="pic" idx="1"/>
          </p:nvPr>
        </p:nvPicPr>
        <p:blipFill>
          <a:blip r:embed="rId2"/>
          <a:srcRect l="26088" r="26088"/>
          <a:stretch>
            <a:fillRect/>
          </a:stretch>
        </p:blipFill>
        <p:spPr>
          <a:xfrm>
            <a:off x="852438" y="724792"/>
            <a:ext cx="3280120" cy="4572000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92E41FE-9058-49F4-A959-D569BEDF89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10836" y="1671394"/>
            <a:ext cx="6019820" cy="2048933"/>
          </a:xfrm>
        </p:spPr>
        <p:txBody>
          <a:bodyPr>
            <a:norm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accent3">
                    <a:lumMod val="50000"/>
                  </a:schemeClr>
                </a:solidFill>
              </a:rPr>
              <a:t>Formazione fisica generale correlata all’apprendimento di tecniche sportive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accent3">
                    <a:lumMod val="50000"/>
                  </a:schemeClr>
                </a:solidFill>
              </a:rPr>
              <a:t>L’attività motoria riflette un carattere sportivo molto più specialistico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accent3">
                    <a:lumMod val="50000"/>
                  </a:schemeClr>
                </a:solidFill>
              </a:rPr>
              <a:t>Programmi di esercizi allenanti le capacità condizionali (forza, resistenza, rapidità)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95F92DD-7F78-476C-9E01-C00A6DB9CCC5}"/>
              </a:ext>
            </a:extLst>
          </p:cNvPr>
          <p:cNvSpPr txBox="1"/>
          <p:nvPr/>
        </p:nvSpPr>
        <p:spPr>
          <a:xfrm>
            <a:off x="5280410" y="4693912"/>
            <a:ext cx="4985239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457200">
              <a:buClr>
                <a:srgbClr val="000000"/>
              </a:buClr>
              <a:defRPr/>
            </a:pPr>
            <a:r>
              <a:rPr lang="it-IT" sz="1600" b="1" i="1" kern="0" dirty="0">
                <a:solidFill>
                  <a:srgbClr val="F07F09"/>
                </a:solidFill>
                <a:latin typeface="Century Gothic" panose="020B0502020202020204"/>
                <a:cs typeface="Arial" panose="020B0604020202020204"/>
                <a:sym typeface="Arial" panose="020B0604020202020204"/>
              </a:rPr>
              <a:t>Organizzazione di competizioni</a:t>
            </a:r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942DFA31-CCE6-4BB3-8CF1-86319CE5D250}"/>
              </a:ext>
            </a:extLst>
          </p:cNvPr>
          <p:cNvSpPr/>
          <p:nvPr/>
        </p:nvSpPr>
        <p:spPr>
          <a:xfrm>
            <a:off x="7624519" y="3982916"/>
            <a:ext cx="297021" cy="44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>
                <a:srgbClr val="000000"/>
              </a:buClr>
              <a:defRPr/>
            </a:pPr>
            <a:endParaRPr lang="it-IT" sz="700" kern="0">
              <a:solidFill>
                <a:prstClr val="white"/>
              </a:solidFill>
              <a:latin typeface="Century Gothic" panose="020B0502020202020204"/>
              <a:sym typeface="Arial" panose="020B0604020202020204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484E0D3-CDEF-482F-B89D-1DC4610D51C1}"/>
              </a:ext>
            </a:extLst>
          </p:cNvPr>
          <p:cNvSpPr txBox="1"/>
          <p:nvPr/>
        </p:nvSpPr>
        <p:spPr>
          <a:xfrm>
            <a:off x="2939833" y="5589856"/>
            <a:ext cx="6787662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457200">
              <a:buClr>
                <a:srgbClr val="000000"/>
              </a:buClr>
              <a:defRPr/>
            </a:pPr>
            <a:r>
              <a:rPr lang="it-IT" sz="1400" b="1" i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/>
                <a:cs typeface="Arial" panose="020B0604020202020204"/>
                <a:sym typeface="Arial" panose="020B0604020202020204"/>
              </a:rPr>
              <a:t>Progressivo miglioramento delle capacità motorie e consolidamento di uno stile di vita sano ed attivo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9CF6510-FA9B-4B88-9A70-485D0DCF0F0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52E0A90-7F09-4372-B4BC-3BEA6F6D274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40830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E4D261BB-368D-404B-8ACB-94369523E62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118EC36-1AF2-489F-92BC-22D8AB3C366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itolo 1">
            <a:extLst>
              <a:ext uri="{FF2B5EF4-FFF2-40B4-BE49-F238E27FC236}">
                <a16:creationId xmlns:a16="http://schemas.microsoft.com/office/drawing/2014/main" id="{75A341BB-6703-4975-A73A-6CBA869C0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123" y="257366"/>
            <a:ext cx="6583680" cy="1734757"/>
          </a:xfrm>
        </p:spPr>
        <p:txBody>
          <a:bodyPr>
            <a:normAutofit/>
          </a:bodyPr>
          <a:lstStyle/>
          <a:p>
            <a:pPr algn="ctr"/>
            <a:r>
              <a:rPr lang="it-IT" altLang="it-IT" sz="4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Quanto sono fisicamente attivi i bambini del Lazio?</a:t>
            </a:r>
          </a:p>
        </p:txBody>
      </p:sp>
      <p:pic>
        <p:nvPicPr>
          <p:cNvPr id="10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02" y="140906"/>
            <a:ext cx="4345686" cy="567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olo 1"/>
          <p:cNvSpPr txBox="1">
            <a:spLocks/>
          </p:cNvSpPr>
          <p:nvPr/>
        </p:nvSpPr>
        <p:spPr bwMode="auto">
          <a:xfrm>
            <a:off x="4792663" y="2457450"/>
            <a:ext cx="7086600" cy="314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just"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it-IT" altLang="it-IT" sz="2000" dirty="0">
                <a:solidFill>
                  <a:srgbClr val="000000"/>
                </a:solidFill>
              </a:rPr>
              <a:t>Sistema nazionale di sorveglianza </a:t>
            </a:r>
            <a:r>
              <a:rPr lang="it-IT" altLang="it-IT" sz="2200" u="sng" dirty="0" err="1">
                <a:solidFill>
                  <a:schemeClr val="accent1"/>
                </a:solidFill>
              </a:rPr>
              <a:t>OKkio</a:t>
            </a:r>
            <a:r>
              <a:rPr lang="it-IT" altLang="it-IT" sz="2200" u="sng" dirty="0">
                <a:solidFill>
                  <a:schemeClr val="accent1"/>
                </a:solidFill>
              </a:rPr>
              <a:t> alla Salute</a:t>
            </a:r>
            <a:r>
              <a:rPr lang="it-IT" altLang="it-IT" sz="2000" dirty="0">
                <a:solidFill>
                  <a:srgbClr val="000000"/>
                </a:solidFill>
              </a:rPr>
              <a:t>: un sistema di sorveglianza sul sovrappeso e l’obesità e i fattori di rischio correlati nei bambini delle scuole primarie (6-10 anni).</a:t>
            </a:r>
          </a:p>
          <a:p>
            <a:pPr marL="285750" indent="-285750" algn="just"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it-IT" altLang="it-IT" sz="2000" dirty="0">
                <a:solidFill>
                  <a:srgbClr val="000000"/>
                </a:solidFill>
              </a:rPr>
              <a:t>La rilevazione viene effettuata, periodicamente, su un campione rappresentativo di classi presso ogni regione.</a:t>
            </a:r>
          </a:p>
          <a:p>
            <a:pPr marL="285750" indent="-285750" algn="just"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it-IT" altLang="it-IT" sz="2000" dirty="0">
                <a:solidFill>
                  <a:srgbClr val="000000"/>
                </a:solidFill>
              </a:rPr>
              <a:t>I bambini vengono pesati e misurati da operatori ASL e si raccolgono altre informazioni tramite questionari compilati da Dirigente scolastico e genitori.</a:t>
            </a:r>
          </a:p>
          <a:p>
            <a:pPr marL="285750" indent="-285750" algn="just"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it-IT" altLang="it-IT" sz="2000" dirty="0">
                <a:solidFill>
                  <a:srgbClr val="000000"/>
                </a:solidFill>
              </a:rPr>
              <a:t>Sono state effettuate 6 rilevazioni regionali dal 2008 ad oggi.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27C54F1-EC1C-41E2-A1C5-C16FCDC3E6D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E22F1CD-873A-40D2-9BFC-993B1B50A78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40830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7804A87-A43E-48F3-AC94-763CD265CAF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583A692-7E50-4024-ADA9-23DC93E9FB6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57666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itolo 1">
            <a:extLst>
              <a:ext uri="{FF2B5EF4-FFF2-40B4-BE49-F238E27FC236}">
                <a16:creationId xmlns:a16="http://schemas.microsoft.com/office/drawing/2014/main" id="{75A341BB-6703-4975-A73A-6CBA869C0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0214" y="-116283"/>
            <a:ext cx="7698546" cy="1143000"/>
          </a:xfrm>
        </p:spPr>
        <p:txBody>
          <a:bodyPr>
            <a:normAutofit/>
          </a:bodyPr>
          <a:lstStyle/>
          <a:p>
            <a:pPr algn="ctr"/>
            <a:r>
              <a:rPr lang="it-IT" altLang="it-IT" sz="40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</a:t>
            </a:r>
            <a:r>
              <a:rPr lang="it-IT" altLang="it-IT" sz="335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kio</a:t>
            </a:r>
            <a:r>
              <a:rPr lang="it-IT" altLang="it-IT" sz="4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alla Salute 2019 - Lazio</a:t>
            </a:r>
          </a:p>
        </p:txBody>
      </p:sp>
      <p:pic>
        <p:nvPicPr>
          <p:cNvPr id="8194" name="Segnaposto contenuto 3">
            <a:extLst>
              <a:ext uri="{FF2B5EF4-FFF2-40B4-BE49-F238E27FC236}">
                <a16:creationId xmlns:a16="http://schemas.microsoft.com/office/drawing/2014/main" id="{4BEC9B84-52E2-4BF0-A26B-476CEE9D4E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998" y="891382"/>
            <a:ext cx="5736919" cy="3106341"/>
          </a:xfrm>
        </p:spPr>
      </p:pic>
      <p:pic>
        <p:nvPicPr>
          <p:cNvPr id="8195" name="Immagine 5">
            <a:extLst>
              <a:ext uri="{FF2B5EF4-FFF2-40B4-BE49-F238E27FC236}">
                <a16:creationId xmlns:a16="http://schemas.microsoft.com/office/drawing/2014/main" id="{1207BF25-4317-451B-B3A7-841E31C147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359" y="3723427"/>
            <a:ext cx="5938644" cy="310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ttangolo 2">
            <a:extLst>
              <a:ext uri="{FF2B5EF4-FFF2-40B4-BE49-F238E27FC236}">
                <a16:creationId xmlns:a16="http://schemas.microsoft.com/office/drawing/2014/main" id="{834EA382-1B5F-447E-BC2B-533EA9DF7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917" y="4333654"/>
            <a:ext cx="37084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it-IT" altLang="it-IT" sz="1800" b="1" i="1" u="sng" dirty="0">
                <a:solidFill>
                  <a:schemeClr val="accent1"/>
                </a:solidFill>
                <a:latin typeface="Arial" panose="020B0604020202020204" pitchFamily="34" charset="0"/>
              </a:rPr>
              <a:t>Solo 1 bambino su 4 </a:t>
            </a:r>
            <a:r>
              <a:rPr lang="it-IT" altLang="it-IT" sz="1800" i="1" dirty="0">
                <a:solidFill>
                  <a:schemeClr val="accent1"/>
                </a:solidFill>
                <a:latin typeface="Arial" panose="020B0604020202020204" pitchFamily="34" charset="0"/>
              </a:rPr>
              <a:t>(26,3%) </a:t>
            </a:r>
            <a:r>
              <a:rPr lang="it-IT" altLang="it-IT" sz="1800" dirty="0">
                <a:latin typeface="Arial" panose="020B0604020202020204" pitchFamily="34" charset="0"/>
              </a:rPr>
              <a:t>fa almeno 1 h di </a:t>
            </a:r>
            <a:r>
              <a:rPr lang="it-IT" altLang="it-IT" sz="1800" b="1" i="1" dirty="0">
                <a:solidFill>
                  <a:schemeClr val="accent1"/>
                </a:solidFill>
                <a:latin typeface="Arial" panose="020B0604020202020204" pitchFamily="34" charset="0"/>
              </a:rPr>
              <a:t>giochi di movimento</a:t>
            </a:r>
            <a:r>
              <a:rPr lang="it-IT" altLang="it-IT" sz="1800" i="1" dirty="0">
                <a:solidFill>
                  <a:schemeClr val="accent1"/>
                </a:solidFill>
                <a:latin typeface="Arial" panose="020B0604020202020204" pitchFamily="34" charset="0"/>
              </a:rPr>
              <a:t>  </a:t>
            </a:r>
            <a:r>
              <a:rPr lang="it-IT" altLang="it-IT" sz="1800" b="1" i="1" dirty="0">
                <a:solidFill>
                  <a:schemeClr val="accent1"/>
                </a:solidFill>
                <a:latin typeface="Arial" panose="020B0604020202020204" pitchFamily="34" charset="0"/>
              </a:rPr>
              <a:t>5-7 gg/settimana</a:t>
            </a:r>
            <a:r>
              <a:rPr lang="it-IT" altLang="it-IT" sz="1800" dirty="0">
                <a:latin typeface="Arial" panose="020B0604020202020204" pitchFamily="34" charset="0"/>
              </a:rPr>
              <a:t>, il 9,2% neanche un giorno</a:t>
            </a: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it-IT" altLang="it-IT" sz="1800" dirty="0">
                <a:latin typeface="Arial" panose="020B0604020202020204" pitchFamily="34" charset="0"/>
              </a:rPr>
              <a:t> </a:t>
            </a: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it-IT" altLang="it-IT" sz="1800" dirty="0">
                <a:latin typeface="Arial" panose="020B0604020202020204" pitchFamily="34" charset="0"/>
              </a:rPr>
              <a:t>Tra maschi e femmine non vi sono differenze degne di nota </a:t>
            </a:r>
          </a:p>
        </p:txBody>
      </p:sp>
      <p:sp>
        <p:nvSpPr>
          <p:cNvPr id="8198" name="Rettangolo 3">
            <a:extLst>
              <a:ext uri="{FF2B5EF4-FFF2-40B4-BE49-F238E27FC236}">
                <a16:creationId xmlns:a16="http://schemas.microsoft.com/office/drawing/2014/main" id="{CB73E343-6DDF-467D-9A17-7982BADBC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7357" y="889844"/>
            <a:ext cx="39116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Arial" panose="020B0604020202020204" pitchFamily="34" charset="0"/>
              </a:rPr>
              <a:t>Meno di 1 bambino su 2 </a:t>
            </a:r>
            <a:r>
              <a:rPr lang="it-IT" altLang="it-IT" sz="1800" dirty="0">
                <a:latin typeface="Arial" panose="020B0604020202020204" pitchFamily="34" charset="0"/>
              </a:rPr>
              <a:t>(42%) fa almeno </a:t>
            </a:r>
            <a:r>
              <a:rPr lang="it-IT" altLang="it-IT" sz="1800" b="1" dirty="0">
                <a:latin typeface="Arial" panose="020B0604020202020204" pitchFamily="34" charset="0"/>
              </a:rPr>
              <a:t>1 h di </a:t>
            </a:r>
            <a:r>
              <a:rPr lang="it-IT" altLang="it-IT" sz="1800" b="1" i="1" dirty="0">
                <a:solidFill>
                  <a:schemeClr val="accent1"/>
                </a:solidFill>
                <a:latin typeface="Arial" panose="020B0604020202020204" pitchFamily="34" charset="0"/>
              </a:rPr>
              <a:t>attività sportiva strutturata</a:t>
            </a:r>
            <a:r>
              <a:rPr lang="it-IT" altLang="it-IT" sz="1800" dirty="0">
                <a:latin typeface="Arial" panose="020B0604020202020204" pitchFamily="34" charset="0"/>
              </a:rPr>
              <a:t> </a:t>
            </a:r>
            <a:r>
              <a:rPr lang="it-IT" altLang="it-IT" sz="1800" b="1" dirty="0">
                <a:latin typeface="Arial" panose="020B0604020202020204" pitchFamily="34" charset="0"/>
              </a:rPr>
              <a:t>2 gg/settimana</a:t>
            </a:r>
            <a:r>
              <a:rPr lang="it-IT" altLang="it-IT" sz="1800" dirty="0">
                <a:latin typeface="Arial" panose="020B0604020202020204" pitchFamily="34" charset="0"/>
              </a:rPr>
              <a:t>, il 15% neanche un giorno e </a:t>
            </a:r>
            <a:r>
              <a:rPr lang="it-IT" altLang="it-IT" sz="1800" b="1" i="1" u="sng" dirty="0">
                <a:solidFill>
                  <a:schemeClr val="accent1"/>
                </a:solidFill>
                <a:latin typeface="Arial" panose="020B0604020202020204" pitchFamily="34" charset="0"/>
              </a:rPr>
              <a:t>solo il 3%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1800" b="1" i="1" u="sng" dirty="0">
                <a:solidFill>
                  <a:schemeClr val="accent1"/>
                </a:solidFill>
                <a:latin typeface="Arial" panose="020B0604020202020204" pitchFamily="34" charset="0"/>
              </a:rPr>
              <a:t>5-7 gg/settimana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1800" b="1" u="sng" dirty="0">
                <a:latin typeface="Arial" panose="020B0604020202020204" pitchFamily="34" charset="0"/>
              </a:rPr>
              <a:t>I maschi più giorni delle femmine</a:t>
            </a:r>
            <a:r>
              <a:rPr lang="it-IT" altLang="it-IT" sz="1800" dirty="0">
                <a:latin typeface="Arial" panose="020B0604020202020204" pitchFamily="34" charset="0"/>
              </a:rPr>
              <a:t>.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</a:rPr>
              <a:t>La zona di abitazione non sembra associata a una diversa frequenza di attività sportiva strutturata</a:t>
            </a: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3FA91471-1862-4747-9E15-291DE9D2109B}"/>
              </a:ext>
            </a:extLst>
          </p:cNvPr>
          <p:cNvSpPr/>
          <p:nvPr/>
        </p:nvSpPr>
        <p:spPr>
          <a:xfrm>
            <a:off x="1133043" y="889844"/>
            <a:ext cx="1511300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400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B2548B6A-1CE8-465F-BEB5-F1A33469C45E}"/>
              </a:ext>
            </a:extLst>
          </p:cNvPr>
          <p:cNvSpPr/>
          <p:nvPr/>
        </p:nvSpPr>
        <p:spPr>
          <a:xfrm>
            <a:off x="6531786" y="3723427"/>
            <a:ext cx="1512888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400"/>
          </a:p>
        </p:txBody>
      </p:sp>
      <p:sp>
        <p:nvSpPr>
          <p:cNvPr id="3" name="Freccia a gallone 2">
            <a:extLst>
              <a:ext uri="{FF2B5EF4-FFF2-40B4-BE49-F238E27FC236}">
                <a16:creationId xmlns:a16="http://schemas.microsoft.com/office/drawing/2014/main" id="{9A5C4CA7-46A6-5CC0-4503-37AA9890F6F6}"/>
              </a:ext>
            </a:extLst>
          </p:cNvPr>
          <p:cNvSpPr/>
          <p:nvPr/>
        </p:nvSpPr>
        <p:spPr>
          <a:xfrm>
            <a:off x="5430838" y="5086350"/>
            <a:ext cx="497079" cy="37147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>
              <a:solidFill>
                <a:schemeClr val="tx1"/>
              </a:solidFill>
            </a:endParaRPr>
          </a:p>
        </p:txBody>
      </p:sp>
      <p:sp>
        <p:nvSpPr>
          <p:cNvPr id="4" name="Freccia a gallone 3">
            <a:extLst>
              <a:ext uri="{FF2B5EF4-FFF2-40B4-BE49-F238E27FC236}">
                <a16:creationId xmlns:a16="http://schemas.microsoft.com/office/drawing/2014/main" id="{07388D95-DCC6-B8F2-543B-F11678F4D9F5}"/>
              </a:ext>
            </a:extLst>
          </p:cNvPr>
          <p:cNvSpPr/>
          <p:nvPr/>
        </p:nvSpPr>
        <p:spPr>
          <a:xfrm rot="10800000">
            <a:off x="6264085" y="1957388"/>
            <a:ext cx="535403" cy="3429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>
              <a:solidFill>
                <a:schemeClr val="tx1"/>
              </a:solidFill>
            </a:endParaRP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4C89BD04-A981-255E-91C4-BB089508F90E}"/>
              </a:ext>
            </a:extLst>
          </p:cNvPr>
          <p:cNvSpPr/>
          <p:nvPr/>
        </p:nvSpPr>
        <p:spPr>
          <a:xfrm>
            <a:off x="10417175" y="4866427"/>
            <a:ext cx="757238" cy="3485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B6E70A07-845A-AAE1-82E1-448406B7B67D}"/>
              </a:ext>
            </a:extLst>
          </p:cNvPr>
          <p:cNvSpPr/>
          <p:nvPr/>
        </p:nvSpPr>
        <p:spPr>
          <a:xfrm>
            <a:off x="4312033" y="2885227"/>
            <a:ext cx="757238" cy="3485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6307912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  <p:bldP spid="8198" grpId="0"/>
      <p:bldP spid="2" grpId="0" animBg="1"/>
      <p:bldP spid="8" grpId="0" animBg="1"/>
      <p:bldP spid="3" grpId="0" animBg="1"/>
      <p:bldP spid="4" grpId="0" animBg="1"/>
      <p:bldP spid="5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BA3693-3C04-4C4C-939B-6980BF5CA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0836" y="658570"/>
            <a:ext cx="6018233" cy="489438"/>
          </a:xfrm>
        </p:spPr>
        <p:txBody>
          <a:bodyPr>
            <a:noAutofit/>
          </a:bodyPr>
          <a:lstStyle/>
          <a:p>
            <a:pPr algn="ctr"/>
            <a:r>
              <a:rPr lang="it-IT" sz="3600" b="1" i="1" dirty="0">
                <a:solidFill>
                  <a:schemeClr val="accent1"/>
                </a:solidFill>
              </a:rPr>
              <a:t>Scuola Infanzia e Primaria</a:t>
            </a:r>
          </a:p>
        </p:txBody>
      </p:sp>
      <p:pic>
        <p:nvPicPr>
          <p:cNvPr id="7" name="Segnaposto immagine 6" descr="Immagine che contiene sport, persona, calzature, vestiti&#10;&#10;Descrizione generata automaticamente">
            <a:extLst>
              <a:ext uri="{FF2B5EF4-FFF2-40B4-BE49-F238E27FC236}">
                <a16:creationId xmlns:a16="http://schemas.microsoft.com/office/drawing/2014/main" id="{4E304BD1-F2BD-455A-B129-1002F848BAAF}"/>
              </a:ext>
            </a:extLst>
          </p:cNvPr>
          <p:cNvPicPr preferRelativeResize="0"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236054" y="1428847"/>
            <a:ext cx="4064926" cy="3002476"/>
          </a:xfr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95F92DD-7F78-476C-9E01-C00A6DB9CCC5}"/>
              </a:ext>
            </a:extLst>
          </p:cNvPr>
          <p:cNvSpPr txBox="1"/>
          <p:nvPr/>
        </p:nvSpPr>
        <p:spPr>
          <a:xfrm>
            <a:off x="5427332" y="1487203"/>
            <a:ext cx="5190361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it-IT" sz="2400" b="1" i="1" dirty="0">
                <a:solidFill>
                  <a:prstClr val="black"/>
                </a:solidFill>
                <a:latin typeface="Calibri" panose="020F0502020204030204"/>
              </a:rPr>
              <a:t>Impegno ludico e formazione di base</a:t>
            </a:r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942DFA31-CCE6-4BB3-8CF1-86319CE5D250}"/>
              </a:ext>
            </a:extLst>
          </p:cNvPr>
          <p:cNvSpPr/>
          <p:nvPr/>
        </p:nvSpPr>
        <p:spPr>
          <a:xfrm>
            <a:off x="7771441" y="2603845"/>
            <a:ext cx="542565" cy="9974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it-IT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484E0D3-CDEF-482F-B89D-1DC4610D51C1}"/>
              </a:ext>
            </a:extLst>
          </p:cNvPr>
          <p:cNvSpPr txBox="1"/>
          <p:nvPr/>
        </p:nvSpPr>
        <p:spPr>
          <a:xfrm>
            <a:off x="4904715" y="4105154"/>
            <a:ext cx="6983227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defTabSz="457200"/>
            <a:r>
              <a:rPr lang="it-IT" sz="2000" i="1" dirty="0">
                <a:solidFill>
                  <a:prstClr val="black"/>
                </a:solidFill>
                <a:latin typeface="Calibri" panose="020F0502020204030204"/>
              </a:rPr>
              <a:t>Per contrastare le conseguenze avverse dello stare a lungo seduti nel corso della giornata, in aggiunta all’educazione fisica inclusa nei programmi curriculari l’attività motoria può essere promossa attraverso </a:t>
            </a:r>
            <a:r>
              <a:rPr lang="it-IT" sz="2800" i="1" dirty="0">
                <a:solidFill>
                  <a:srgbClr val="F07F09"/>
                </a:solidFill>
                <a:latin typeface="Calibri" panose="020F0502020204030204"/>
              </a:rPr>
              <a:t>Pause</a:t>
            </a:r>
            <a:r>
              <a:rPr lang="it-IT" sz="2000" i="1" dirty="0">
                <a:solidFill>
                  <a:prstClr val="black"/>
                </a:solidFill>
                <a:latin typeface="Calibri" panose="020F0502020204030204"/>
              </a:rPr>
              <a:t> rivolte a favorire il movimento spontaneo o strutturato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A45D2F9-9061-45F8-AAA9-E0404B2705C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5433AB2-EEAF-4552-8C55-3B12FA87161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40830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3BB3B6-4B56-4D30-AAE4-F88147D42E5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EFF4F8E-1FE6-4D54-90B1-762B52391C0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6A4B392-467F-A703-0D59-6BB4087B3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361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5D7F7469-6425-4B27-80B4-AE67AD2AF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8304"/>
            <a:ext cx="12192000" cy="604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68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419479" y="743818"/>
            <a:ext cx="10512862" cy="7469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1" tIns="45688" rIns="91401" bIns="45688" rtlCol="0" anchor="ctr" anchorCtr="0">
            <a:normAutofit/>
          </a:bodyPr>
          <a:lstStyle/>
          <a:p>
            <a:pPr algn="ctr">
              <a:buClr>
                <a:srgbClr val="FF0000"/>
              </a:buClr>
              <a:buSzPts val="4400"/>
            </a:pPr>
            <a:r>
              <a:rPr lang="it-IT" b="1" dirty="0">
                <a:solidFill>
                  <a:schemeClr val="accent1"/>
                </a:solidFill>
                <a:latin typeface="+mn-lt"/>
              </a:rPr>
              <a:t>PAUSE ATTIVE</a:t>
            </a:r>
            <a:endParaRPr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02" name="Google Shape;102;p3"/>
          <p:cNvSpPr txBox="1">
            <a:spLocks noGrp="1"/>
          </p:cNvSpPr>
          <p:nvPr>
            <p:ph idx="1"/>
          </p:nvPr>
        </p:nvSpPr>
        <p:spPr>
          <a:xfrm>
            <a:off x="583336" y="1742119"/>
            <a:ext cx="10185147" cy="470757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1" tIns="45688" rIns="91401" bIns="45688" rtlCol="0" anchor="t" anchorCtr="0">
            <a:noAutofit/>
          </a:bodyPr>
          <a:lstStyle/>
          <a:p>
            <a:pPr algn="just">
              <a:buClr>
                <a:schemeClr val="accent1"/>
              </a:buClr>
              <a:buSzPts val="2400"/>
              <a:buFont typeface="Wingdings" panose="05000000000000000000" pitchFamily="2" charset="2"/>
              <a:buChar char="§"/>
            </a:pP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Piccole pause di movimento di 1’, 2’, 5’ o 10’, eseguite in classe ed adattabili alle capacità fisiche di tutti. </a:t>
            </a:r>
          </a:p>
          <a:p>
            <a:pPr algn="just">
              <a:buClr>
                <a:schemeClr val="accent1"/>
              </a:buClr>
              <a:buSzPts val="2400"/>
              <a:buFont typeface="Wingdings" panose="05000000000000000000" pitchFamily="2" charset="2"/>
              <a:buChar char="§"/>
            </a:pP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Promuovono il movimento in modo </a:t>
            </a:r>
            <a:r>
              <a:rPr lang="it-IT" sz="2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divertente e sicuro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, oltre che essere una strategia efficace per </a:t>
            </a:r>
            <a:r>
              <a:rPr lang="it-IT" sz="2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favorire l’attenzione e l’apprendimento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, rendendo bambini e ragazzi più attivi e concentrati. </a:t>
            </a:r>
          </a:p>
          <a:p>
            <a:pPr algn="just">
              <a:buClr>
                <a:schemeClr val="accent1"/>
              </a:buClr>
              <a:buSzPts val="2400"/>
              <a:buFont typeface="Wingdings" panose="05000000000000000000" pitchFamily="2" charset="2"/>
              <a:buChar char="§"/>
            </a:pP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Si possono svolgere durante l’intervallo o in altri momenti della giornata, </a:t>
            </a:r>
            <a:r>
              <a:rPr 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l’insegnante sceglie quando proporle alla classe a seconda delle esigenze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: all’inizio della lezione, tra una lezione e l’altra, nell’intervallo, come “challenge” o routine settimanale. </a:t>
            </a:r>
          </a:p>
          <a:p>
            <a:pPr algn="just">
              <a:buClr>
                <a:schemeClr val="accent1"/>
              </a:buClr>
              <a:buSzPts val="2400"/>
              <a:buFont typeface="Wingdings" panose="05000000000000000000" pitchFamily="2" charset="2"/>
              <a:buChar char="§"/>
            </a:pP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È possibile </a:t>
            </a:r>
            <a:r>
              <a:rPr 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consigliare agli alunni di ripetere a casa gli esercizi svolti 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in classe, al fine di favorire il raggiungimento dei 60’ di attività fisica quotidiana moderata-vigorosa, raccomandati dall’OMS. </a:t>
            </a:r>
          </a:p>
          <a:p>
            <a:pPr marL="285750" indent="-285750" algn="just">
              <a:buClr>
                <a:srgbClr val="FF0000"/>
              </a:buClr>
              <a:buSzPts val="2400"/>
              <a:buFont typeface="Wingdings" panose="05000000000000000000" pitchFamily="2" charset="2"/>
              <a:buChar char="q"/>
            </a:pPr>
            <a:endParaRPr sz="2200" dirty="0">
              <a:solidFill>
                <a:schemeClr val="accent3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E591B64-EFFA-48C7-9D86-E18CA9813FD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549E30D-0C05-4411-B89F-C88E38FEB5A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40830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C19D28B-2959-4535-B400-D690FAAE038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966BC3B-4CF4-4990-A0A1-0860EBA7C00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00135BC-0DC2-4511-B00F-A05C413960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43" t="7449" r="13119" b="5515"/>
          <a:stretch/>
        </p:blipFill>
        <p:spPr>
          <a:xfrm>
            <a:off x="566845" y="408303"/>
            <a:ext cx="10239647" cy="604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5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BA3693-3C04-4C4C-939B-6980BF5CA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0836" y="655518"/>
            <a:ext cx="6018233" cy="489438"/>
          </a:xfrm>
        </p:spPr>
        <p:txBody>
          <a:bodyPr>
            <a:noAutofit/>
          </a:bodyPr>
          <a:lstStyle/>
          <a:p>
            <a:pPr algn="ctr"/>
            <a:r>
              <a:rPr lang="it-IT" sz="3200" b="1" i="1" dirty="0">
                <a:solidFill>
                  <a:schemeClr val="accent1"/>
                </a:solidFill>
              </a:rPr>
              <a:t>ALTRE buone pratiche</a:t>
            </a:r>
          </a:p>
        </p:txBody>
      </p:sp>
      <p:pic>
        <p:nvPicPr>
          <p:cNvPr id="7" name="Segnaposto immagine 6" descr="Immagine che contiene sport, persona, calzature, vestiti&#10;&#10;Descrizione generata automaticamente">
            <a:extLst>
              <a:ext uri="{FF2B5EF4-FFF2-40B4-BE49-F238E27FC236}">
                <a16:creationId xmlns:a16="http://schemas.microsoft.com/office/drawing/2014/main" id="{4E304BD1-F2BD-455A-B129-1002F848BAAF}"/>
              </a:ext>
            </a:extLst>
          </p:cNvPr>
          <p:cNvPicPr preferRelativeResize="0"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236054" y="1428847"/>
            <a:ext cx="4064926" cy="3002476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92E41FE-9058-49F4-A959-D569BEDF89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10836" y="1671394"/>
            <a:ext cx="6511227" cy="1203691"/>
          </a:xfrm>
        </p:spPr>
        <p:txBody>
          <a:bodyPr>
            <a:noAutofit/>
          </a:bodyPr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it-IT" sz="2000" dirty="0">
                <a:solidFill>
                  <a:schemeClr val="accent3">
                    <a:lumMod val="50000"/>
                  </a:schemeClr>
                </a:solidFill>
              </a:rPr>
              <a:t>Favorire il movimento nel percorso casa-scuola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it-IT" sz="2000" dirty="0">
                <a:solidFill>
                  <a:schemeClr val="accent3">
                    <a:lumMod val="50000"/>
                  </a:schemeClr>
                </a:solidFill>
              </a:rPr>
              <a:t>Uscita dalle classi in orario scolastico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95F92DD-7F78-476C-9E01-C00A6DB9CCC5}"/>
              </a:ext>
            </a:extLst>
          </p:cNvPr>
          <p:cNvSpPr txBox="1"/>
          <p:nvPr/>
        </p:nvSpPr>
        <p:spPr>
          <a:xfrm>
            <a:off x="5030788" y="4693911"/>
            <a:ext cx="5234861" cy="5539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457200">
              <a:buClr>
                <a:srgbClr val="000000"/>
              </a:buClr>
              <a:defRPr/>
            </a:pPr>
            <a:r>
              <a:rPr lang="it-IT" sz="3000" b="1" i="1" kern="0" dirty="0">
                <a:solidFill>
                  <a:srgbClr val="F07F09"/>
                </a:solidFill>
                <a:latin typeface="Century Gothic" panose="020B0502020202020204"/>
                <a:cs typeface="Arial" panose="020B0604020202020204"/>
                <a:sym typeface="Arial" panose="020B0604020202020204"/>
              </a:rPr>
              <a:t>Progetto </a:t>
            </a:r>
            <a:r>
              <a:rPr lang="it-IT" sz="3000" b="1" i="1" kern="0" dirty="0" err="1">
                <a:solidFill>
                  <a:srgbClr val="F07F09"/>
                </a:solidFill>
                <a:latin typeface="Century Gothic" panose="020B0502020202020204"/>
                <a:cs typeface="Arial" panose="020B0604020202020204"/>
                <a:sym typeface="Arial" panose="020B0604020202020204"/>
              </a:rPr>
              <a:t>Muovinsieme</a:t>
            </a:r>
            <a:endParaRPr lang="it-IT" sz="3000" b="1" i="1" kern="0" dirty="0">
              <a:solidFill>
                <a:srgbClr val="F07F09"/>
              </a:solidFill>
              <a:latin typeface="Century Gothic" panose="020B0502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942DFA31-CCE6-4BB3-8CF1-86319CE5D250}"/>
              </a:ext>
            </a:extLst>
          </p:cNvPr>
          <p:cNvSpPr/>
          <p:nvPr/>
        </p:nvSpPr>
        <p:spPr>
          <a:xfrm>
            <a:off x="7607695" y="3438524"/>
            <a:ext cx="566652" cy="9362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>
                <a:srgbClr val="000000"/>
              </a:buClr>
              <a:defRPr/>
            </a:pPr>
            <a:endParaRPr lang="it-IT" sz="700" kern="0">
              <a:solidFill>
                <a:prstClr val="white"/>
              </a:solidFill>
              <a:latin typeface="Century Gothic" panose="020B0502020202020204"/>
              <a:sym typeface="Arial" panose="020B0604020202020204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265CFB8-4CF0-4237-A7A2-96C20D0D02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E00BADA-6D22-4B4C-912C-E6D7150FD2C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40830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9B5F1EB-20FA-4E2C-9FD8-1B76633F8D5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CF72EBE-A68E-4EAE-A74A-3715210DCFA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3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07F09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07F09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4918574f16_0_53"/>
          <p:cNvSpPr txBox="1"/>
          <p:nvPr/>
        </p:nvSpPr>
        <p:spPr>
          <a:xfrm>
            <a:off x="444610" y="1304614"/>
            <a:ext cx="9361650" cy="3331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spAutoFit/>
          </a:bodyPr>
          <a:lstStyle/>
          <a:p>
            <a:pPr marL="342900" indent="-342900" algn="just" defTabSz="457200">
              <a:lnSpc>
                <a:spcPct val="90000"/>
              </a:lnSpc>
              <a:spcBef>
                <a:spcPts val="500"/>
              </a:spcBef>
              <a:buClr>
                <a:srgbClr val="F07F09"/>
              </a:buClr>
              <a:buSzPct val="100000"/>
              <a:buFont typeface="Wingdings" panose="05000000000000000000" pitchFamily="2" charset="2"/>
              <a:buChar char="§"/>
            </a:pPr>
            <a:r>
              <a:rPr lang="it-IT" sz="2200" dirty="0">
                <a:solidFill>
                  <a:prstClr val="blac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E’ un progetto che coniuga la </a:t>
            </a:r>
            <a:r>
              <a:rPr lang="it-IT" sz="2200" b="1" dirty="0">
                <a:solidFill>
                  <a:prstClr val="blac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pratica dell’attività fisica </a:t>
            </a:r>
            <a:r>
              <a:rPr lang="it-IT" sz="2200" dirty="0">
                <a:solidFill>
                  <a:prstClr val="blac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(il camminare a passo svelto) con la possibilità di </a:t>
            </a:r>
            <a:r>
              <a:rPr lang="it-IT" sz="2200" b="1" dirty="0">
                <a:solidFill>
                  <a:prstClr val="blac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apprendere in un luogo diverso dalla classe </a:t>
            </a:r>
            <a:r>
              <a:rPr lang="it-IT" sz="2200" b="1" dirty="0">
                <a:solidFill>
                  <a:srgbClr val="F07F0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(didattica all’aperto)</a:t>
            </a:r>
            <a:r>
              <a:rPr lang="it-IT" sz="2200" b="1" dirty="0">
                <a:solidFill>
                  <a:prstClr val="blac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, </a:t>
            </a:r>
            <a:r>
              <a:rPr lang="it-IT" sz="2200" dirty="0">
                <a:solidFill>
                  <a:prstClr val="blac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favorendo e valorizzando anche gli aspetti di socializzazione e relazionali.</a:t>
            </a:r>
          </a:p>
          <a:p>
            <a:pPr marL="342900" indent="-342900" algn="just" defTabSz="457200">
              <a:lnSpc>
                <a:spcPct val="90000"/>
              </a:lnSpc>
              <a:spcBef>
                <a:spcPts val="500"/>
              </a:spcBef>
              <a:buClr>
                <a:srgbClr val="F07F09"/>
              </a:buClr>
              <a:buSzPct val="100000"/>
              <a:buFont typeface="Wingdings" panose="05000000000000000000" pitchFamily="2" charset="2"/>
              <a:buChar char="§"/>
            </a:pPr>
            <a:endParaRPr lang="it-IT" sz="2200" dirty="0">
              <a:solidFill>
                <a:prstClr val="black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indent="-342900" algn="just" defTabSz="457200">
              <a:lnSpc>
                <a:spcPct val="90000"/>
              </a:lnSpc>
              <a:spcBef>
                <a:spcPts val="500"/>
              </a:spcBef>
              <a:buClr>
                <a:srgbClr val="F07F09"/>
              </a:buClr>
              <a:buSzPct val="100000"/>
              <a:buFont typeface="Wingdings" panose="05000000000000000000" pitchFamily="2" charset="2"/>
              <a:buChar char="§"/>
            </a:pPr>
            <a:r>
              <a:rPr lang="it-IT" sz="2200" dirty="0">
                <a:solidFill>
                  <a:prstClr val="blac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Il progetto prevede che, dalle 3 alle 5 volte a settimana, durante l’orario scolastico, gli alunni accompagnati dagli insegnanti, escano per 15-20 minuti dall’edificio scolastico per </a:t>
            </a:r>
            <a:r>
              <a:rPr lang="it-IT" sz="2200" b="1" dirty="0">
                <a:solidFill>
                  <a:prstClr val="blac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coprire la distanza di un miglio (</a:t>
            </a:r>
            <a:r>
              <a:rPr lang="it-IT" sz="2200" b="1" dirty="0">
                <a:solidFill>
                  <a:srgbClr val="F07F0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circa 1600 metri</a:t>
            </a:r>
            <a:r>
              <a:rPr lang="it-IT" sz="2200" b="1" dirty="0">
                <a:solidFill>
                  <a:prstClr val="blac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) a </a:t>
            </a:r>
            <a:r>
              <a:rPr lang="it-IT" sz="2200" b="1" dirty="0">
                <a:solidFill>
                  <a:srgbClr val="F07F0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passo svelto </a:t>
            </a:r>
            <a:r>
              <a:rPr lang="it-IT" sz="2200" b="1" dirty="0">
                <a:solidFill>
                  <a:prstClr val="blac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(andatura di 5-5,5 km/ora)</a:t>
            </a:r>
            <a:r>
              <a:rPr lang="it-IT" sz="2200" dirty="0">
                <a:solidFill>
                  <a:prstClr val="blac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, senza scoraggiarsi per le condizioni meteo avverse.</a:t>
            </a:r>
          </a:p>
        </p:txBody>
      </p:sp>
      <p:sp>
        <p:nvSpPr>
          <p:cNvPr id="88" name="Google Shape;88;g14918574f16_0_53"/>
          <p:cNvSpPr txBox="1"/>
          <p:nvPr/>
        </p:nvSpPr>
        <p:spPr>
          <a:xfrm>
            <a:off x="664066" y="420606"/>
            <a:ext cx="10631190" cy="6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spAutoFit/>
          </a:bodyPr>
          <a:lstStyle/>
          <a:p>
            <a:pPr algn="ctr" defTabSz="457200">
              <a:buClr>
                <a:srgbClr val="000000"/>
              </a:buClr>
              <a:buSzPts val="6600"/>
            </a:pPr>
            <a:r>
              <a:rPr lang="it-IT" sz="3300" b="1" dirty="0" err="1">
                <a:solidFill>
                  <a:srgbClr val="F07F0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Muovinsieme</a:t>
            </a:r>
            <a:r>
              <a:rPr lang="it-IT" sz="3300" b="1" dirty="0">
                <a:solidFill>
                  <a:srgbClr val="F07F0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 cos’è e come nasce</a:t>
            </a:r>
            <a:endParaRPr sz="3300" dirty="0">
              <a:solidFill>
                <a:srgbClr val="F07F0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90" name="Google Shape;90;g14918574f16_0_5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120069" y="3778673"/>
            <a:ext cx="1906588" cy="25421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tangolo arrotondato 1"/>
          <p:cNvSpPr/>
          <p:nvPr/>
        </p:nvSpPr>
        <p:spPr>
          <a:xfrm>
            <a:off x="751396" y="4672584"/>
            <a:ext cx="8897112" cy="1545039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it-IT" sz="1600">
                <a:solidFill>
                  <a:prstClr val="blac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L’iniziativa si collega ad un progetto internazionale denominato «</a:t>
            </a:r>
            <a:r>
              <a:rPr lang="it-IT" sz="1600" err="1">
                <a:solidFill>
                  <a:prstClr val="blac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Daily</a:t>
            </a:r>
            <a:r>
              <a:rPr lang="it-IT" sz="1600">
                <a:solidFill>
                  <a:prstClr val="blac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it-IT" sz="1600" err="1">
                <a:solidFill>
                  <a:prstClr val="blac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Mile</a:t>
            </a:r>
            <a:r>
              <a:rPr lang="it-IT" sz="1600">
                <a:solidFill>
                  <a:prstClr val="blac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» (</a:t>
            </a:r>
            <a:r>
              <a:rPr lang="it-IT" sz="1600" b="1">
                <a:solidFill>
                  <a:prstClr val="blac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rId4"/>
              </a:rPr>
              <a:t>www.thedailymile.it</a:t>
            </a:r>
            <a:r>
              <a:rPr lang="it-IT" sz="1600">
                <a:solidFill>
                  <a:prstClr val="blac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) di comprovata efficacia: è stato dimostrato, in un campione di bambini, che percorrere un miglio al giorno a passo svelto migliora la forma fisica e determina una diminuzione del tempo sedentario, con ripercussioni positive su: composizione corporea, sonno, dieta, concentrazione, umore e  benessere generale.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241060F-0F7F-485E-B95C-3FFB0CAE9C1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889068D-21CD-4D8A-B5A1-A8296EB8172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40830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3F5AA98-5ACD-4E13-A76C-B9891A6A44A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CE75DE3-6D5F-478D-A818-DFF7FE8AE8A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24248" y="1126514"/>
            <a:ext cx="3586329" cy="1132966"/>
          </a:xfrm>
          <a:ln>
            <a:solidFill>
              <a:schemeClr val="accent1"/>
            </a:solidFill>
          </a:ln>
        </p:spPr>
        <p:txBody>
          <a:bodyPr>
            <a:normAutofit fontScale="25000" lnSpcReduction="20000"/>
          </a:bodyPr>
          <a:lstStyle/>
          <a:p>
            <a:endParaRPr lang="it-IT" dirty="0">
              <a:solidFill>
                <a:schemeClr val="dk1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endParaRPr lang="it-IT" dirty="0">
              <a:solidFill>
                <a:schemeClr val="dk1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endParaRPr lang="it-IT" sz="7998" dirty="0">
              <a:solidFill>
                <a:schemeClr val="dk1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endParaRPr lang="it-IT" sz="7998" dirty="0">
              <a:solidFill>
                <a:schemeClr val="dk1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endParaRPr lang="it-IT" sz="7998" dirty="0">
              <a:solidFill>
                <a:schemeClr val="dk1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endParaRPr lang="it-IT" sz="7998" dirty="0">
              <a:solidFill>
                <a:schemeClr val="dk1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endParaRPr lang="it-IT" sz="7998" dirty="0">
              <a:solidFill>
                <a:schemeClr val="dk1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ctr"/>
            <a:r>
              <a:rPr lang="it-IT" sz="7998" dirty="0">
                <a:solidFill>
                  <a:schemeClr val="accent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Istituti partecipanti al Progetto </a:t>
            </a:r>
          </a:p>
          <a:p>
            <a:pPr algn="ctr"/>
            <a:r>
              <a:rPr lang="it-IT" sz="7998" dirty="0" err="1">
                <a:solidFill>
                  <a:schemeClr val="accent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Muovinsieme</a:t>
            </a:r>
            <a:endParaRPr lang="it-IT" sz="7998" dirty="0">
              <a:solidFill>
                <a:schemeClr val="accent1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ctr"/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57723" y="3019280"/>
            <a:ext cx="5156444" cy="3683629"/>
          </a:xfrm>
        </p:spPr>
        <p:txBody>
          <a:bodyPr>
            <a:noAutofit/>
          </a:bodyPr>
          <a:lstStyle/>
          <a:p>
            <a:pPr algn="just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chemeClr val="tx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Istituto Comprensivo Statale «Alda Merini»: Scuola Primaria «Majorana» e Scuola Primaria «S. Matteocci»</a:t>
            </a:r>
          </a:p>
          <a:p>
            <a:pPr algn="just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chemeClr val="tx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Istituto Comprensivo Marconi-Sacchetti Sassetti: Scuola Primaria Marconi</a:t>
            </a:r>
          </a:p>
          <a:p>
            <a:pPr algn="just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chemeClr val="tx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Istituto Comprensivo </a:t>
            </a:r>
            <a:r>
              <a:rPr lang="it-IT" sz="1800" dirty="0" err="1">
                <a:solidFill>
                  <a:schemeClr val="tx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Minervini-Sisti</a:t>
            </a:r>
            <a:endParaRPr lang="it-IT" sz="1800" dirty="0">
              <a:solidFill>
                <a:schemeClr val="tx1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just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chemeClr val="tx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Istituto Comprensivo Montasola: Scuola Primaria Casperia e Scuola Primaria Cottanello</a:t>
            </a:r>
          </a:p>
          <a:p>
            <a:pPr algn="just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chemeClr val="tx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Istituto Comprensivo «Giovanni XXIII» Petrella Salto: Scuola Primaria Pescorocchiano</a:t>
            </a:r>
          </a:p>
          <a:p>
            <a:pPr algn="just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chemeClr val="tx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Istituto Omnicomprensivo «Sandro Pertini»: Scuola Secondaria di I grado Magliano Sabina</a:t>
            </a:r>
          </a:p>
          <a:p>
            <a:pPr>
              <a:buSzPct val="100000"/>
            </a:pPr>
            <a:endParaRPr lang="it-IT" sz="180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957623" y="1124771"/>
            <a:ext cx="3731964" cy="1108344"/>
          </a:xfrm>
          <a:ln>
            <a:solidFill>
              <a:schemeClr val="accent1"/>
            </a:solidFill>
          </a:ln>
        </p:spPr>
        <p:txBody>
          <a:bodyPr>
            <a:normAutofit fontScale="25000" lnSpcReduction="20000"/>
          </a:bodyPr>
          <a:lstStyle/>
          <a:p>
            <a:endParaRPr lang="it-IT" dirty="0">
              <a:solidFill>
                <a:schemeClr val="dk1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ctr"/>
            <a:r>
              <a:rPr lang="it-IT" sz="7998" dirty="0">
                <a:solidFill>
                  <a:schemeClr val="accent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Istituti partecipanti al Progetto </a:t>
            </a:r>
          </a:p>
          <a:p>
            <a:pPr algn="ctr"/>
            <a:r>
              <a:rPr lang="it-IT" sz="7998" dirty="0">
                <a:solidFill>
                  <a:schemeClr val="accent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Pause Attive</a:t>
            </a:r>
          </a:p>
          <a:p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401455" y="3019280"/>
            <a:ext cx="5181838" cy="2118624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chemeClr val="dk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Istituto Comprensivo Marconi-Sacchetti Sassetti</a:t>
            </a:r>
          </a:p>
          <a:p>
            <a:pPr algn="just">
              <a:lnSpc>
                <a:spcPct val="100000"/>
              </a:lnSpc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chemeClr val="dk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Istituto Comprensivo </a:t>
            </a:r>
            <a:r>
              <a:rPr lang="it-IT" sz="1800" dirty="0" err="1">
                <a:solidFill>
                  <a:schemeClr val="dk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Minervini-Sisti</a:t>
            </a:r>
            <a:endParaRPr lang="it-IT" sz="1800" dirty="0">
              <a:solidFill>
                <a:schemeClr val="dk1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just">
              <a:lnSpc>
                <a:spcPct val="100000"/>
              </a:lnSpc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chemeClr val="dk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Istituto Comprensivo «A. Malfatti»</a:t>
            </a:r>
          </a:p>
          <a:p>
            <a:pPr algn="just">
              <a:lnSpc>
                <a:spcPct val="100000"/>
              </a:lnSpc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chemeClr val="dk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Istituto Comprensivo Bassa Sabina</a:t>
            </a:r>
          </a:p>
          <a:p>
            <a:pPr algn="just">
              <a:lnSpc>
                <a:spcPct val="100000"/>
              </a:lnSpc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chemeClr val="dk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Istituto Omnicomprensivo «Sandro Pertini»</a:t>
            </a:r>
          </a:p>
          <a:p>
            <a:pPr algn="just">
              <a:lnSpc>
                <a:spcPct val="100000"/>
              </a:lnSpc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chemeClr val="tx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Istituto Comprensivo Statale «Alda Merini»: Scuola Primaria «Majorana» e Scuola Primaria «S. Matteocci»</a:t>
            </a:r>
          </a:p>
          <a:p>
            <a:pPr algn="just">
              <a:lnSpc>
                <a:spcPct val="100000"/>
              </a:lnSpc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chemeClr val="tx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Istituto Comprensivo Montasola: Scuola Primaria Casperia e Scuola Primaria Cottanello</a:t>
            </a:r>
          </a:p>
          <a:p>
            <a:pPr marL="0" indent="0" algn="just">
              <a:lnSpc>
                <a:spcPct val="100000"/>
              </a:lnSpc>
              <a:buClr>
                <a:schemeClr val="accent1"/>
              </a:buClr>
              <a:buSzPct val="100000"/>
              <a:buNone/>
            </a:pPr>
            <a:endParaRPr lang="it-IT" sz="1800" dirty="0"/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B8B1F63C-5900-AAA5-D159-0826A6631B2E}"/>
              </a:ext>
            </a:extLst>
          </p:cNvPr>
          <p:cNvSpPr/>
          <p:nvPr/>
        </p:nvSpPr>
        <p:spPr>
          <a:xfrm>
            <a:off x="3292571" y="2413843"/>
            <a:ext cx="337537" cy="513394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it-IT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DB6A8E8B-2AA2-7251-61AA-C71C6A50B667}"/>
              </a:ext>
            </a:extLst>
          </p:cNvPr>
          <p:cNvSpPr/>
          <p:nvPr/>
        </p:nvSpPr>
        <p:spPr>
          <a:xfrm>
            <a:off x="8654837" y="2413843"/>
            <a:ext cx="337537" cy="513394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it-IT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5226A2E-47FD-4888-9E62-A2088FDBF351}"/>
              </a:ext>
            </a:extLst>
          </p:cNvPr>
          <p:cNvSpPr txBox="1"/>
          <p:nvPr/>
        </p:nvSpPr>
        <p:spPr>
          <a:xfrm>
            <a:off x="2143106" y="307953"/>
            <a:ext cx="8001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it-IT" sz="2800" b="1" u="sng" cap="all" dirty="0">
                <a:ln w="3175" cmpd="sng">
                  <a:noFill/>
                </a:ln>
                <a:solidFill>
                  <a:srgbClr val="1B587C">
                    <a:lumMod val="50000"/>
                  </a:srgb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RIETI E PROVINCIA Anno Scolastico 2022-2023</a:t>
            </a:r>
            <a:endParaRPr lang="it-IT" sz="900" dirty="0">
              <a:solidFill>
                <a:srgbClr val="1B587C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F6DD717-8945-45C9-89C5-1D1D33CAD239}"/>
              </a:ext>
            </a:extLst>
          </p:cNvPr>
          <p:cNvSpPr txBox="1"/>
          <p:nvPr/>
        </p:nvSpPr>
        <p:spPr>
          <a:xfrm>
            <a:off x="1020932" y="909831"/>
            <a:ext cx="4900474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>
                <a:solidFill>
                  <a:schemeClr val="accent1"/>
                </a:solidFill>
              </a:rPr>
              <a:t>Muovinsieme</a:t>
            </a:r>
            <a:endParaRPr lang="it-IT" sz="2800" b="1" dirty="0">
              <a:solidFill>
                <a:schemeClr val="accent1"/>
              </a:solidFill>
            </a:endParaRPr>
          </a:p>
          <a:p>
            <a:pPr algn="ctr"/>
            <a:r>
              <a:rPr lang="it-IT" sz="2800" b="1" dirty="0">
                <a:solidFill>
                  <a:schemeClr val="accent1"/>
                </a:solidFill>
              </a:rPr>
              <a:t>29 Classi</a:t>
            </a:r>
          </a:p>
          <a:p>
            <a:pPr algn="ctr"/>
            <a:r>
              <a:rPr lang="it-IT" sz="2800" b="1" dirty="0">
                <a:solidFill>
                  <a:schemeClr val="accent1"/>
                </a:solidFill>
              </a:rPr>
              <a:t>618 Studenti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CD474ED-A6A6-450C-8F48-66ED1DDC91E7}"/>
              </a:ext>
            </a:extLst>
          </p:cNvPr>
          <p:cNvSpPr txBox="1"/>
          <p:nvPr/>
        </p:nvSpPr>
        <p:spPr>
          <a:xfrm>
            <a:off x="6669534" y="1000499"/>
            <a:ext cx="421344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accent1"/>
                </a:solidFill>
              </a:rPr>
              <a:t>Pause Attive</a:t>
            </a:r>
          </a:p>
          <a:p>
            <a:pPr algn="ctr"/>
            <a:r>
              <a:rPr lang="it-IT" sz="2800" b="1" dirty="0">
                <a:solidFill>
                  <a:schemeClr val="accent1"/>
                </a:solidFill>
              </a:rPr>
              <a:t>78 Classi</a:t>
            </a:r>
          </a:p>
          <a:p>
            <a:pPr algn="ctr"/>
            <a:r>
              <a:rPr lang="it-IT" sz="2800" b="1" dirty="0">
                <a:solidFill>
                  <a:schemeClr val="accent1"/>
                </a:solidFill>
              </a:rPr>
              <a:t>1295 Studenti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CE1C2618-9011-47E5-8BC8-699B63E7C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116" y="0"/>
            <a:ext cx="5212884" cy="686558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CAE0AD65-DA31-4254-8D9A-B68C45C90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7585"/>
            <a:ext cx="5388845" cy="6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" y="-16602"/>
            <a:ext cx="3937928" cy="687371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194" y="893"/>
            <a:ext cx="8239220" cy="685621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21113B7-F7A1-381F-5F81-753C91605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299"/>
            <a:ext cx="8761890" cy="685680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7F984F9-30B1-F5EC-6EFF-FD4DC53D2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478" y="893"/>
            <a:ext cx="3426935" cy="687249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22382BC-4389-1210-E5C1-0D302FE2E2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93"/>
            <a:ext cx="8332205" cy="685621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63B141B-BB73-7D1F-35EB-00267521FF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792" y="893"/>
            <a:ext cx="3931628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70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986716" y="480542"/>
            <a:ext cx="9758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it-IT" sz="3600" dirty="0">
                <a:solidFill>
                  <a:prstClr val="black"/>
                </a:solidFill>
                <a:latin typeface="Calibri" panose="020F0502020204030204"/>
              </a:rPr>
              <a:t>OMS: quantità raccomandabili di attività fisica</a:t>
            </a:r>
            <a:r>
              <a:rPr lang="it-IT" sz="3600" b="1" dirty="0">
                <a:solidFill>
                  <a:srgbClr val="FF0000"/>
                </a:solidFill>
                <a:latin typeface="Calibri" panose="020F0502020204030204"/>
                <a:cs typeface="Tahoma" panose="020B0604030504040204" pitchFamily="34" charset="0"/>
              </a:rPr>
              <a:t> </a:t>
            </a:r>
            <a:r>
              <a:rPr lang="it-IT" sz="3600" b="1" dirty="0">
                <a:solidFill>
                  <a:srgbClr val="F07F09"/>
                </a:solidFill>
                <a:latin typeface="Calibri" panose="020F0502020204030204"/>
                <a:cs typeface="Tahoma" panose="020B0604030504040204" pitchFamily="34" charset="0"/>
              </a:rPr>
              <a:t>Bambini e Ragazzi</a:t>
            </a:r>
            <a:endParaRPr lang="it-IT" sz="3600" dirty="0">
              <a:solidFill>
                <a:srgbClr val="F07F09"/>
              </a:solidFill>
              <a:latin typeface="Calibri" panose="020F0502020204030204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ED76E06-17C0-4D14-BBB8-00342D017DFF}"/>
              </a:ext>
            </a:extLst>
          </p:cNvPr>
          <p:cNvSpPr txBox="1"/>
          <p:nvPr/>
        </p:nvSpPr>
        <p:spPr>
          <a:xfrm>
            <a:off x="1089408" y="1509456"/>
            <a:ext cx="97588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7200"/>
            <a:endParaRPr lang="it-IT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142875" indent="-142875" algn="just" defTabSz="457200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1B587C">
                    <a:lumMod val="50000"/>
                  </a:srgbClr>
                </a:solidFill>
                <a:latin typeface="Calibri" panose="020F0502020204030204"/>
              </a:rPr>
              <a:t>Nell’</a:t>
            </a:r>
            <a:r>
              <a:rPr lang="it-IT" sz="2000" b="1" i="1" dirty="0">
                <a:solidFill>
                  <a:srgbClr val="1B587C">
                    <a:lumMod val="50000"/>
                  </a:srgbClr>
                </a:solidFill>
                <a:latin typeface="Calibri" panose="020F0502020204030204"/>
              </a:rPr>
              <a:t>infanzia</a:t>
            </a:r>
            <a:r>
              <a:rPr lang="it-IT" sz="2000" dirty="0">
                <a:solidFill>
                  <a:srgbClr val="1B587C">
                    <a:lumMod val="50000"/>
                  </a:srgbClr>
                </a:solidFill>
                <a:latin typeface="Calibri" panose="020F0502020204030204"/>
              </a:rPr>
              <a:t> e nell’</a:t>
            </a:r>
            <a:r>
              <a:rPr lang="it-IT" sz="2000" b="1" i="1" dirty="0">
                <a:solidFill>
                  <a:srgbClr val="1B587C">
                    <a:lumMod val="50000"/>
                  </a:srgbClr>
                </a:solidFill>
                <a:latin typeface="Calibri" panose="020F0502020204030204"/>
              </a:rPr>
              <a:t>adolescenza</a:t>
            </a:r>
            <a:r>
              <a:rPr lang="it-IT" sz="2000" dirty="0">
                <a:solidFill>
                  <a:srgbClr val="1B587C">
                    <a:lumMod val="50000"/>
                  </a:srgbClr>
                </a:solidFill>
                <a:latin typeface="Calibri" panose="020F0502020204030204"/>
              </a:rPr>
              <a:t> (5‐17 anni) è indicato praticare </a:t>
            </a:r>
            <a:r>
              <a:rPr lang="it-IT" sz="2000" b="1" dirty="0">
                <a:solidFill>
                  <a:srgbClr val="F07F09"/>
                </a:solidFill>
                <a:latin typeface="Calibri" panose="020F0502020204030204"/>
              </a:rPr>
              <a:t>non meno di un’ora</a:t>
            </a:r>
            <a:r>
              <a:rPr lang="it-IT" sz="20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2000" dirty="0">
                <a:solidFill>
                  <a:prstClr val="black"/>
                </a:solidFill>
                <a:latin typeface="Calibri" panose="020F0502020204030204"/>
              </a:rPr>
              <a:t>	</a:t>
            </a:r>
          </a:p>
          <a:p>
            <a:pPr algn="just" defTabSz="457200"/>
            <a:r>
              <a:rPr lang="it-IT" sz="2000" b="1" dirty="0">
                <a:solidFill>
                  <a:srgbClr val="F07F09"/>
                </a:solidFill>
                <a:latin typeface="Calibri" panose="020F0502020204030204"/>
              </a:rPr>
              <a:t>di esercizio fisico moderato al giorno</a:t>
            </a:r>
            <a:r>
              <a:rPr lang="it-IT" sz="20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it-IT" sz="2000" dirty="0">
                <a:solidFill>
                  <a:srgbClr val="1B587C">
                    <a:lumMod val="50000"/>
                  </a:srgbClr>
                </a:solidFill>
                <a:latin typeface="Calibri" panose="020F0502020204030204"/>
              </a:rPr>
              <a:t>(es. gioco 	all’aperto) e come minimo 3 sedute a settimana di attività fisica vigorosa, prevalentemente aerobica </a:t>
            </a:r>
          </a:p>
          <a:p>
            <a:pPr marL="142875" indent="-142875" algn="just" defTabSz="457200">
              <a:buFont typeface="Wingdings" panose="05000000000000000000" pitchFamily="2" charset="2"/>
              <a:buChar char="Ø"/>
            </a:pPr>
            <a:endParaRPr lang="it-IT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9365145-1AD2-5BB7-33FF-B34AD6B7F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716" y="3118102"/>
            <a:ext cx="5808728" cy="291941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EC40D02-B115-856B-DD98-415F07B53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9648" y="3713463"/>
            <a:ext cx="4430712" cy="156966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>
              <a:lnSpc>
                <a:spcPct val="100000"/>
              </a:lnSpc>
              <a:spcBef>
                <a:spcPct val="0"/>
              </a:spcBef>
              <a:buNone/>
            </a:pPr>
            <a:r>
              <a:rPr lang="it-IT" altLang="it-IT" sz="2400" b="1" dirty="0" err="1">
                <a:solidFill>
                  <a:srgbClr val="F07F09"/>
                </a:solidFill>
                <a:cs typeface="Tahoma" panose="020B0604030504040204" pitchFamily="34" charset="0"/>
              </a:rPr>
              <a:t>Muovinsieme</a:t>
            </a:r>
            <a:r>
              <a:rPr lang="it-IT" altLang="it-IT" sz="2400" b="1" dirty="0">
                <a:solidFill>
                  <a:srgbClr val="F07F09"/>
                </a:solidFill>
                <a:cs typeface="Tahoma" panose="020B0604030504040204" pitchFamily="34" charset="0"/>
              </a:rPr>
              <a:t>  </a:t>
            </a:r>
          </a:p>
          <a:p>
            <a:pPr algn="ctr" defTabSz="457200">
              <a:lnSpc>
                <a:spcPct val="100000"/>
              </a:lnSpc>
              <a:spcBef>
                <a:spcPct val="0"/>
              </a:spcBef>
              <a:buNone/>
            </a:pPr>
            <a:r>
              <a:rPr lang="it-IT" altLang="it-IT" sz="2400" b="1" dirty="0">
                <a:solidFill>
                  <a:srgbClr val="F07F09"/>
                </a:solidFill>
                <a:cs typeface="Tahoma" panose="020B0604030504040204" pitchFamily="34" charset="0"/>
              </a:rPr>
              <a:t>garantisce almeno 1/3 dell’attività fisica giornaliera raccomandata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3A76181-735B-43B7-A245-930C180C142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AD2C04B-2ED0-46E9-8C58-4F451D938A7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40830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97EBE24-9FB3-430A-936A-824B4E01A68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1642FA5-B93D-4BFD-B411-2F02A0F1C58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473325" y="339823"/>
            <a:ext cx="7245350" cy="97313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90000" tIns="46800" rIns="90000" bIns="46800" anchor="ctr"/>
          <a:lstStyle>
            <a:lvl1pPr defTabSz="44958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58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58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58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58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58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58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58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58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224790">
              <a:spcBef>
                <a:spcPct val="0"/>
              </a:spcBef>
              <a:buNone/>
              <a:tabLst>
                <a:tab pos="0" algn="l"/>
                <a:tab pos="223838" algn="l"/>
                <a:tab pos="448310" algn="l"/>
                <a:tab pos="673100" algn="l"/>
                <a:tab pos="897573" algn="l"/>
                <a:tab pos="1122363" algn="l"/>
                <a:tab pos="1346835" algn="l"/>
                <a:tab pos="1571625" algn="l"/>
                <a:tab pos="1796098" algn="l"/>
                <a:tab pos="2020888" algn="l"/>
                <a:tab pos="2245360" algn="l"/>
                <a:tab pos="2470150" algn="l"/>
                <a:tab pos="2694623" algn="l"/>
                <a:tab pos="2919413" algn="l"/>
                <a:tab pos="3143885" algn="l"/>
                <a:tab pos="3368675" algn="l"/>
                <a:tab pos="3593148" algn="l"/>
                <a:tab pos="3817938" algn="l"/>
                <a:tab pos="4042410" algn="l"/>
                <a:tab pos="4267200" algn="l"/>
                <a:tab pos="4491673" algn="l"/>
              </a:tabLst>
            </a:pPr>
            <a:r>
              <a:rPr lang="it-IT" altLang="it-IT" sz="4000" dirty="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Messaggi Chiave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513652" y="1885585"/>
            <a:ext cx="11420856" cy="44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0000" tIns="46800" rIns="90000" bIns="46800"/>
          <a:lstStyle>
            <a:lvl1pPr marL="338455" indent="-338455" defTabSz="44958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37820" algn="l"/>
                <a:tab pos="785495" algn="l"/>
                <a:tab pos="1235075" algn="l"/>
                <a:tab pos="1684020" algn="l"/>
                <a:tab pos="2133600" algn="l"/>
                <a:tab pos="2582545" algn="l"/>
                <a:tab pos="3032125" algn="l"/>
                <a:tab pos="3481070" algn="l"/>
                <a:tab pos="3930650" algn="l"/>
                <a:tab pos="4379595" algn="l"/>
                <a:tab pos="4829175" algn="l"/>
                <a:tab pos="5278120" algn="l"/>
                <a:tab pos="5727700" algn="l"/>
                <a:tab pos="6176645" algn="l"/>
                <a:tab pos="6626225" algn="l"/>
                <a:tab pos="7075170" algn="l"/>
                <a:tab pos="7524750" algn="l"/>
                <a:tab pos="7973695" algn="l"/>
                <a:tab pos="8423275" algn="l"/>
                <a:tab pos="8872220" algn="l"/>
                <a:tab pos="93218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58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37820" algn="l"/>
                <a:tab pos="785495" algn="l"/>
                <a:tab pos="1235075" algn="l"/>
                <a:tab pos="1684020" algn="l"/>
                <a:tab pos="2133600" algn="l"/>
                <a:tab pos="2582545" algn="l"/>
                <a:tab pos="3032125" algn="l"/>
                <a:tab pos="3481070" algn="l"/>
                <a:tab pos="3930650" algn="l"/>
                <a:tab pos="4379595" algn="l"/>
                <a:tab pos="4829175" algn="l"/>
                <a:tab pos="5278120" algn="l"/>
                <a:tab pos="5727700" algn="l"/>
                <a:tab pos="6176645" algn="l"/>
                <a:tab pos="6626225" algn="l"/>
                <a:tab pos="7075170" algn="l"/>
                <a:tab pos="7524750" algn="l"/>
                <a:tab pos="7973695" algn="l"/>
                <a:tab pos="8423275" algn="l"/>
                <a:tab pos="8872220" algn="l"/>
                <a:tab pos="93218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58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37820" algn="l"/>
                <a:tab pos="785495" algn="l"/>
                <a:tab pos="1235075" algn="l"/>
                <a:tab pos="1684020" algn="l"/>
                <a:tab pos="2133600" algn="l"/>
                <a:tab pos="2582545" algn="l"/>
                <a:tab pos="3032125" algn="l"/>
                <a:tab pos="3481070" algn="l"/>
                <a:tab pos="3930650" algn="l"/>
                <a:tab pos="4379595" algn="l"/>
                <a:tab pos="4829175" algn="l"/>
                <a:tab pos="5278120" algn="l"/>
                <a:tab pos="5727700" algn="l"/>
                <a:tab pos="6176645" algn="l"/>
                <a:tab pos="6626225" algn="l"/>
                <a:tab pos="7075170" algn="l"/>
                <a:tab pos="7524750" algn="l"/>
                <a:tab pos="7973695" algn="l"/>
                <a:tab pos="8423275" algn="l"/>
                <a:tab pos="8872220" algn="l"/>
                <a:tab pos="93218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58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37820" algn="l"/>
                <a:tab pos="785495" algn="l"/>
                <a:tab pos="1235075" algn="l"/>
                <a:tab pos="1684020" algn="l"/>
                <a:tab pos="2133600" algn="l"/>
                <a:tab pos="2582545" algn="l"/>
                <a:tab pos="3032125" algn="l"/>
                <a:tab pos="3481070" algn="l"/>
                <a:tab pos="3930650" algn="l"/>
                <a:tab pos="4379595" algn="l"/>
                <a:tab pos="4829175" algn="l"/>
                <a:tab pos="5278120" algn="l"/>
                <a:tab pos="5727700" algn="l"/>
                <a:tab pos="6176645" algn="l"/>
                <a:tab pos="6626225" algn="l"/>
                <a:tab pos="7075170" algn="l"/>
                <a:tab pos="7524750" algn="l"/>
                <a:tab pos="7973695" algn="l"/>
                <a:tab pos="8423275" algn="l"/>
                <a:tab pos="8872220" algn="l"/>
                <a:tab pos="9321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58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37820" algn="l"/>
                <a:tab pos="785495" algn="l"/>
                <a:tab pos="1235075" algn="l"/>
                <a:tab pos="1684020" algn="l"/>
                <a:tab pos="2133600" algn="l"/>
                <a:tab pos="2582545" algn="l"/>
                <a:tab pos="3032125" algn="l"/>
                <a:tab pos="3481070" algn="l"/>
                <a:tab pos="3930650" algn="l"/>
                <a:tab pos="4379595" algn="l"/>
                <a:tab pos="4829175" algn="l"/>
                <a:tab pos="5278120" algn="l"/>
                <a:tab pos="5727700" algn="l"/>
                <a:tab pos="6176645" algn="l"/>
                <a:tab pos="6626225" algn="l"/>
                <a:tab pos="7075170" algn="l"/>
                <a:tab pos="7524750" algn="l"/>
                <a:tab pos="7973695" algn="l"/>
                <a:tab pos="8423275" algn="l"/>
                <a:tab pos="8872220" algn="l"/>
                <a:tab pos="9321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58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7820" algn="l"/>
                <a:tab pos="785495" algn="l"/>
                <a:tab pos="1235075" algn="l"/>
                <a:tab pos="1684020" algn="l"/>
                <a:tab pos="2133600" algn="l"/>
                <a:tab pos="2582545" algn="l"/>
                <a:tab pos="3032125" algn="l"/>
                <a:tab pos="3481070" algn="l"/>
                <a:tab pos="3930650" algn="l"/>
                <a:tab pos="4379595" algn="l"/>
                <a:tab pos="4829175" algn="l"/>
                <a:tab pos="5278120" algn="l"/>
                <a:tab pos="5727700" algn="l"/>
                <a:tab pos="6176645" algn="l"/>
                <a:tab pos="6626225" algn="l"/>
                <a:tab pos="7075170" algn="l"/>
                <a:tab pos="7524750" algn="l"/>
                <a:tab pos="7973695" algn="l"/>
                <a:tab pos="8423275" algn="l"/>
                <a:tab pos="8872220" algn="l"/>
                <a:tab pos="9321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58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7820" algn="l"/>
                <a:tab pos="785495" algn="l"/>
                <a:tab pos="1235075" algn="l"/>
                <a:tab pos="1684020" algn="l"/>
                <a:tab pos="2133600" algn="l"/>
                <a:tab pos="2582545" algn="l"/>
                <a:tab pos="3032125" algn="l"/>
                <a:tab pos="3481070" algn="l"/>
                <a:tab pos="3930650" algn="l"/>
                <a:tab pos="4379595" algn="l"/>
                <a:tab pos="4829175" algn="l"/>
                <a:tab pos="5278120" algn="l"/>
                <a:tab pos="5727700" algn="l"/>
                <a:tab pos="6176645" algn="l"/>
                <a:tab pos="6626225" algn="l"/>
                <a:tab pos="7075170" algn="l"/>
                <a:tab pos="7524750" algn="l"/>
                <a:tab pos="7973695" algn="l"/>
                <a:tab pos="8423275" algn="l"/>
                <a:tab pos="8872220" algn="l"/>
                <a:tab pos="9321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58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7820" algn="l"/>
                <a:tab pos="785495" algn="l"/>
                <a:tab pos="1235075" algn="l"/>
                <a:tab pos="1684020" algn="l"/>
                <a:tab pos="2133600" algn="l"/>
                <a:tab pos="2582545" algn="l"/>
                <a:tab pos="3032125" algn="l"/>
                <a:tab pos="3481070" algn="l"/>
                <a:tab pos="3930650" algn="l"/>
                <a:tab pos="4379595" algn="l"/>
                <a:tab pos="4829175" algn="l"/>
                <a:tab pos="5278120" algn="l"/>
                <a:tab pos="5727700" algn="l"/>
                <a:tab pos="6176645" algn="l"/>
                <a:tab pos="6626225" algn="l"/>
                <a:tab pos="7075170" algn="l"/>
                <a:tab pos="7524750" algn="l"/>
                <a:tab pos="7973695" algn="l"/>
                <a:tab pos="8423275" algn="l"/>
                <a:tab pos="8872220" algn="l"/>
                <a:tab pos="9321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58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7820" algn="l"/>
                <a:tab pos="785495" algn="l"/>
                <a:tab pos="1235075" algn="l"/>
                <a:tab pos="1684020" algn="l"/>
                <a:tab pos="2133600" algn="l"/>
                <a:tab pos="2582545" algn="l"/>
                <a:tab pos="3032125" algn="l"/>
                <a:tab pos="3481070" algn="l"/>
                <a:tab pos="3930650" algn="l"/>
                <a:tab pos="4379595" algn="l"/>
                <a:tab pos="4829175" algn="l"/>
                <a:tab pos="5278120" algn="l"/>
                <a:tab pos="5727700" algn="l"/>
                <a:tab pos="6176645" algn="l"/>
                <a:tab pos="6626225" algn="l"/>
                <a:tab pos="7075170" algn="l"/>
                <a:tab pos="7524750" algn="l"/>
                <a:tab pos="7973695" algn="l"/>
                <a:tab pos="8423275" algn="l"/>
                <a:tab pos="8872220" algn="l"/>
                <a:tab pos="9321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buFont typeface="Arial" panose="020B0604020202020204" pitchFamily="34" charset="0"/>
              <a:buChar char="•"/>
            </a:pPr>
            <a:r>
              <a:rPr lang="it-IT" sz="2800" b="1" i="1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Fare un po’ di attività fisica è meglio di niente</a:t>
            </a:r>
          </a:p>
          <a:p>
            <a:r>
              <a:rPr lang="it-IT" sz="2800" b="1" i="1" dirty="0">
                <a:solidFill>
                  <a:srgbClr val="000000"/>
                </a:solidFill>
                <a:latin typeface="Bookman Old Style" panose="02050604050505020204" pitchFamily="18" charset="0"/>
              </a:rPr>
              <a:t>Aumentarne la quantità permette di ottenere ulteriori benefici per la salute</a:t>
            </a:r>
          </a:p>
          <a:p>
            <a:r>
              <a:rPr lang="it-IT" sz="2800" b="1" i="1" dirty="0">
                <a:solidFill>
                  <a:srgbClr val="000000"/>
                </a:solidFill>
                <a:latin typeface="Bookman Old Style" panose="02050604050505020204" pitchFamily="18" charset="0"/>
              </a:rPr>
              <a:t>“</a:t>
            </a:r>
            <a:r>
              <a:rPr lang="it-IT" sz="2800" b="1" i="1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Every</a:t>
            </a:r>
            <a:r>
              <a:rPr lang="it-IT" sz="2800" b="1" i="1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it-IT" sz="2800" b="1" i="1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move</a:t>
            </a:r>
            <a:r>
              <a:rPr lang="it-IT" sz="2800" b="1" i="1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it-IT" sz="2800" b="1" i="1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counts</a:t>
            </a:r>
            <a:r>
              <a:rPr lang="it-IT" sz="2800" b="1" i="1" dirty="0">
                <a:solidFill>
                  <a:srgbClr val="000000"/>
                </a:solidFill>
                <a:latin typeface="Bookman Old Style" panose="02050604050505020204" pitchFamily="18" charset="0"/>
              </a:rPr>
              <a:t>”, ossia qualsiasi tipo di movimento conta</a:t>
            </a:r>
          </a:p>
        </p:txBody>
      </p:sp>
      <p:sp>
        <p:nvSpPr>
          <p:cNvPr id="4" name="Rettangolo arrotondato 3"/>
          <p:cNvSpPr/>
          <p:nvPr/>
        </p:nvSpPr>
        <p:spPr>
          <a:xfrm>
            <a:off x="1533378" y="5075027"/>
            <a:ext cx="9068206" cy="1443149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it-IT" sz="2800" dirty="0" err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Muovinsieme</a:t>
            </a:r>
            <a:r>
              <a:rPr lang="it-IT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/Pause attive sono buone pratiche per promuovere l’attività fisica a scuola da parte di alunni e docenti!</a:t>
            </a:r>
          </a:p>
        </p:txBody>
      </p:sp>
    </p:spTree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859BD3F4-A91B-4DEE-A45B-0F0B4FDA869C}"/>
              </a:ext>
            </a:extLst>
          </p:cNvPr>
          <p:cNvSpPr/>
          <p:nvPr/>
        </p:nvSpPr>
        <p:spPr>
          <a:xfrm>
            <a:off x="2219881" y="1802166"/>
            <a:ext cx="8078216" cy="27520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6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147938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314EF4EE-5826-4B42-A909-02B5B28FB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927" y="878889"/>
            <a:ext cx="5779362" cy="14936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defTabSz="44958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58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58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58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58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58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58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58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58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it-IT" sz="6700" b="1" kern="1200" cap="all" dirty="0" err="1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Perché</a:t>
            </a:r>
            <a:r>
              <a:rPr lang="en-US" altLang="it-IT" sz="6700" b="1" kern="1200" cap="all" dirty="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 è </a:t>
            </a:r>
          </a:p>
          <a:p>
            <a:pPr defTabSz="91440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it-IT" sz="6700" b="1" kern="1200" cap="all" dirty="0" err="1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importante</a:t>
            </a:r>
            <a:r>
              <a:rPr lang="en-US" altLang="it-IT" sz="6700" b="1" kern="1200" cap="all" dirty="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 fare </a:t>
            </a:r>
          </a:p>
          <a:p>
            <a:pPr defTabSz="91440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it-IT" sz="6700" b="1" kern="1200" cap="all" dirty="0" err="1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attività</a:t>
            </a:r>
            <a:r>
              <a:rPr lang="en-US" altLang="it-IT" sz="6700" b="1" kern="1200" cap="all" dirty="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it-IT" sz="6700" b="1" kern="1200" cap="all" dirty="0" err="1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fisica</a:t>
            </a:r>
            <a:endParaRPr lang="en-US" altLang="it-IT" sz="6700" b="1" kern="1200" cap="all" dirty="0">
              <a:ln w="3175" cmpd="sng">
                <a:noFill/>
              </a:ln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E5E45E46-7BC6-4932-A470-52576DAEE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639" y="2843142"/>
            <a:ext cx="4438835" cy="34777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338455" indent="-338455" defTabSz="44958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337820" algn="l"/>
                <a:tab pos="785495" algn="l"/>
                <a:tab pos="1235075" algn="l"/>
                <a:tab pos="1684020" algn="l"/>
                <a:tab pos="2133600" algn="l"/>
                <a:tab pos="2582545" algn="l"/>
                <a:tab pos="3032125" algn="l"/>
                <a:tab pos="3481070" algn="l"/>
                <a:tab pos="3930650" algn="l"/>
                <a:tab pos="4379595" algn="l"/>
                <a:tab pos="4829175" algn="l"/>
                <a:tab pos="5278120" algn="l"/>
                <a:tab pos="5727700" algn="l"/>
                <a:tab pos="6176645" algn="l"/>
                <a:tab pos="6626225" algn="l"/>
                <a:tab pos="7075170" algn="l"/>
                <a:tab pos="7524750" algn="l"/>
                <a:tab pos="7973695" algn="l"/>
                <a:tab pos="8423275" algn="l"/>
                <a:tab pos="8872220" algn="l"/>
                <a:tab pos="93218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58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37820" algn="l"/>
                <a:tab pos="785495" algn="l"/>
                <a:tab pos="1235075" algn="l"/>
                <a:tab pos="1684020" algn="l"/>
                <a:tab pos="2133600" algn="l"/>
                <a:tab pos="2582545" algn="l"/>
                <a:tab pos="3032125" algn="l"/>
                <a:tab pos="3481070" algn="l"/>
                <a:tab pos="3930650" algn="l"/>
                <a:tab pos="4379595" algn="l"/>
                <a:tab pos="4829175" algn="l"/>
                <a:tab pos="5278120" algn="l"/>
                <a:tab pos="5727700" algn="l"/>
                <a:tab pos="6176645" algn="l"/>
                <a:tab pos="6626225" algn="l"/>
                <a:tab pos="7075170" algn="l"/>
                <a:tab pos="7524750" algn="l"/>
                <a:tab pos="7973695" algn="l"/>
                <a:tab pos="8423275" algn="l"/>
                <a:tab pos="8872220" algn="l"/>
                <a:tab pos="93218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58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37820" algn="l"/>
                <a:tab pos="785495" algn="l"/>
                <a:tab pos="1235075" algn="l"/>
                <a:tab pos="1684020" algn="l"/>
                <a:tab pos="2133600" algn="l"/>
                <a:tab pos="2582545" algn="l"/>
                <a:tab pos="3032125" algn="l"/>
                <a:tab pos="3481070" algn="l"/>
                <a:tab pos="3930650" algn="l"/>
                <a:tab pos="4379595" algn="l"/>
                <a:tab pos="4829175" algn="l"/>
                <a:tab pos="5278120" algn="l"/>
                <a:tab pos="5727700" algn="l"/>
                <a:tab pos="6176645" algn="l"/>
                <a:tab pos="6626225" algn="l"/>
                <a:tab pos="7075170" algn="l"/>
                <a:tab pos="7524750" algn="l"/>
                <a:tab pos="7973695" algn="l"/>
                <a:tab pos="8423275" algn="l"/>
                <a:tab pos="8872220" algn="l"/>
                <a:tab pos="9321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58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37820" algn="l"/>
                <a:tab pos="785495" algn="l"/>
                <a:tab pos="1235075" algn="l"/>
                <a:tab pos="1684020" algn="l"/>
                <a:tab pos="2133600" algn="l"/>
                <a:tab pos="2582545" algn="l"/>
                <a:tab pos="3032125" algn="l"/>
                <a:tab pos="3481070" algn="l"/>
                <a:tab pos="3930650" algn="l"/>
                <a:tab pos="4379595" algn="l"/>
                <a:tab pos="4829175" algn="l"/>
                <a:tab pos="5278120" algn="l"/>
                <a:tab pos="5727700" algn="l"/>
                <a:tab pos="6176645" algn="l"/>
                <a:tab pos="6626225" algn="l"/>
                <a:tab pos="7075170" algn="l"/>
                <a:tab pos="7524750" algn="l"/>
                <a:tab pos="7973695" algn="l"/>
                <a:tab pos="8423275" algn="l"/>
                <a:tab pos="8872220" algn="l"/>
                <a:tab pos="9321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58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37820" algn="l"/>
                <a:tab pos="785495" algn="l"/>
                <a:tab pos="1235075" algn="l"/>
                <a:tab pos="1684020" algn="l"/>
                <a:tab pos="2133600" algn="l"/>
                <a:tab pos="2582545" algn="l"/>
                <a:tab pos="3032125" algn="l"/>
                <a:tab pos="3481070" algn="l"/>
                <a:tab pos="3930650" algn="l"/>
                <a:tab pos="4379595" algn="l"/>
                <a:tab pos="4829175" algn="l"/>
                <a:tab pos="5278120" algn="l"/>
                <a:tab pos="5727700" algn="l"/>
                <a:tab pos="6176645" algn="l"/>
                <a:tab pos="6626225" algn="l"/>
                <a:tab pos="7075170" algn="l"/>
                <a:tab pos="7524750" algn="l"/>
                <a:tab pos="7973695" algn="l"/>
                <a:tab pos="8423275" algn="l"/>
                <a:tab pos="8872220" algn="l"/>
                <a:tab pos="9321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58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37820" algn="l"/>
                <a:tab pos="785495" algn="l"/>
                <a:tab pos="1235075" algn="l"/>
                <a:tab pos="1684020" algn="l"/>
                <a:tab pos="2133600" algn="l"/>
                <a:tab pos="2582545" algn="l"/>
                <a:tab pos="3032125" algn="l"/>
                <a:tab pos="3481070" algn="l"/>
                <a:tab pos="3930650" algn="l"/>
                <a:tab pos="4379595" algn="l"/>
                <a:tab pos="4829175" algn="l"/>
                <a:tab pos="5278120" algn="l"/>
                <a:tab pos="5727700" algn="l"/>
                <a:tab pos="6176645" algn="l"/>
                <a:tab pos="6626225" algn="l"/>
                <a:tab pos="7075170" algn="l"/>
                <a:tab pos="7524750" algn="l"/>
                <a:tab pos="7973695" algn="l"/>
                <a:tab pos="8423275" algn="l"/>
                <a:tab pos="8872220" algn="l"/>
                <a:tab pos="9321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58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37820" algn="l"/>
                <a:tab pos="785495" algn="l"/>
                <a:tab pos="1235075" algn="l"/>
                <a:tab pos="1684020" algn="l"/>
                <a:tab pos="2133600" algn="l"/>
                <a:tab pos="2582545" algn="l"/>
                <a:tab pos="3032125" algn="l"/>
                <a:tab pos="3481070" algn="l"/>
                <a:tab pos="3930650" algn="l"/>
                <a:tab pos="4379595" algn="l"/>
                <a:tab pos="4829175" algn="l"/>
                <a:tab pos="5278120" algn="l"/>
                <a:tab pos="5727700" algn="l"/>
                <a:tab pos="6176645" algn="l"/>
                <a:tab pos="6626225" algn="l"/>
                <a:tab pos="7075170" algn="l"/>
                <a:tab pos="7524750" algn="l"/>
                <a:tab pos="7973695" algn="l"/>
                <a:tab pos="8423275" algn="l"/>
                <a:tab pos="8872220" algn="l"/>
                <a:tab pos="9321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58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37820" algn="l"/>
                <a:tab pos="785495" algn="l"/>
                <a:tab pos="1235075" algn="l"/>
                <a:tab pos="1684020" algn="l"/>
                <a:tab pos="2133600" algn="l"/>
                <a:tab pos="2582545" algn="l"/>
                <a:tab pos="3032125" algn="l"/>
                <a:tab pos="3481070" algn="l"/>
                <a:tab pos="3930650" algn="l"/>
                <a:tab pos="4379595" algn="l"/>
                <a:tab pos="4829175" algn="l"/>
                <a:tab pos="5278120" algn="l"/>
                <a:tab pos="5727700" algn="l"/>
                <a:tab pos="6176645" algn="l"/>
                <a:tab pos="6626225" algn="l"/>
                <a:tab pos="7075170" algn="l"/>
                <a:tab pos="7524750" algn="l"/>
                <a:tab pos="7973695" algn="l"/>
                <a:tab pos="8423275" algn="l"/>
                <a:tab pos="8872220" algn="l"/>
                <a:tab pos="9321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58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37820" algn="l"/>
                <a:tab pos="785495" algn="l"/>
                <a:tab pos="1235075" algn="l"/>
                <a:tab pos="1684020" algn="l"/>
                <a:tab pos="2133600" algn="l"/>
                <a:tab pos="2582545" algn="l"/>
                <a:tab pos="3032125" algn="l"/>
                <a:tab pos="3481070" algn="l"/>
                <a:tab pos="3930650" algn="l"/>
                <a:tab pos="4379595" algn="l"/>
                <a:tab pos="4829175" algn="l"/>
                <a:tab pos="5278120" algn="l"/>
                <a:tab pos="5727700" algn="l"/>
                <a:tab pos="6176645" algn="l"/>
                <a:tab pos="6626225" algn="l"/>
                <a:tab pos="7075170" algn="l"/>
                <a:tab pos="7524750" algn="l"/>
                <a:tab pos="7973695" algn="l"/>
                <a:tab pos="8423275" algn="l"/>
                <a:tab pos="8872220" algn="l"/>
                <a:tab pos="9321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-228600" algn="just" defTabSz="9144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altLang="it-IT" sz="3100" dirty="0">
                <a:latin typeface="+mn-lt"/>
              </a:rPr>
              <a:t> </a:t>
            </a:r>
            <a:r>
              <a:rPr lang="en-US" altLang="it-IT" sz="3100" i="1" dirty="0" err="1">
                <a:latin typeface="+mn-lt"/>
              </a:rPr>
              <a:t>Perché</a:t>
            </a:r>
            <a:r>
              <a:rPr lang="en-US" altLang="it-IT" sz="3100" i="1" dirty="0">
                <a:latin typeface="+mn-lt"/>
              </a:rPr>
              <a:t> </a:t>
            </a:r>
            <a:r>
              <a:rPr lang="en-US" altLang="it-IT" sz="3100" i="1" dirty="0" err="1">
                <a:latin typeface="+mn-lt"/>
              </a:rPr>
              <a:t>siamo</a:t>
            </a:r>
            <a:r>
              <a:rPr lang="en-US" altLang="it-IT" sz="3100" i="1" dirty="0">
                <a:latin typeface="+mn-lt"/>
              </a:rPr>
              <a:t> </a:t>
            </a:r>
            <a:r>
              <a:rPr lang="en-US" altLang="it-IT" sz="3100" i="1" dirty="0" err="1">
                <a:latin typeface="+mn-lt"/>
              </a:rPr>
              <a:t>programmati</a:t>
            </a:r>
            <a:r>
              <a:rPr lang="en-US" altLang="it-IT" sz="3100" i="1" dirty="0">
                <a:latin typeface="+mn-lt"/>
              </a:rPr>
              <a:t> </a:t>
            </a:r>
            <a:r>
              <a:rPr lang="en-US" altLang="it-IT" sz="3100" b="1" i="1" dirty="0" err="1">
                <a:latin typeface="+mn-lt"/>
              </a:rPr>
              <a:t>geneticamente</a:t>
            </a:r>
            <a:r>
              <a:rPr lang="en-US" altLang="it-IT" sz="3100" i="1" dirty="0">
                <a:latin typeface="+mn-lt"/>
              </a:rPr>
              <a:t> per fare </a:t>
            </a:r>
            <a:r>
              <a:rPr lang="en-US" altLang="it-IT" sz="3100" i="1" dirty="0" err="1">
                <a:latin typeface="+mn-lt"/>
              </a:rPr>
              <a:t>molta</a:t>
            </a:r>
            <a:r>
              <a:rPr lang="en-US" altLang="it-IT" sz="3100" i="1" dirty="0">
                <a:latin typeface="+mn-lt"/>
              </a:rPr>
              <a:t> </a:t>
            </a:r>
            <a:r>
              <a:rPr lang="en-US" altLang="it-IT" sz="3100" i="1" dirty="0" err="1">
                <a:latin typeface="+mn-lt"/>
              </a:rPr>
              <a:t>attività</a:t>
            </a:r>
            <a:r>
              <a:rPr lang="en-US" altLang="it-IT" sz="3100" i="1" dirty="0">
                <a:latin typeface="+mn-lt"/>
              </a:rPr>
              <a:t> </a:t>
            </a:r>
            <a:r>
              <a:rPr lang="en-US" altLang="it-IT" sz="3100" i="1" dirty="0" err="1">
                <a:latin typeface="+mn-lt"/>
              </a:rPr>
              <a:t>fisica</a:t>
            </a:r>
            <a:r>
              <a:rPr lang="en-US" altLang="it-IT" sz="3100" i="1" dirty="0">
                <a:latin typeface="+mn-lt"/>
              </a:rPr>
              <a:t> (per </a:t>
            </a:r>
            <a:r>
              <a:rPr lang="en-US" altLang="it-IT" sz="3100" i="1" dirty="0" err="1">
                <a:latin typeface="+mn-lt"/>
              </a:rPr>
              <a:t>scappare</a:t>
            </a:r>
            <a:r>
              <a:rPr lang="en-US" altLang="it-IT" sz="3100" i="1" dirty="0">
                <a:latin typeface="+mn-lt"/>
              </a:rPr>
              <a:t> </a:t>
            </a:r>
            <a:r>
              <a:rPr lang="en-US" altLang="it-IT" sz="3100" i="1" dirty="0" err="1">
                <a:latin typeface="+mn-lt"/>
              </a:rPr>
              <a:t>dai</a:t>
            </a:r>
            <a:r>
              <a:rPr lang="en-US" altLang="it-IT" sz="3100" i="1" dirty="0">
                <a:latin typeface="+mn-lt"/>
              </a:rPr>
              <a:t> </a:t>
            </a:r>
            <a:r>
              <a:rPr lang="en-US" altLang="it-IT" sz="3100" i="1" dirty="0" err="1">
                <a:latin typeface="+mn-lt"/>
              </a:rPr>
              <a:t>predatori</a:t>
            </a:r>
            <a:r>
              <a:rPr lang="en-US" altLang="it-IT" sz="3100" i="1" dirty="0">
                <a:latin typeface="+mn-lt"/>
              </a:rPr>
              <a:t>, per </a:t>
            </a:r>
            <a:r>
              <a:rPr lang="en-US" altLang="it-IT" sz="3100" i="1" dirty="0" err="1">
                <a:latin typeface="+mn-lt"/>
              </a:rPr>
              <a:t>cacciare</a:t>
            </a:r>
            <a:r>
              <a:rPr lang="en-US" altLang="it-IT" sz="3100" i="1" dirty="0">
                <a:latin typeface="+mn-lt"/>
              </a:rPr>
              <a:t>, per </a:t>
            </a:r>
            <a:r>
              <a:rPr lang="en-US" altLang="it-IT" sz="3100" i="1" dirty="0" err="1">
                <a:latin typeface="+mn-lt"/>
              </a:rPr>
              <a:t>procurarci</a:t>
            </a:r>
            <a:r>
              <a:rPr lang="en-US" altLang="it-IT" sz="3100" i="1" dirty="0">
                <a:latin typeface="+mn-lt"/>
              </a:rPr>
              <a:t> il </a:t>
            </a:r>
            <a:r>
              <a:rPr lang="en-US" altLang="it-IT" sz="3100" i="1" dirty="0" err="1">
                <a:latin typeface="+mn-lt"/>
              </a:rPr>
              <a:t>cibo</a:t>
            </a:r>
            <a:r>
              <a:rPr lang="en-US" altLang="it-IT" sz="3100" i="1" dirty="0">
                <a:latin typeface="+mn-lt"/>
              </a:rPr>
              <a:t> </a:t>
            </a:r>
            <a:r>
              <a:rPr lang="en-US" altLang="it-IT" sz="3100" i="1" dirty="0" err="1">
                <a:latin typeface="+mn-lt"/>
              </a:rPr>
              <a:t>ecc</a:t>
            </a:r>
            <a:r>
              <a:rPr lang="en-US" altLang="it-IT" sz="3100" i="1" dirty="0">
                <a:latin typeface="+mn-lt"/>
              </a:rPr>
              <a:t>.) e </a:t>
            </a:r>
            <a:r>
              <a:rPr lang="en-US" altLang="it-IT" sz="3100" i="1" dirty="0" err="1">
                <a:latin typeface="+mn-lt"/>
              </a:rPr>
              <a:t>quindi</a:t>
            </a:r>
            <a:r>
              <a:rPr lang="en-US" altLang="it-IT" sz="3100" i="1" dirty="0">
                <a:latin typeface="+mn-lt"/>
              </a:rPr>
              <a:t> la </a:t>
            </a:r>
            <a:r>
              <a:rPr lang="en-US" altLang="it-IT" sz="3100" i="1" dirty="0" err="1">
                <a:latin typeface="+mn-lt"/>
              </a:rPr>
              <a:t>scarsa</a:t>
            </a:r>
            <a:r>
              <a:rPr lang="en-US" altLang="it-IT" sz="3100" i="1" dirty="0">
                <a:latin typeface="+mn-lt"/>
              </a:rPr>
              <a:t> </a:t>
            </a:r>
            <a:r>
              <a:rPr lang="en-US" altLang="it-IT" sz="3100" i="1" dirty="0" err="1">
                <a:latin typeface="+mn-lt"/>
              </a:rPr>
              <a:t>attività</a:t>
            </a:r>
            <a:r>
              <a:rPr lang="en-US" altLang="it-IT" sz="3100" i="1" dirty="0">
                <a:latin typeface="+mn-lt"/>
              </a:rPr>
              <a:t> </a:t>
            </a:r>
            <a:r>
              <a:rPr lang="en-US" altLang="it-IT" sz="3100" i="1" dirty="0" err="1">
                <a:latin typeface="+mn-lt"/>
              </a:rPr>
              <a:t>fisica</a:t>
            </a:r>
            <a:r>
              <a:rPr lang="en-US" altLang="it-IT" sz="3100" i="1" dirty="0">
                <a:latin typeface="+mn-lt"/>
              </a:rPr>
              <a:t> fa male </a:t>
            </a:r>
            <a:r>
              <a:rPr lang="en-US" altLang="it-IT" sz="3100" i="1" dirty="0" err="1">
                <a:latin typeface="+mn-lt"/>
              </a:rPr>
              <a:t>all’organismo</a:t>
            </a:r>
            <a:endParaRPr lang="en-US" altLang="it-IT" sz="3100" i="1" dirty="0">
              <a:latin typeface="+mn-lt"/>
            </a:endParaRPr>
          </a:p>
          <a:p>
            <a:pPr indent="-228600" defTabSz="9144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altLang="it-IT" sz="3100" dirty="0">
              <a:latin typeface="+mn-lt"/>
            </a:endParaRPr>
          </a:p>
          <a:p>
            <a:pPr indent="-228600" algn="just" defTabSz="9144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altLang="it-IT" sz="3100" dirty="0">
                <a:latin typeface="+mn-lt"/>
              </a:rPr>
              <a:t> </a:t>
            </a:r>
            <a:r>
              <a:rPr lang="en-US" altLang="it-IT" sz="3100" i="1" dirty="0" err="1">
                <a:latin typeface="+mn-lt"/>
              </a:rPr>
              <a:t>Perché</a:t>
            </a:r>
            <a:r>
              <a:rPr lang="en-US" altLang="it-IT" sz="3100" i="1" dirty="0">
                <a:latin typeface="+mn-lt"/>
              </a:rPr>
              <a:t> </a:t>
            </a:r>
            <a:r>
              <a:rPr lang="en-US" altLang="it-IT" sz="3100" i="1" dirty="0" err="1">
                <a:latin typeface="+mn-lt"/>
              </a:rPr>
              <a:t>oggi</a:t>
            </a:r>
            <a:r>
              <a:rPr lang="en-US" altLang="it-IT" sz="3100" i="1" dirty="0">
                <a:latin typeface="+mn-lt"/>
              </a:rPr>
              <a:t> </a:t>
            </a:r>
            <a:r>
              <a:rPr lang="en-US" altLang="it-IT" sz="3100" b="1" i="1" dirty="0" err="1">
                <a:latin typeface="+mn-lt"/>
              </a:rPr>
              <a:t>si</a:t>
            </a:r>
            <a:r>
              <a:rPr lang="en-US" altLang="it-IT" sz="3100" b="1" i="1" dirty="0">
                <a:latin typeface="+mn-lt"/>
              </a:rPr>
              <a:t> </a:t>
            </a:r>
            <a:r>
              <a:rPr lang="en-US" altLang="it-IT" sz="3100" b="1" i="1" dirty="0" err="1">
                <a:latin typeface="+mn-lt"/>
              </a:rPr>
              <a:t>mangia</a:t>
            </a:r>
            <a:r>
              <a:rPr lang="en-US" altLang="it-IT" sz="3100" b="1" i="1" dirty="0">
                <a:latin typeface="+mn-lt"/>
              </a:rPr>
              <a:t> di </a:t>
            </a:r>
            <a:r>
              <a:rPr lang="en-US" altLang="it-IT" sz="3100" b="1" i="1" dirty="0" err="1">
                <a:latin typeface="+mn-lt"/>
              </a:rPr>
              <a:t>più</a:t>
            </a:r>
            <a:r>
              <a:rPr lang="en-US" altLang="it-IT" sz="3100" b="1" i="1" dirty="0">
                <a:latin typeface="+mn-lt"/>
              </a:rPr>
              <a:t> </a:t>
            </a:r>
            <a:r>
              <a:rPr lang="en-US" altLang="it-IT" sz="3100" i="1" dirty="0">
                <a:latin typeface="+mn-lt"/>
              </a:rPr>
              <a:t>e </a:t>
            </a:r>
            <a:r>
              <a:rPr lang="en-US" altLang="it-IT" sz="3100" i="1" dirty="0" err="1">
                <a:latin typeface="+mn-lt"/>
              </a:rPr>
              <a:t>si</a:t>
            </a:r>
            <a:r>
              <a:rPr lang="en-US" altLang="it-IT" sz="3100" i="1" dirty="0">
                <a:latin typeface="+mn-lt"/>
              </a:rPr>
              <a:t> </a:t>
            </a:r>
            <a:r>
              <a:rPr lang="en-US" altLang="it-IT" sz="3100" i="1" dirty="0" err="1">
                <a:latin typeface="+mn-lt"/>
              </a:rPr>
              <a:t>mangiano</a:t>
            </a:r>
            <a:r>
              <a:rPr lang="en-US" altLang="it-IT" sz="3100" i="1" dirty="0">
                <a:latin typeface="+mn-lt"/>
              </a:rPr>
              <a:t> </a:t>
            </a:r>
            <a:r>
              <a:rPr lang="en-US" altLang="it-IT" sz="3100" i="1" dirty="0" err="1">
                <a:latin typeface="+mn-lt"/>
              </a:rPr>
              <a:t>alimenti</a:t>
            </a:r>
            <a:r>
              <a:rPr lang="en-US" altLang="it-IT" sz="3100" i="1" dirty="0">
                <a:latin typeface="+mn-lt"/>
              </a:rPr>
              <a:t> a </a:t>
            </a:r>
            <a:r>
              <a:rPr lang="en-US" altLang="it-IT" sz="3100" i="1" dirty="0" err="1">
                <a:latin typeface="+mn-lt"/>
              </a:rPr>
              <a:t>maggiore</a:t>
            </a:r>
            <a:r>
              <a:rPr lang="en-US" altLang="it-IT" sz="3100" i="1" dirty="0">
                <a:latin typeface="+mn-lt"/>
              </a:rPr>
              <a:t> </a:t>
            </a:r>
            <a:r>
              <a:rPr lang="en-US" altLang="it-IT" sz="3100" i="1" dirty="0" err="1">
                <a:latin typeface="+mn-lt"/>
              </a:rPr>
              <a:t>contenuto</a:t>
            </a:r>
            <a:r>
              <a:rPr lang="en-US" altLang="it-IT" sz="3100" i="1" dirty="0">
                <a:latin typeface="+mn-lt"/>
              </a:rPr>
              <a:t> </a:t>
            </a:r>
            <a:r>
              <a:rPr lang="en-US" altLang="it-IT" sz="3100" i="1" dirty="0" err="1">
                <a:latin typeface="+mn-lt"/>
              </a:rPr>
              <a:t>calorico</a:t>
            </a:r>
            <a:r>
              <a:rPr lang="en-US" altLang="it-IT" sz="3100" i="1" dirty="0">
                <a:latin typeface="+mn-lt"/>
              </a:rPr>
              <a:t> per cui, per </a:t>
            </a:r>
            <a:r>
              <a:rPr lang="en-US" altLang="it-IT" sz="3100" i="1" dirty="0" err="1">
                <a:latin typeface="+mn-lt"/>
              </a:rPr>
              <a:t>avere</a:t>
            </a:r>
            <a:r>
              <a:rPr lang="en-US" altLang="it-IT" sz="3100" i="1" dirty="0">
                <a:latin typeface="+mn-lt"/>
              </a:rPr>
              <a:t> un </a:t>
            </a:r>
            <a:r>
              <a:rPr lang="en-US" altLang="it-IT" sz="3100" i="1" dirty="0" err="1">
                <a:latin typeface="+mn-lt"/>
              </a:rPr>
              <a:t>bilancio</a:t>
            </a:r>
            <a:r>
              <a:rPr lang="en-US" altLang="it-IT" sz="3100" i="1" dirty="0">
                <a:latin typeface="+mn-lt"/>
              </a:rPr>
              <a:t> </a:t>
            </a:r>
            <a:r>
              <a:rPr lang="en-US" altLang="it-IT" sz="3100" i="1" dirty="0" err="1">
                <a:latin typeface="+mn-lt"/>
              </a:rPr>
              <a:t>energetico</a:t>
            </a:r>
            <a:r>
              <a:rPr lang="en-US" altLang="it-IT" sz="3100" i="1" dirty="0">
                <a:latin typeface="+mn-lt"/>
              </a:rPr>
              <a:t> in </a:t>
            </a:r>
            <a:r>
              <a:rPr lang="en-US" altLang="it-IT" sz="3100" i="1" dirty="0" err="1">
                <a:latin typeface="+mn-lt"/>
              </a:rPr>
              <a:t>pareggio</a:t>
            </a:r>
            <a:r>
              <a:rPr lang="en-US" altLang="it-IT" sz="3100" i="1" dirty="0">
                <a:latin typeface="+mn-lt"/>
              </a:rPr>
              <a:t>, </a:t>
            </a:r>
            <a:r>
              <a:rPr lang="en-US" altLang="it-IT" sz="3100" i="1" dirty="0" err="1">
                <a:latin typeface="+mn-lt"/>
              </a:rPr>
              <a:t>bisogna</a:t>
            </a:r>
            <a:r>
              <a:rPr lang="en-US" altLang="it-IT" sz="3100" i="1" dirty="0">
                <a:latin typeface="+mn-lt"/>
              </a:rPr>
              <a:t> fare </a:t>
            </a:r>
            <a:r>
              <a:rPr lang="en-US" altLang="it-IT" sz="3100" i="1" dirty="0" err="1">
                <a:latin typeface="+mn-lt"/>
              </a:rPr>
              <a:t>più</a:t>
            </a:r>
            <a:r>
              <a:rPr lang="en-US" altLang="it-IT" sz="3100" i="1" dirty="0">
                <a:latin typeface="+mn-lt"/>
              </a:rPr>
              <a:t> </a:t>
            </a:r>
            <a:r>
              <a:rPr lang="en-US" altLang="it-IT" sz="3100" i="1" dirty="0" err="1">
                <a:latin typeface="+mn-lt"/>
              </a:rPr>
              <a:t>attività</a:t>
            </a:r>
            <a:r>
              <a:rPr lang="en-US" altLang="it-IT" sz="3100" i="1" dirty="0">
                <a:latin typeface="+mn-lt"/>
              </a:rPr>
              <a:t> </a:t>
            </a:r>
            <a:r>
              <a:rPr lang="en-US" altLang="it-IT" sz="3100" i="1" dirty="0" err="1">
                <a:latin typeface="+mn-lt"/>
              </a:rPr>
              <a:t>motoria</a:t>
            </a:r>
            <a:endParaRPr lang="en-US" altLang="it-IT" sz="3100" i="1" dirty="0">
              <a:latin typeface="+mn-lt"/>
            </a:endParaRPr>
          </a:p>
          <a:p>
            <a:pPr indent="-228600" defTabSz="9144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altLang="it-IT" sz="3100" b="1" dirty="0">
              <a:latin typeface="+mn-lt"/>
            </a:endParaRPr>
          </a:p>
        </p:txBody>
      </p:sp>
      <p:pic>
        <p:nvPicPr>
          <p:cNvPr id="3" name="Immagine 2" descr="Immagine che contiene cielo, aria aperta, silhouette, Retroilluminazione&#10;&#10;Descrizione generata automaticamente">
            <a:extLst>
              <a:ext uri="{FF2B5EF4-FFF2-40B4-BE49-F238E27FC236}">
                <a16:creationId xmlns:a16="http://schemas.microsoft.com/office/drawing/2014/main" id="{BFCA0B1E-DB88-43E2-A3A4-AA420BAE18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315" y="2239460"/>
            <a:ext cx="6955520" cy="347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67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2ACBE6A-389F-4467-AEE7-667CE7D96C4E}"/>
              </a:ext>
            </a:extLst>
          </p:cNvPr>
          <p:cNvSpPr txBox="1">
            <a:spLocks/>
          </p:cNvSpPr>
          <p:nvPr/>
        </p:nvSpPr>
        <p:spPr>
          <a:xfrm>
            <a:off x="1269573" y="956071"/>
            <a:ext cx="10040577" cy="508745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it-IT" sz="8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Definizione di Attività Fisica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DBBDB018-32DD-4A3B-872D-B1481886327C}"/>
              </a:ext>
            </a:extLst>
          </p:cNvPr>
          <p:cNvSpPr txBox="1">
            <a:spLocks/>
          </p:cNvSpPr>
          <p:nvPr/>
        </p:nvSpPr>
        <p:spPr>
          <a:xfrm>
            <a:off x="1369163" y="1807280"/>
            <a:ext cx="5635319" cy="4160358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0" algn="ctr">
              <a:buClr>
                <a:srgbClr val="FF0000"/>
              </a:buClr>
              <a:buFont typeface="Arial" panose="020B0604020202020204" pitchFamily="34" charset="0"/>
              <a:buNone/>
            </a:pPr>
            <a:r>
              <a:rPr lang="it-IT" altLang="it-IT" sz="4400" b="1" dirty="0">
                <a:solidFill>
                  <a:srgbClr val="000000"/>
                </a:solidFill>
              </a:rPr>
              <a:t>L’Organizzazione Mondiale della Sanità (OMS) definisce attività fisica </a:t>
            </a:r>
          </a:p>
          <a:p>
            <a:pPr marL="6350" indent="0" algn="ctr">
              <a:buClr>
                <a:srgbClr val="FF0000"/>
              </a:buClr>
              <a:buFont typeface="Arial" panose="020B0604020202020204" pitchFamily="34" charset="0"/>
              <a:buNone/>
            </a:pPr>
            <a:r>
              <a:rPr lang="it-IT" altLang="it-IT" sz="4400" b="1" dirty="0">
                <a:solidFill>
                  <a:srgbClr val="000000"/>
                </a:solidFill>
              </a:rPr>
              <a:t>  </a:t>
            </a:r>
            <a:r>
              <a:rPr lang="it-IT" altLang="it-IT" sz="4400" b="1" i="1" u="sng" dirty="0">
                <a:solidFill>
                  <a:srgbClr val="000000"/>
                </a:solidFill>
              </a:rPr>
              <a:t>“qualunque sforzo esercitato dal sistema muscolo-scheletrico che si traduce in un consumo di energia superiore a quello in condizioni di riposo</a:t>
            </a:r>
            <a:r>
              <a:rPr lang="it-IT" altLang="it-IT" sz="4400" i="1" u="sng" dirty="0">
                <a:solidFill>
                  <a:srgbClr val="000000"/>
                </a:solidFill>
              </a:rPr>
              <a:t>”</a:t>
            </a:r>
            <a:r>
              <a:rPr lang="it-IT" altLang="it-IT" sz="4400" dirty="0">
                <a:solidFill>
                  <a:srgbClr val="000000"/>
                </a:solidFill>
              </a:rPr>
              <a:t>. </a:t>
            </a:r>
          </a:p>
          <a:p>
            <a:pPr marL="6350" indent="0">
              <a:buClr>
                <a:srgbClr val="FF0000"/>
              </a:buClr>
              <a:buFont typeface="Arial" panose="020B0604020202020204" pitchFamily="34" charset="0"/>
              <a:buNone/>
            </a:pPr>
            <a:endParaRPr lang="it-IT" altLang="it-IT" sz="4400" dirty="0">
              <a:solidFill>
                <a:srgbClr val="000000"/>
              </a:solidFill>
            </a:endParaRPr>
          </a:p>
          <a:p>
            <a:pPr marL="6350" indent="0">
              <a:buClr>
                <a:srgbClr val="FF0000"/>
              </a:buClr>
              <a:buFont typeface="Arial" panose="020B0604020202020204" pitchFamily="34" charset="0"/>
              <a:buNone/>
            </a:pPr>
            <a:endParaRPr lang="it-IT" altLang="it-IT" sz="4400" dirty="0">
              <a:solidFill>
                <a:srgbClr val="000000"/>
              </a:solidFill>
            </a:endParaRPr>
          </a:p>
          <a:p>
            <a:pPr marL="6350" indent="0">
              <a:buClr>
                <a:srgbClr val="FF0000"/>
              </a:buClr>
              <a:buFont typeface="Arial" panose="020B0604020202020204" pitchFamily="34" charset="0"/>
              <a:buNone/>
            </a:pPr>
            <a:endParaRPr lang="it-IT" altLang="it-IT" sz="4400" dirty="0">
              <a:solidFill>
                <a:srgbClr val="000000"/>
              </a:solidFill>
            </a:endParaRPr>
          </a:p>
          <a:p>
            <a:pPr marL="6350" indent="0" algn="ctr">
              <a:buClr>
                <a:srgbClr val="FF0000"/>
              </a:buClr>
              <a:buFont typeface="Arial" panose="020B0604020202020204" pitchFamily="34" charset="0"/>
              <a:buNone/>
            </a:pPr>
            <a:endParaRPr lang="it-IT" altLang="it-IT" sz="4400" dirty="0">
              <a:solidFill>
                <a:srgbClr val="000000"/>
              </a:solidFill>
            </a:endParaRPr>
          </a:p>
          <a:p>
            <a:pPr marL="6350" indent="0">
              <a:buClr>
                <a:srgbClr val="FF0000"/>
              </a:buClr>
              <a:buFont typeface="Arial" panose="020B0604020202020204" pitchFamily="34" charset="0"/>
              <a:buNone/>
            </a:pPr>
            <a:r>
              <a:rPr lang="it-IT" altLang="it-IT" sz="4000" dirty="0">
                <a:solidFill>
                  <a:srgbClr val="000000"/>
                </a:solidFill>
              </a:rPr>
              <a:t>In questa definizione rientrano quindi non solo le attività sportive, </a:t>
            </a:r>
          </a:p>
          <a:p>
            <a:pPr marL="6350" indent="0">
              <a:buClr>
                <a:srgbClr val="FF0000"/>
              </a:buClr>
              <a:buFont typeface="Arial" panose="020B0604020202020204" pitchFamily="34" charset="0"/>
              <a:buNone/>
            </a:pPr>
            <a:r>
              <a:rPr lang="it-IT" altLang="it-IT" sz="4000" dirty="0">
                <a:solidFill>
                  <a:srgbClr val="000000"/>
                </a:solidFill>
              </a:rPr>
              <a:t>ma anche semplici movimenti quotidiani </a:t>
            </a:r>
          </a:p>
          <a:p>
            <a:pPr marL="6350" indent="0">
              <a:buClr>
                <a:srgbClr val="FF0000"/>
              </a:buClr>
              <a:buFont typeface="Arial" panose="020B0604020202020204" pitchFamily="34" charset="0"/>
              <a:buNone/>
            </a:pPr>
            <a:r>
              <a:rPr lang="it-IT" altLang="it-IT" sz="4000" dirty="0">
                <a:solidFill>
                  <a:srgbClr val="000000"/>
                </a:solidFill>
              </a:rPr>
              <a:t>come camminare, andare in bicicletta, ballare, giocare,</a:t>
            </a:r>
          </a:p>
          <a:p>
            <a:pPr marL="6350" indent="0">
              <a:buClr>
                <a:srgbClr val="FF0000"/>
              </a:buClr>
              <a:buFont typeface="Arial" panose="020B0604020202020204" pitchFamily="34" charset="0"/>
              <a:buNone/>
            </a:pPr>
            <a:r>
              <a:rPr lang="it-IT" altLang="it-IT" sz="4000" dirty="0">
                <a:solidFill>
                  <a:srgbClr val="000000"/>
                </a:solidFill>
              </a:rPr>
              <a:t>fare giardinaggio e lavori domestici. </a:t>
            </a:r>
          </a:p>
          <a:p>
            <a:pPr marL="6350" indent="0">
              <a:buClr>
                <a:srgbClr val="FF0000"/>
              </a:buClr>
              <a:buFont typeface="Arial" panose="020B0604020202020204" pitchFamily="34" charset="0"/>
              <a:buNone/>
            </a:pPr>
            <a:endParaRPr lang="it-IT" altLang="it-IT" sz="4400" dirty="0">
              <a:solidFill>
                <a:srgbClr val="000000"/>
              </a:solidFill>
            </a:endParaRPr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8D9A76BE-6565-4412-B28F-909CCF41F6C3}"/>
              </a:ext>
            </a:extLst>
          </p:cNvPr>
          <p:cNvSpPr/>
          <p:nvPr/>
        </p:nvSpPr>
        <p:spPr>
          <a:xfrm>
            <a:off x="3844031" y="3165883"/>
            <a:ext cx="433248" cy="820191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5A3AE72-0972-43C5-8C8F-43B80843A2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4482" y="1807279"/>
            <a:ext cx="5019974" cy="41603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16450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B04AE086-DEE7-4525-8D64-7B33DE2B86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99" b="2434"/>
          <a:stretch/>
        </p:blipFill>
        <p:spPr>
          <a:xfrm>
            <a:off x="763479" y="428705"/>
            <a:ext cx="10891670" cy="602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46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D877DEC-F09A-46FD-95DE-9D524C770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173" y="497150"/>
            <a:ext cx="6095749" cy="593539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CA7AFF6-1A26-4C85-A97E-F9E732BA98D5}"/>
              </a:ext>
            </a:extLst>
          </p:cNvPr>
          <p:cNvSpPr txBox="1"/>
          <p:nvPr/>
        </p:nvSpPr>
        <p:spPr>
          <a:xfrm>
            <a:off x="6519168" y="905522"/>
            <a:ext cx="5584056" cy="470516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285750" indent="-228600">
              <a:lnSpc>
                <a:spcPct val="17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500" dirty="0" err="1">
                <a:solidFill>
                  <a:schemeClr val="tx1">
                    <a:alpha val="80000"/>
                  </a:schemeClr>
                </a:solidFill>
              </a:rPr>
              <a:t>Nell’</a:t>
            </a:r>
            <a:r>
              <a:rPr lang="en-US" sz="4500" b="1" i="1" dirty="0" err="1">
                <a:solidFill>
                  <a:schemeClr val="accent2">
                    <a:alpha val="80000"/>
                  </a:schemeClr>
                </a:solidFill>
              </a:rPr>
              <a:t>infanzia</a:t>
            </a:r>
            <a:r>
              <a:rPr lang="en-US" sz="4500" dirty="0">
                <a:solidFill>
                  <a:schemeClr val="tx1">
                    <a:alpha val="80000"/>
                  </a:schemeClr>
                </a:solidFill>
              </a:rPr>
              <a:t> e </a:t>
            </a:r>
            <a:r>
              <a:rPr lang="en-US" sz="4500" dirty="0" err="1">
                <a:solidFill>
                  <a:schemeClr val="tx1">
                    <a:alpha val="80000"/>
                  </a:schemeClr>
                </a:solidFill>
              </a:rPr>
              <a:t>nell’</a:t>
            </a:r>
            <a:r>
              <a:rPr lang="en-US" sz="4500" b="1" i="1" dirty="0" err="1">
                <a:solidFill>
                  <a:schemeClr val="accent2">
                    <a:alpha val="80000"/>
                  </a:schemeClr>
                </a:solidFill>
              </a:rPr>
              <a:t>adolescenza</a:t>
            </a:r>
            <a:r>
              <a:rPr lang="en-US" sz="4500" dirty="0">
                <a:solidFill>
                  <a:schemeClr val="tx1">
                    <a:alpha val="80000"/>
                  </a:schemeClr>
                </a:solidFill>
              </a:rPr>
              <a:t> </a:t>
            </a:r>
          </a:p>
          <a:p>
            <a:pPr marL="57150">
              <a:lnSpc>
                <a:spcPct val="170000"/>
              </a:lnSpc>
              <a:spcAft>
                <a:spcPts val="600"/>
              </a:spcAft>
            </a:pPr>
            <a:r>
              <a:rPr lang="en-US" sz="4500" dirty="0">
                <a:solidFill>
                  <a:schemeClr val="tx1">
                    <a:alpha val="80000"/>
                  </a:schemeClr>
                </a:solidFill>
              </a:rPr>
              <a:t>(5‐17 anni) è </a:t>
            </a:r>
            <a:r>
              <a:rPr lang="en-US" sz="4500" dirty="0" err="1">
                <a:solidFill>
                  <a:schemeClr val="tx1">
                    <a:alpha val="80000"/>
                  </a:schemeClr>
                </a:solidFill>
              </a:rPr>
              <a:t>indicato</a:t>
            </a:r>
            <a:r>
              <a:rPr lang="en-US" sz="45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4500" dirty="0" err="1">
                <a:solidFill>
                  <a:schemeClr val="tx1">
                    <a:alpha val="80000"/>
                  </a:schemeClr>
                </a:solidFill>
              </a:rPr>
              <a:t>praticare</a:t>
            </a:r>
            <a:r>
              <a:rPr lang="en-US" sz="45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4500" b="1" dirty="0">
                <a:solidFill>
                  <a:schemeClr val="tx1">
                    <a:alpha val="80000"/>
                  </a:schemeClr>
                </a:solidFill>
              </a:rPr>
              <a:t>non </a:t>
            </a:r>
            <a:r>
              <a:rPr lang="en-US" sz="4500" b="1" dirty="0" err="1">
                <a:solidFill>
                  <a:schemeClr val="tx1">
                    <a:alpha val="80000"/>
                  </a:schemeClr>
                </a:solidFill>
              </a:rPr>
              <a:t>meno</a:t>
            </a:r>
            <a:r>
              <a:rPr lang="en-US" sz="4500" b="1" dirty="0">
                <a:solidFill>
                  <a:schemeClr val="tx1">
                    <a:alpha val="80000"/>
                  </a:schemeClr>
                </a:solidFill>
              </a:rPr>
              <a:t> di </a:t>
            </a:r>
            <a:r>
              <a:rPr lang="en-US" sz="4500" b="1" dirty="0" err="1">
                <a:solidFill>
                  <a:schemeClr val="tx1">
                    <a:alpha val="80000"/>
                  </a:schemeClr>
                </a:solidFill>
              </a:rPr>
              <a:t>un’ora</a:t>
            </a:r>
            <a:r>
              <a:rPr lang="en-US" sz="4500" b="1" dirty="0">
                <a:solidFill>
                  <a:schemeClr val="tx1">
                    <a:alpha val="80000"/>
                  </a:schemeClr>
                </a:solidFill>
              </a:rPr>
              <a:t> di </a:t>
            </a:r>
            <a:r>
              <a:rPr lang="en-US" sz="4500" b="1" dirty="0" err="1">
                <a:solidFill>
                  <a:schemeClr val="tx1">
                    <a:alpha val="80000"/>
                  </a:schemeClr>
                </a:solidFill>
              </a:rPr>
              <a:t>esercizio</a:t>
            </a:r>
            <a:r>
              <a:rPr lang="en-US" sz="45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tx1">
                    <a:alpha val="80000"/>
                  </a:schemeClr>
                </a:solidFill>
              </a:rPr>
              <a:t>fisico</a:t>
            </a:r>
            <a:r>
              <a:rPr lang="en-US" sz="4500" b="1" dirty="0">
                <a:solidFill>
                  <a:schemeClr val="tx1">
                    <a:alpha val="80000"/>
                  </a:schemeClr>
                </a:solidFill>
              </a:rPr>
              <a:t> moderato al </a:t>
            </a:r>
            <a:r>
              <a:rPr lang="en-US" sz="4500" b="1" dirty="0" err="1">
                <a:solidFill>
                  <a:schemeClr val="tx1">
                    <a:alpha val="80000"/>
                  </a:schemeClr>
                </a:solidFill>
              </a:rPr>
              <a:t>giorno</a:t>
            </a:r>
            <a:r>
              <a:rPr lang="en-US" sz="4500" dirty="0">
                <a:solidFill>
                  <a:schemeClr val="tx1">
                    <a:alpha val="80000"/>
                  </a:schemeClr>
                </a:solidFill>
              </a:rPr>
              <a:t> (es. </a:t>
            </a:r>
            <a:r>
              <a:rPr lang="en-US" sz="4500" dirty="0" err="1">
                <a:solidFill>
                  <a:schemeClr val="tx1">
                    <a:alpha val="80000"/>
                  </a:schemeClr>
                </a:solidFill>
              </a:rPr>
              <a:t>gioco</a:t>
            </a:r>
            <a:r>
              <a:rPr lang="en-US" sz="45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4500" dirty="0" err="1">
                <a:solidFill>
                  <a:schemeClr val="tx1">
                    <a:alpha val="80000"/>
                  </a:schemeClr>
                </a:solidFill>
              </a:rPr>
              <a:t>all’aperto</a:t>
            </a:r>
            <a:r>
              <a:rPr lang="en-US" sz="4500" dirty="0">
                <a:solidFill>
                  <a:schemeClr val="tx1">
                    <a:alpha val="80000"/>
                  </a:schemeClr>
                </a:solidFill>
              </a:rPr>
              <a:t>) e come </a:t>
            </a:r>
            <a:r>
              <a:rPr lang="en-US" sz="4500" dirty="0" err="1">
                <a:solidFill>
                  <a:schemeClr val="tx1">
                    <a:alpha val="80000"/>
                  </a:schemeClr>
                </a:solidFill>
              </a:rPr>
              <a:t>minimo</a:t>
            </a:r>
            <a:r>
              <a:rPr lang="en-US" sz="4500" dirty="0">
                <a:solidFill>
                  <a:schemeClr val="tx1">
                    <a:alpha val="80000"/>
                  </a:schemeClr>
                </a:solidFill>
              </a:rPr>
              <a:t> 3 </a:t>
            </a:r>
            <a:r>
              <a:rPr lang="en-US" sz="4500" dirty="0" err="1">
                <a:solidFill>
                  <a:schemeClr val="tx1">
                    <a:alpha val="80000"/>
                  </a:schemeClr>
                </a:solidFill>
              </a:rPr>
              <a:t>sedute</a:t>
            </a:r>
            <a:r>
              <a:rPr lang="en-US" sz="4500" dirty="0">
                <a:solidFill>
                  <a:schemeClr val="tx1">
                    <a:alpha val="80000"/>
                  </a:schemeClr>
                </a:solidFill>
              </a:rPr>
              <a:t> a </a:t>
            </a:r>
            <a:r>
              <a:rPr lang="en-US" sz="4500" dirty="0" err="1">
                <a:solidFill>
                  <a:schemeClr val="tx1">
                    <a:alpha val="80000"/>
                  </a:schemeClr>
                </a:solidFill>
              </a:rPr>
              <a:t>settimana</a:t>
            </a:r>
            <a:r>
              <a:rPr lang="en-US" sz="4500" dirty="0">
                <a:solidFill>
                  <a:schemeClr val="tx1">
                    <a:alpha val="80000"/>
                  </a:schemeClr>
                </a:solidFill>
              </a:rPr>
              <a:t> di </a:t>
            </a:r>
            <a:r>
              <a:rPr lang="en-US" sz="4500" dirty="0" err="1">
                <a:solidFill>
                  <a:schemeClr val="tx1">
                    <a:alpha val="80000"/>
                  </a:schemeClr>
                </a:solidFill>
              </a:rPr>
              <a:t>attività</a:t>
            </a:r>
            <a:r>
              <a:rPr lang="en-US" sz="45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4500" dirty="0" err="1">
                <a:solidFill>
                  <a:schemeClr val="tx1">
                    <a:alpha val="80000"/>
                  </a:schemeClr>
                </a:solidFill>
              </a:rPr>
              <a:t>fisica</a:t>
            </a:r>
            <a:r>
              <a:rPr lang="en-US" sz="45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4500" dirty="0" err="1">
                <a:solidFill>
                  <a:schemeClr val="tx1">
                    <a:alpha val="80000"/>
                  </a:schemeClr>
                </a:solidFill>
              </a:rPr>
              <a:t>vigorosa</a:t>
            </a:r>
            <a:r>
              <a:rPr lang="en-US" sz="4500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en-US" sz="4500" dirty="0" err="1">
                <a:solidFill>
                  <a:schemeClr val="tx1">
                    <a:alpha val="80000"/>
                  </a:schemeClr>
                </a:solidFill>
              </a:rPr>
              <a:t>prevalentemente</a:t>
            </a:r>
            <a:r>
              <a:rPr lang="en-US" sz="45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4500" dirty="0" err="1">
                <a:solidFill>
                  <a:schemeClr val="tx1">
                    <a:alpha val="80000"/>
                  </a:schemeClr>
                </a:solidFill>
              </a:rPr>
              <a:t>aerobica</a:t>
            </a:r>
            <a:r>
              <a:rPr lang="en-US" sz="4500" dirty="0">
                <a:solidFill>
                  <a:schemeClr val="tx1">
                    <a:alpha val="8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7072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280A4B7D-5A90-4CAF-A0C4-ADDB5C6E06AF}"/>
              </a:ext>
            </a:extLst>
          </p:cNvPr>
          <p:cNvSpPr/>
          <p:nvPr/>
        </p:nvSpPr>
        <p:spPr>
          <a:xfrm>
            <a:off x="1563949" y="452989"/>
            <a:ext cx="9064101" cy="138807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76DBF4"/>
              </a:buClr>
              <a:buSzPct val="70000"/>
              <a:buFont typeface="Wingdings 2" charset="2"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Century Gothic" panose="020B0502020202020204"/>
                <a:cs typeface="Times New Roman" panose="02020603050405020304" pitchFamily="18" charset="0"/>
                <a:sym typeface="Arial" panose="020B0604020202020204"/>
              </a:rPr>
              <a:t>BENEFICI DELL’ATTIVITÀ FISICA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76DBF4"/>
              </a:buClr>
              <a:buSzPct val="70000"/>
              <a:buFont typeface="Wingdings 2" charset="2"/>
              <a:buNone/>
              <a:tabLst/>
              <a:defRPr/>
            </a:pPr>
            <a:r>
              <a:rPr lang="en-US" sz="3600" b="1" i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entury Gothic" panose="020B0502020202020204"/>
                <a:cs typeface="Times New Roman" panose="02020603050405020304" pitchFamily="18" charset="0"/>
              </a:rPr>
              <a:t>IN </a:t>
            </a:r>
            <a:r>
              <a:rPr kumimoji="0" lang="en-US" sz="3600" b="1" i="1" u="none" strike="noStrike" kern="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Century Gothic" panose="020B0502020202020204"/>
                <a:cs typeface="Times New Roman" panose="02020603050405020304" pitchFamily="18" charset="0"/>
                <a:sym typeface="Arial" panose="020B0604020202020204"/>
              </a:rPr>
              <a:t>ETA’ EVOLUTIVA</a:t>
            </a:r>
            <a:endParaRPr kumimoji="0" lang="en-US" sz="3600" b="0" i="0" u="none" strike="noStrike" kern="0" cap="none" spc="0" normalizeH="0" baseline="0" noProof="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accent1">
                  <a:lumMod val="50000"/>
                </a:schemeClr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uLnTx/>
              <a:uFillTx/>
              <a:latin typeface="Century Gothic" panose="020B0502020202020204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F54B3D9C-3763-4F7F-8E1E-C1F8B516CD6A}"/>
              </a:ext>
            </a:extLst>
          </p:cNvPr>
          <p:cNvSpPr/>
          <p:nvPr/>
        </p:nvSpPr>
        <p:spPr>
          <a:xfrm>
            <a:off x="195306" y="2115901"/>
            <a:ext cx="6826931" cy="2237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it-IT" sz="2400" b="1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cs typeface="Times New Roman" panose="02020603050405020304" pitchFamily="18" charset="0"/>
                <a:sym typeface="Arial" panose="020B0604020202020204"/>
              </a:rPr>
              <a:t>Modelli di attività fisica regolare, acquisiti durante l’infanzia e l’adolescenza, si mantengono più facilmente in età adulta, fornendo la base per una vita attiva e sana </a:t>
            </a:r>
            <a:endParaRPr kumimoji="0" lang="it-IT" sz="24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0" name="Immagine 9" descr="Immagine che contiene altalena, articolazione, Equilibrio, Gomito&#10;&#10;Descrizione generata automaticamente">
            <a:extLst>
              <a:ext uri="{FF2B5EF4-FFF2-40B4-BE49-F238E27FC236}">
                <a16:creationId xmlns:a16="http://schemas.microsoft.com/office/drawing/2014/main" id="{61DE5430-FC53-4338-AFFB-D8B5EDA19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6784" y="1885749"/>
            <a:ext cx="3048221" cy="3253179"/>
          </a:xfrm>
          <a:prstGeom prst="rect">
            <a:avLst/>
          </a:prstGeom>
        </p:spPr>
      </p:pic>
      <p:sp>
        <p:nvSpPr>
          <p:cNvPr id="11" name="Freccia angolare in su 10">
            <a:extLst>
              <a:ext uri="{FF2B5EF4-FFF2-40B4-BE49-F238E27FC236}">
                <a16:creationId xmlns:a16="http://schemas.microsoft.com/office/drawing/2014/main" id="{C42B4651-D20D-4FCB-823F-70D4E2CA0439}"/>
              </a:ext>
            </a:extLst>
          </p:cNvPr>
          <p:cNvSpPr/>
          <p:nvPr/>
        </p:nvSpPr>
        <p:spPr>
          <a:xfrm rot="5400000">
            <a:off x="2272403" y="4499795"/>
            <a:ext cx="1006655" cy="1123658"/>
          </a:xfrm>
          <a:prstGeom prst="bent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6ED4955-706A-4178-B89C-BA9AF53CF36F}"/>
              </a:ext>
            </a:extLst>
          </p:cNvPr>
          <p:cNvSpPr/>
          <p:nvPr/>
        </p:nvSpPr>
        <p:spPr>
          <a:xfrm>
            <a:off x="3833682" y="4891674"/>
            <a:ext cx="452463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it-IT" sz="2000" b="1" i="1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B0502020202020204"/>
                <a:cs typeface="Times New Roman" panose="02020603050405020304" pitchFamily="18" charset="0"/>
                <a:sym typeface="Arial" panose="020B0604020202020204"/>
              </a:rPr>
              <a:t>UNO STILE DI VITA SCORRETTO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it-IT" sz="2000" b="1" i="1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B0502020202020204"/>
                <a:cs typeface="Times New Roman" panose="02020603050405020304" pitchFamily="18" charset="0"/>
                <a:sym typeface="Arial" panose="020B0604020202020204"/>
              </a:rPr>
              <a:t>IN GIOVANE ETÀ È PIÙ PROBABILE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it-IT" sz="2000" b="1" i="1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B0502020202020204"/>
                <a:cs typeface="Times New Roman" panose="02020603050405020304" pitchFamily="18" charset="0"/>
                <a:sym typeface="Arial" panose="020B0604020202020204"/>
              </a:rPr>
              <a:t>CHE PERSISTA NELL’ETÀ ADULTA </a:t>
            </a: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entury Gothic" panose="020B0502020202020204"/>
              <a:cs typeface="Times New Roman" panose="02020603050405020304" pitchFamily="18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50257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0332FB-EE93-4A29-1C2D-5F9306A7C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423" y="914400"/>
            <a:ext cx="6018233" cy="1414463"/>
          </a:xfrm>
        </p:spPr>
        <p:txBody>
          <a:bodyPr>
            <a:normAutofit fontScale="90000"/>
          </a:bodyPr>
          <a:lstStyle/>
          <a:p>
            <a:pPr algn="ctr" defTabSz="228600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defRPr/>
            </a:pPr>
            <a:r>
              <a:rPr lang="en-US" sz="3000" b="1" i="1" kern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entury Gothic" panose="020B0502020202020204"/>
                <a:cs typeface="Times New Roman" panose="02020603050405020304" pitchFamily="18" charset="0"/>
                <a:sym typeface="Arial" panose="020B0604020202020204"/>
              </a:rPr>
              <a:t>BENEFICI DELL’ATTIVITÀ FISICA </a:t>
            </a:r>
            <a:br>
              <a:rPr lang="en-US" sz="3000" b="1" i="1" kern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entury Gothic" panose="020B0502020202020204"/>
                <a:cs typeface="Times New Roman" panose="02020603050405020304" pitchFamily="18" charset="0"/>
                <a:sym typeface="Arial" panose="020B0604020202020204"/>
              </a:rPr>
            </a:br>
            <a:r>
              <a:rPr lang="en-US" sz="3000" b="1" i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entury Gothic" panose="020B0502020202020204"/>
                <a:cs typeface="Times New Roman" panose="02020603050405020304" pitchFamily="18" charset="0"/>
              </a:rPr>
              <a:t>IN </a:t>
            </a:r>
            <a:r>
              <a:rPr lang="en-US" sz="3000" b="1" i="1" kern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entury Gothic" panose="020B0502020202020204"/>
                <a:cs typeface="Times New Roman" panose="02020603050405020304" pitchFamily="18" charset="0"/>
                <a:sym typeface="Arial" panose="020B0604020202020204"/>
              </a:rPr>
              <a:t>ETA’ EVOLUTIVA</a:t>
            </a:r>
            <a:r>
              <a:rPr lang="en-US" sz="3000" kern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entury Gothic" panose="020B0502020202020204"/>
                <a:cs typeface="Times New Roman" panose="02020603050405020304" pitchFamily="18" charset="0"/>
                <a:sym typeface="Arial" panose="020B0604020202020204"/>
              </a:rPr>
              <a:t/>
            </a:r>
            <a:br>
              <a:rPr lang="en-US" sz="3000" kern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entury Gothic" panose="020B0502020202020204"/>
                <a:cs typeface="Times New Roman" panose="02020603050405020304" pitchFamily="18" charset="0"/>
                <a:sym typeface="Arial" panose="020B0604020202020204"/>
              </a:rPr>
            </a:br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1A95737-A647-69D3-DD9F-335CAE0B26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65476" y="2328862"/>
            <a:ext cx="6533440" cy="3414713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Apparato cardiovascolare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Apparato respiratorio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Apparato muscolo-scheletrico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Sistema endocrino-metabolico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Personalità e comportamento</a:t>
            </a:r>
            <a:endParaRPr lang="it-IT" sz="2400" dirty="0">
              <a:solidFill>
                <a:schemeClr val="bg2">
                  <a:lumMod val="20000"/>
                  <a:lumOff val="80000"/>
                </a:schemeClr>
              </a:solidFill>
              <a:latin typeface="+mj-lt"/>
            </a:endParaRPr>
          </a:p>
        </p:txBody>
      </p:sp>
      <p:pic>
        <p:nvPicPr>
          <p:cNvPr id="6" name="Immagine 5" descr="Immagine che contiene altalena, articolazione, Equilibrio, Gomito&#10;&#10;Descrizione generata automaticamente">
            <a:extLst>
              <a:ext uri="{FF2B5EF4-FFF2-40B4-BE49-F238E27FC236}">
                <a16:creationId xmlns:a16="http://schemas.microsoft.com/office/drawing/2014/main" id="{22B69B5B-E1E9-4990-A660-16F9F8863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137" y="2481930"/>
            <a:ext cx="2728542" cy="310857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380FCC1-18B1-4D86-A724-6CFCBC9F03D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40830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FF6F2B6-EEC3-4D06-87C8-11F4AB55693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4453DB2-6B09-457E-9F71-267E93D5E13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E68F3BC-BD13-4553-B8B1-B3862B64F22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73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52768" y="617595"/>
            <a:ext cx="2379282" cy="82022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228600">
              <a:spcBef>
                <a:spcPct val="20000"/>
              </a:spcBef>
              <a:spcAft>
                <a:spcPts val="300"/>
              </a:spcAft>
              <a:buClr>
                <a:srgbClr val="76DBF4"/>
              </a:buClr>
              <a:buSzPct val="70000"/>
              <a:defRPr/>
            </a:pPr>
            <a:r>
              <a:rPr lang="en-US" sz="1400" b="1" i="1" kern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entury Gothic" panose="020B0502020202020204"/>
                <a:cs typeface="Times New Roman" panose="02020603050405020304" pitchFamily="18" charset="0"/>
                <a:sym typeface="Arial" panose="020B0604020202020204"/>
              </a:rPr>
              <a:t>BENEFICI DELL’ATTIVITÀ FISICA </a:t>
            </a:r>
          </a:p>
          <a:p>
            <a:pPr algn="ctr" defTabSz="228600">
              <a:spcBef>
                <a:spcPct val="20000"/>
              </a:spcBef>
              <a:spcAft>
                <a:spcPts val="300"/>
              </a:spcAft>
              <a:buClr>
                <a:srgbClr val="76DBF4"/>
              </a:buClr>
              <a:buSzPct val="70000"/>
              <a:defRPr/>
            </a:pPr>
            <a:r>
              <a:rPr lang="en-US" sz="1400" b="1" i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entury Gothic" panose="020B0502020202020204"/>
                <a:cs typeface="Times New Roman" panose="02020603050405020304" pitchFamily="18" charset="0"/>
              </a:rPr>
              <a:t>IN </a:t>
            </a:r>
            <a:r>
              <a:rPr lang="en-US" sz="1400" b="1" i="1" kern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entury Gothic" panose="020B0502020202020204"/>
                <a:cs typeface="Times New Roman" panose="02020603050405020304" pitchFamily="18" charset="0"/>
                <a:sym typeface="Arial" panose="020B0604020202020204"/>
              </a:rPr>
              <a:t>ETA’ EVOLUTIVA</a:t>
            </a:r>
            <a:endParaRPr lang="en-US" sz="1400" kern="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accent1">
                  <a:lumMod val="50000"/>
                </a:schemeClr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Century Gothic" panose="020B0502020202020204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F7F58CE-F02D-4E1E-B644-57E8EAB27165}"/>
              </a:ext>
            </a:extLst>
          </p:cNvPr>
          <p:cNvSpPr txBox="1"/>
          <p:nvPr/>
        </p:nvSpPr>
        <p:spPr>
          <a:xfrm>
            <a:off x="2644775" y="1014413"/>
            <a:ext cx="7115175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Apparato cardiovascolare </a:t>
            </a:r>
            <a:endParaRPr lang="it-IT" sz="4000" b="1" kern="0" dirty="0">
              <a:solidFill>
                <a:schemeClr val="bg1"/>
              </a:solidFill>
              <a:latin typeface="+mj-lt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F78ACD2-14C1-ACF9-8BE5-BC184AD70AC0}"/>
              </a:ext>
            </a:extLst>
          </p:cNvPr>
          <p:cNvSpPr txBox="1"/>
          <p:nvPr/>
        </p:nvSpPr>
        <p:spPr>
          <a:xfrm>
            <a:off x="786605" y="1963640"/>
            <a:ext cx="10831513" cy="397031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GB" altLang="en-US" sz="2200" b="1" dirty="0">
                <a:solidFill>
                  <a:schemeClr val="accent1">
                    <a:lumMod val="50000"/>
                  </a:schemeClr>
                </a:solidFill>
              </a:rPr>
              <a:t>        </a:t>
            </a:r>
            <a:r>
              <a:rPr lang="en-GB" altLang="en-US" sz="2400" b="1" i="1" u="sng" dirty="0" err="1">
                <a:solidFill>
                  <a:schemeClr val="accent1">
                    <a:lumMod val="50000"/>
                  </a:schemeClr>
                </a:solidFill>
              </a:rPr>
              <a:t>Aumento</a:t>
            </a:r>
            <a:r>
              <a:rPr lang="en-GB" altLang="en-US" sz="2400" b="1" i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altLang="en-US" sz="2400" b="1" i="1" u="sng" dirty="0" err="1">
                <a:solidFill>
                  <a:schemeClr val="accent1">
                    <a:lumMod val="50000"/>
                  </a:schemeClr>
                </a:solidFill>
              </a:rPr>
              <a:t>delle</a:t>
            </a:r>
            <a:r>
              <a:rPr lang="en-GB" altLang="en-US" sz="2400" b="1" i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altLang="en-US" sz="2400" b="1" i="1" u="sng" dirty="0" err="1">
                <a:solidFill>
                  <a:schemeClr val="accent1">
                    <a:lumMod val="50000"/>
                  </a:schemeClr>
                </a:solidFill>
              </a:rPr>
              <a:t>dimensioni</a:t>
            </a:r>
            <a:r>
              <a:rPr lang="en-GB" altLang="en-US" sz="2400" b="1" i="1" u="sng" dirty="0">
                <a:solidFill>
                  <a:schemeClr val="accent1">
                    <a:lumMod val="50000"/>
                  </a:schemeClr>
                </a:solidFill>
              </a:rPr>
              <a:t> del </a:t>
            </a:r>
            <a:r>
              <a:rPr lang="en-GB" altLang="en-US" sz="2400" b="1" i="1" u="sng" dirty="0" err="1">
                <a:solidFill>
                  <a:schemeClr val="accent1">
                    <a:lumMod val="50000"/>
                  </a:schemeClr>
                </a:solidFill>
              </a:rPr>
              <a:t>cuore</a:t>
            </a:r>
            <a:endParaRPr lang="en-GB" altLang="en-US" sz="2400" b="1" i="1" u="sng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endParaRPr lang="en-GB" altLang="en-US" sz="2400" b="1" i="1" u="sng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GB" altLang="en-US" sz="2400" b="1" i="1" dirty="0">
                <a:solidFill>
                  <a:schemeClr val="accent1">
                    <a:lumMod val="50000"/>
                  </a:schemeClr>
                </a:solidFill>
              </a:rPr>
              <a:t>       </a:t>
            </a:r>
            <a:r>
              <a:rPr lang="en-GB" altLang="en-US" sz="2400" b="1" i="1" u="sng" dirty="0" err="1">
                <a:solidFill>
                  <a:schemeClr val="accent1">
                    <a:lumMod val="50000"/>
                  </a:schemeClr>
                </a:solidFill>
              </a:rPr>
              <a:t>Riduzione</a:t>
            </a:r>
            <a:r>
              <a:rPr lang="en-GB" altLang="en-US" sz="2400" b="1" i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altLang="en-US" sz="2400" b="1" i="1" u="sng" dirty="0" err="1">
                <a:solidFill>
                  <a:schemeClr val="accent1">
                    <a:lumMod val="50000"/>
                  </a:schemeClr>
                </a:solidFill>
              </a:rPr>
              <a:t>della</a:t>
            </a:r>
            <a:r>
              <a:rPr lang="en-GB" altLang="en-US" sz="2400" b="1" i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altLang="en-US" sz="2400" b="1" i="1" u="sng" dirty="0" err="1">
                <a:solidFill>
                  <a:schemeClr val="accent1">
                    <a:lumMod val="50000"/>
                  </a:schemeClr>
                </a:solidFill>
              </a:rPr>
              <a:t>frequenza</a:t>
            </a:r>
            <a:r>
              <a:rPr lang="en-GB" altLang="en-US" sz="2400" b="1" i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altLang="en-US" sz="2400" b="1" i="1" u="sng" dirty="0" err="1">
                <a:solidFill>
                  <a:schemeClr val="accent1">
                    <a:lumMod val="50000"/>
                  </a:schemeClr>
                </a:solidFill>
              </a:rPr>
              <a:t>cardiaca</a:t>
            </a:r>
            <a:r>
              <a:rPr lang="en-GB" altLang="en-US" sz="2400" b="1" i="1" u="sng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GB" altLang="en-US" sz="2400" b="1" i="1" u="sng" dirty="0" err="1">
                <a:solidFill>
                  <a:schemeClr val="accent1">
                    <a:lumMod val="50000"/>
                  </a:schemeClr>
                </a:solidFill>
              </a:rPr>
              <a:t>bradicardia</a:t>
            </a:r>
            <a:r>
              <a:rPr lang="en-GB" altLang="en-US" sz="2400" b="1" i="1" u="sng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n-GB" alt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endParaRPr lang="en-GB" altLang="en-US" sz="2000" b="1" i="1" u="sng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GB" altLang="en-US" sz="2000" b="1" i="1" dirty="0">
                <a:solidFill>
                  <a:schemeClr val="accent1">
                    <a:lumMod val="50000"/>
                  </a:schemeClr>
                </a:solidFill>
              </a:rPr>
              <a:t>        </a:t>
            </a:r>
            <a:r>
              <a:rPr lang="en-GB" altLang="en-US" sz="2400" b="1" i="1" u="sng" dirty="0" err="1">
                <a:solidFill>
                  <a:schemeClr val="accent1">
                    <a:lumMod val="50000"/>
                  </a:schemeClr>
                </a:solidFill>
              </a:rPr>
              <a:t>Incremento</a:t>
            </a:r>
            <a:r>
              <a:rPr lang="en-GB" altLang="en-US" sz="2400" b="1" i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altLang="en-US" sz="2400" b="1" i="1" u="sng" dirty="0" err="1">
                <a:solidFill>
                  <a:schemeClr val="accent1">
                    <a:lumMod val="50000"/>
                  </a:schemeClr>
                </a:solidFill>
              </a:rPr>
              <a:t>della</a:t>
            </a:r>
            <a:r>
              <a:rPr lang="en-GB" altLang="en-US" sz="2400" b="1" i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altLang="en-US" sz="2400" b="1" i="1" u="sng" dirty="0" err="1">
                <a:solidFill>
                  <a:schemeClr val="accent1">
                    <a:lumMod val="50000"/>
                  </a:schemeClr>
                </a:solidFill>
              </a:rPr>
              <a:t>densità</a:t>
            </a:r>
            <a:r>
              <a:rPr lang="en-GB" altLang="en-US" sz="2400" b="1" i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altLang="en-US" sz="2400" b="1" i="1" u="sng" dirty="0" err="1">
                <a:solidFill>
                  <a:schemeClr val="accent1">
                    <a:lumMod val="50000"/>
                  </a:schemeClr>
                </a:solidFill>
              </a:rPr>
              <a:t>capillare</a:t>
            </a:r>
            <a:r>
              <a:rPr lang="en-GB" altLang="en-US" sz="2400" b="1" i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altLang="en-US" sz="2400" b="1" i="1" u="sng" dirty="0" err="1">
                <a:solidFill>
                  <a:schemeClr val="accent1">
                    <a:lumMod val="50000"/>
                  </a:schemeClr>
                </a:solidFill>
              </a:rPr>
              <a:t>nelle</a:t>
            </a:r>
            <a:r>
              <a:rPr lang="en-GB" altLang="en-US" sz="2400" b="1" i="1" u="sng" dirty="0">
                <a:solidFill>
                  <a:schemeClr val="accent1">
                    <a:lumMod val="50000"/>
                  </a:schemeClr>
                </a:solidFill>
              </a:rPr>
              <a:t> fibre </a:t>
            </a:r>
            <a:r>
              <a:rPr lang="en-GB" altLang="en-US" sz="2400" b="1" i="1" u="sng" dirty="0" err="1">
                <a:solidFill>
                  <a:schemeClr val="accent1">
                    <a:lumMod val="50000"/>
                  </a:schemeClr>
                </a:solidFill>
              </a:rPr>
              <a:t>muscolari</a:t>
            </a:r>
            <a:endParaRPr lang="en-GB" altLang="en-US" sz="2400" b="1" i="1" u="sng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endParaRPr lang="en-GB" sz="2400" b="1" i="1" u="sng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GB" sz="2400" b="1" i="1" dirty="0">
                <a:solidFill>
                  <a:schemeClr val="accent1">
                    <a:lumMod val="50000"/>
                  </a:schemeClr>
                </a:solidFill>
              </a:rPr>
              <a:t>       </a:t>
            </a:r>
            <a:r>
              <a:rPr lang="en-GB" sz="2400" b="1" i="1" u="sng" dirty="0" err="1">
                <a:solidFill>
                  <a:schemeClr val="accent1">
                    <a:lumMod val="50000"/>
                  </a:schemeClr>
                </a:solidFill>
              </a:rPr>
              <a:t>Migliore</a:t>
            </a:r>
            <a:r>
              <a:rPr lang="en-GB" sz="2400" b="1" i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b="1" i="1" u="sng" dirty="0" err="1">
                <a:solidFill>
                  <a:schemeClr val="accent1">
                    <a:lumMod val="50000"/>
                  </a:schemeClr>
                </a:solidFill>
              </a:rPr>
              <a:t>irrorazione</a:t>
            </a:r>
            <a:r>
              <a:rPr lang="en-GB" sz="2400" b="1" i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b="1" i="1" u="sng" dirty="0" err="1">
                <a:solidFill>
                  <a:schemeClr val="accent1">
                    <a:lumMod val="50000"/>
                  </a:schemeClr>
                </a:solidFill>
              </a:rPr>
              <a:t>coronarica</a:t>
            </a:r>
            <a:r>
              <a:rPr lang="en-GB" sz="2400" b="1" i="1" u="sng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GB" sz="2400" b="1" i="1" u="sng" dirty="0" err="1">
                <a:solidFill>
                  <a:schemeClr val="accent1">
                    <a:lumMod val="50000"/>
                  </a:schemeClr>
                </a:solidFill>
              </a:rPr>
              <a:t>riserva</a:t>
            </a:r>
            <a:r>
              <a:rPr lang="en-GB" sz="2400" b="1" i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b="1" i="1" u="sng" dirty="0" err="1">
                <a:solidFill>
                  <a:schemeClr val="accent1">
                    <a:lumMod val="50000"/>
                  </a:schemeClr>
                </a:solidFill>
              </a:rPr>
              <a:t>coronarica</a:t>
            </a:r>
            <a:r>
              <a:rPr lang="en-GB" sz="2400" b="1" i="1" u="sng" dirty="0">
                <a:solidFill>
                  <a:schemeClr val="accent1">
                    <a:lumMod val="50000"/>
                  </a:schemeClr>
                </a:solidFill>
              </a:rPr>
              <a:t>) e </a:t>
            </a:r>
            <a:r>
              <a:rPr lang="en-GB" sz="2400" b="1" i="1" u="sng" dirty="0" err="1">
                <a:solidFill>
                  <a:schemeClr val="accent1">
                    <a:lumMod val="50000"/>
                  </a:schemeClr>
                </a:solidFill>
              </a:rPr>
              <a:t>flusso</a:t>
            </a:r>
            <a:r>
              <a:rPr lang="en-GB" sz="2400" b="1" i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b="1" i="1" u="sng" dirty="0" err="1">
                <a:solidFill>
                  <a:schemeClr val="accent1">
                    <a:lumMod val="50000"/>
                  </a:schemeClr>
                </a:solidFill>
              </a:rPr>
              <a:t>ematico</a:t>
            </a:r>
            <a:r>
              <a:rPr lang="en-GB" sz="2400" b="1" i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b="1" i="1" u="sng" dirty="0" err="1">
                <a:solidFill>
                  <a:schemeClr val="accent1">
                    <a:lumMod val="50000"/>
                  </a:schemeClr>
                </a:solidFill>
              </a:rPr>
              <a:t>ai</a:t>
            </a:r>
            <a:r>
              <a:rPr lang="en-GB" sz="2400" b="1" i="1" u="sng" dirty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en-GB" sz="2400" b="1" i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en-GB" sz="2400" b="1" i="1" u="sng" dirty="0" err="1">
                <a:solidFill>
                  <a:schemeClr val="accent1">
                    <a:lumMod val="50000"/>
                  </a:schemeClr>
                </a:solidFill>
              </a:rPr>
              <a:t>distretti</a:t>
            </a:r>
            <a:r>
              <a:rPr lang="en-GB" sz="2400" b="1" i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b="1" i="1" u="sng" dirty="0" err="1">
                <a:solidFill>
                  <a:schemeClr val="accent1">
                    <a:lumMod val="50000"/>
                  </a:schemeClr>
                </a:solidFill>
              </a:rPr>
              <a:t>periferici</a:t>
            </a:r>
            <a:endParaRPr lang="en-GB" sz="2400" b="1" i="1" u="sng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endParaRPr lang="en-GB" altLang="en-US" sz="2400" b="1" i="1" u="sng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GB" altLang="en-US" sz="2400" b="1" i="1" dirty="0">
                <a:solidFill>
                  <a:schemeClr val="accent1">
                    <a:lumMod val="50000"/>
                  </a:schemeClr>
                </a:solidFill>
              </a:rPr>
              <a:t>        </a:t>
            </a:r>
            <a:r>
              <a:rPr lang="en-GB" altLang="en-US" sz="2400" b="1" i="1" u="sng" dirty="0" err="1">
                <a:solidFill>
                  <a:schemeClr val="accent1">
                    <a:lumMod val="50000"/>
                  </a:schemeClr>
                </a:solidFill>
              </a:rPr>
              <a:t>Abbassamento</a:t>
            </a:r>
            <a:r>
              <a:rPr lang="en-GB" altLang="en-US" sz="2400" b="1" i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altLang="en-US" sz="2400" b="1" i="1" u="sng" dirty="0" err="1">
                <a:solidFill>
                  <a:schemeClr val="accent1">
                    <a:lumMod val="50000"/>
                  </a:schemeClr>
                </a:solidFill>
              </a:rPr>
              <a:t>della</a:t>
            </a:r>
            <a:r>
              <a:rPr lang="en-GB" altLang="en-US" sz="2400" b="1" i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altLang="en-US" sz="2400" b="1" i="1" u="sng" dirty="0" err="1">
                <a:solidFill>
                  <a:schemeClr val="accent1">
                    <a:lumMod val="50000"/>
                  </a:schemeClr>
                </a:solidFill>
              </a:rPr>
              <a:t>pressione</a:t>
            </a:r>
            <a:r>
              <a:rPr lang="en-GB" altLang="en-US" sz="2400" b="1" i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altLang="en-US" sz="2400" b="1" i="1" u="sng" dirty="0" err="1">
                <a:solidFill>
                  <a:schemeClr val="accent1">
                    <a:lumMod val="50000"/>
                  </a:schemeClr>
                </a:solidFill>
              </a:rPr>
              <a:t>sanguigna</a:t>
            </a:r>
            <a:endParaRPr lang="en-GB" altLang="en-US" sz="1600" kern="0" dirty="0">
              <a:solidFill>
                <a:schemeClr val="accent1">
                  <a:lumMod val="50000"/>
                </a:schemeClr>
              </a:solidFill>
              <a:latin typeface="Symbol" panose="05050102010706020507" pitchFamily="18" charset="2"/>
              <a:cs typeface="Arial" panose="020B0604020202020204"/>
              <a:sym typeface="Arial" panose="020B0604020202020204"/>
            </a:endParaRPr>
          </a:p>
          <a:p>
            <a:pPr defTabSz="457200"/>
            <a:r>
              <a:rPr lang="en-GB" altLang="en-US" sz="1600" dirty="0">
                <a:solidFill>
                  <a:schemeClr val="accent1">
                    <a:lumMod val="50000"/>
                  </a:schemeClr>
                </a:solidFill>
              </a:rPr>
              <a:t>								</a:t>
            </a:r>
            <a:endParaRPr lang="en-GB" altLang="en-US" sz="1600" dirty="0">
              <a:solidFill>
                <a:schemeClr val="accent1">
                  <a:lumMod val="50000"/>
                </a:schemeClr>
              </a:solidFill>
              <a:latin typeface="Symbol" panose="05050102010706020507" pitchFamily="18" charset="2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673BE27-5D3D-482B-B2A7-A90C2765336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40830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689F23F-1325-4A4D-B017-A61CBC19AAD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E5AFC42-4334-45C7-9651-A4946F8245A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E23BDBE-E43E-447E-9F5F-CDB15D1617E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7" name="Immagine 6" descr="Immagine che contiene testo, schermata, rosso, Carminio&#10;&#10;Descrizione generata automaticamente">
            <a:extLst>
              <a:ext uri="{FF2B5EF4-FFF2-40B4-BE49-F238E27FC236}">
                <a16:creationId xmlns:a16="http://schemas.microsoft.com/office/drawing/2014/main" id="{A2F99540-A155-E85D-DBA8-D8B85580F9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2032" y="1856073"/>
            <a:ext cx="2096086" cy="1572925"/>
          </a:xfrm>
          <a:prstGeom prst="rect">
            <a:avLst/>
          </a:prstGeom>
        </p:spPr>
      </p:pic>
      <p:pic>
        <p:nvPicPr>
          <p:cNvPr id="11" name="Immagine 10" descr="Immagine che contiene testo, rosa&#10;&#10;Descrizione generata automaticamente">
            <a:extLst>
              <a:ext uri="{FF2B5EF4-FFF2-40B4-BE49-F238E27FC236}">
                <a16:creationId xmlns:a16="http://schemas.microsoft.com/office/drawing/2014/main" id="{86CA8C27-CD24-2E7B-6F8E-5E1B5B5058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9446" y="4673830"/>
            <a:ext cx="2625688" cy="170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3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Astr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841</TotalTime>
  <Words>1382</Words>
  <Application>Microsoft Office PowerPoint</Application>
  <PresentationFormat>Widescreen</PresentationFormat>
  <Paragraphs>202</Paragraphs>
  <Slides>28</Slides>
  <Notes>5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28</vt:i4>
      </vt:variant>
    </vt:vector>
  </HeadingPairs>
  <TitlesOfParts>
    <vt:vector size="42" baseType="lpstr">
      <vt:lpstr>Arial</vt:lpstr>
      <vt:lpstr>Bookman Old Style</vt:lpstr>
      <vt:lpstr>Calibri</vt:lpstr>
      <vt:lpstr>Calibri Light</vt:lpstr>
      <vt:lpstr>Century Gothic</vt:lpstr>
      <vt:lpstr>Roboto</vt:lpstr>
      <vt:lpstr>Symbol</vt:lpstr>
      <vt:lpstr>Tahoma</vt:lpstr>
      <vt:lpstr>Times New Roman</vt:lpstr>
      <vt:lpstr>Trebuchet MS</vt:lpstr>
      <vt:lpstr>Wingdings</vt:lpstr>
      <vt:lpstr>Wingdings 2</vt:lpstr>
      <vt:lpstr>Tema di Office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BENEFICI DELL’ATTIVITÀ FISICA  IN ETA’ EVOLUTIVA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Scuola dell’infanzia</vt:lpstr>
      <vt:lpstr>Scuola PRIMARIA</vt:lpstr>
      <vt:lpstr>Scuola SECONDARIA</vt:lpstr>
      <vt:lpstr>Quanto sono fisicamente attivi i bambini del Lazio?</vt:lpstr>
      <vt:lpstr>OKkio alla Salute 2019 - Lazio</vt:lpstr>
      <vt:lpstr>Scuola Infanzia e Primaria</vt:lpstr>
      <vt:lpstr>PAUSE ATTIVE</vt:lpstr>
      <vt:lpstr>Presentazione standard di PowerPoint</vt:lpstr>
      <vt:lpstr>ALTRE buone pratiche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Azienda Sanitaria Locale Rieti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Dalila Fontano</dc:creator>
  <cp:lastModifiedBy>Luisa Di Loreto</cp:lastModifiedBy>
  <cp:revision>99</cp:revision>
  <dcterms:created xsi:type="dcterms:W3CDTF">2023-06-13T09:59:03Z</dcterms:created>
  <dcterms:modified xsi:type="dcterms:W3CDTF">2023-06-21T08:56:54Z</dcterms:modified>
</cp:coreProperties>
</file>