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emf" ContentType="image/x-e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4.webp" ContentType="image/webp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2" r:id="rId2"/>
  </p:sldMasterIdLst>
  <p:notesMasterIdLst>
    <p:notesMasterId r:id="rId44"/>
  </p:notesMasterIdLst>
  <p:sldIdLst>
    <p:sldId id="264" r:id="rId3"/>
    <p:sldId id="261" r:id="rId4"/>
    <p:sldId id="260" r:id="rId5"/>
    <p:sldId id="265" r:id="rId6"/>
    <p:sldId id="266" r:id="rId7"/>
    <p:sldId id="267" r:id="rId8"/>
    <p:sldId id="278" r:id="rId9"/>
    <p:sldId id="268" r:id="rId10"/>
    <p:sldId id="296" r:id="rId11"/>
    <p:sldId id="263" r:id="rId12"/>
    <p:sldId id="269" r:id="rId13"/>
    <p:sldId id="279" r:id="rId14"/>
    <p:sldId id="280" r:id="rId15"/>
    <p:sldId id="270" r:id="rId16"/>
    <p:sldId id="274" r:id="rId17"/>
    <p:sldId id="271" r:id="rId18"/>
    <p:sldId id="300" r:id="rId19"/>
    <p:sldId id="273" r:id="rId20"/>
    <p:sldId id="272" r:id="rId21"/>
    <p:sldId id="275" r:id="rId22"/>
    <p:sldId id="301" r:id="rId23"/>
    <p:sldId id="276" r:id="rId24"/>
    <p:sldId id="288" r:id="rId25"/>
    <p:sldId id="277" r:id="rId26"/>
    <p:sldId id="281" r:id="rId27"/>
    <p:sldId id="298" r:id="rId28"/>
    <p:sldId id="297" r:id="rId29"/>
    <p:sldId id="293" r:id="rId30"/>
    <p:sldId id="304" r:id="rId31"/>
    <p:sldId id="306" r:id="rId32"/>
    <p:sldId id="284" r:id="rId33"/>
    <p:sldId id="285" r:id="rId34"/>
    <p:sldId id="282" r:id="rId35"/>
    <p:sldId id="302" r:id="rId36"/>
    <p:sldId id="303" r:id="rId37"/>
    <p:sldId id="283" r:id="rId38"/>
    <p:sldId id="287" r:id="rId39"/>
    <p:sldId id="289" r:id="rId40"/>
    <p:sldId id="295" r:id="rId41"/>
    <p:sldId id="290" r:id="rId42"/>
    <p:sldId id="291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86A3EC3-FA49-45D2-AB6C-F2C68360CAB0}">
          <p14:sldIdLst>
            <p14:sldId id="264"/>
          </p14:sldIdLst>
        </p14:section>
        <p14:section name="Sezione senza titolo" id="{BB055803-89AC-4141-9371-7944AB24AF47}">
          <p14:sldIdLst>
            <p14:sldId id="261"/>
            <p14:sldId id="260"/>
            <p14:sldId id="265"/>
            <p14:sldId id="266"/>
            <p14:sldId id="267"/>
            <p14:sldId id="278"/>
            <p14:sldId id="268"/>
            <p14:sldId id="296"/>
            <p14:sldId id="263"/>
            <p14:sldId id="269"/>
            <p14:sldId id="279"/>
            <p14:sldId id="280"/>
            <p14:sldId id="270"/>
            <p14:sldId id="274"/>
            <p14:sldId id="271"/>
            <p14:sldId id="300"/>
            <p14:sldId id="273"/>
            <p14:sldId id="272"/>
            <p14:sldId id="275"/>
            <p14:sldId id="301"/>
            <p14:sldId id="276"/>
            <p14:sldId id="288"/>
            <p14:sldId id="277"/>
            <p14:sldId id="281"/>
            <p14:sldId id="298"/>
            <p14:sldId id="297"/>
            <p14:sldId id="293"/>
            <p14:sldId id="304"/>
            <p14:sldId id="306"/>
            <p14:sldId id="284"/>
            <p14:sldId id="285"/>
            <p14:sldId id="282"/>
            <p14:sldId id="302"/>
            <p14:sldId id="303"/>
            <p14:sldId id="283"/>
            <p14:sldId id="287"/>
            <p14:sldId id="289"/>
            <p14:sldId id="295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7108F-C5B5-469F-86CF-5D8C3B73107B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60BA-5377-4B46-ACA6-07306E0E33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34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60BA-5377-4B46-ACA6-07306E0E334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91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460BA-5377-4B46-ACA6-07306E0E334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19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0C7D1E-509A-4444-84DE-47F18BC4C93C}"/>
              </a:ext>
            </a:extLst>
          </p:cNvPr>
          <p:cNvSpPr/>
          <p:nvPr userDrawn="1"/>
        </p:nvSpPr>
        <p:spPr>
          <a:xfrm>
            <a:off x="2116801" y="0"/>
            <a:ext cx="100751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6400" y="1346400"/>
            <a:ext cx="8446425" cy="3510000"/>
          </a:xfrm>
        </p:spPr>
        <p:txBody>
          <a:bodyPr anchor="t" anchorCtr="0"/>
          <a:lstStyle>
            <a:lvl1pPr algn="l">
              <a:defRPr sz="11000" b="0">
                <a:solidFill>
                  <a:srgbClr val="022842"/>
                </a:solidFill>
              </a:defRPr>
            </a:lvl1pPr>
          </a:lstStyle>
          <a:p>
            <a:r>
              <a:rPr lang="it-IT" noProof="0" dirty="0"/>
              <a:t>Titolo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52134" y="5036400"/>
            <a:ext cx="4449856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en-US" sz="1100" dirty="0">
                <a:solidFill>
                  <a:srgbClr val="022842"/>
                </a:solidFill>
              </a:defRPr>
            </a:lvl1pPr>
          </a:lstStyle>
          <a:p>
            <a:pPr lvl="0" defTabSz="914400"/>
            <a:r>
              <a:rPr lang="it-IT" noProof="0" dirty="0"/>
              <a:t>Il sottotitolo va qui</a:t>
            </a:r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>
          <a:xfrm flipV="1">
            <a:off x="2752133" y="5371439"/>
            <a:ext cx="777648" cy="1"/>
          </a:xfrm>
          <a:prstGeom prst="line">
            <a:avLst/>
          </a:prstGeom>
          <a:ln>
            <a:solidFill>
              <a:srgbClr val="0228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2752133" y="5529843"/>
            <a:ext cx="4449856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fr-FR" sz="1100" b="0" dirty="0">
                <a:solidFill>
                  <a:srgbClr val="022842"/>
                </a:solidFill>
              </a:defRPr>
            </a:lvl1pPr>
          </a:lstStyle>
          <a:p>
            <a:pPr lvl="0" defTabSz="914400"/>
            <a:r>
              <a:rPr lang="it-IT" noProof="0" dirty="0"/>
              <a:t>Date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EA75E20-0CF5-413C-81EF-08532A893D6E}"/>
              </a:ext>
            </a:extLst>
          </p:cNvPr>
          <p:cNvSpPr/>
          <p:nvPr userDrawn="1"/>
        </p:nvSpPr>
        <p:spPr>
          <a:xfrm>
            <a:off x="1" y="0"/>
            <a:ext cx="211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2284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7F96F6-60E1-4769-8D6B-FEC80A7298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5115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0C7D1E-509A-4444-84DE-47F18BC4C93C}"/>
              </a:ext>
            </a:extLst>
          </p:cNvPr>
          <p:cNvSpPr/>
          <p:nvPr userDrawn="1"/>
        </p:nvSpPr>
        <p:spPr>
          <a:xfrm>
            <a:off x="2116801" y="0"/>
            <a:ext cx="100751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6400" y="1346400"/>
            <a:ext cx="8446425" cy="3510000"/>
          </a:xfrm>
        </p:spPr>
        <p:txBody>
          <a:bodyPr anchor="t" anchorCtr="0"/>
          <a:lstStyle>
            <a:lvl1pPr algn="l">
              <a:defRPr sz="11000" b="0">
                <a:solidFill>
                  <a:srgbClr val="022842"/>
                </a:solidFill>
              </a:defRPr>
            </a:lvl1pPr>
          </a:lstStyle>
          <a:p>
            <a:r>
              <a:rPr lang="it-IT" noProof="0" dirty="0"/>
              <a:t>Titolo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52134" y="5036400"/>
            <a:ext cx="4449856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en-US" sz="1100" dirty="0">
                <a:solidFill>
                  <a:srgbClr val="022842"/>
                </a:solidFill>
              </a:defRPr>
            </a:lvl1pPr>
          </a:lstStyle>
          <a:p>
            <a:pPr lvl="0" defTabSz="914400"/>
            <a:r>
              <a:rPr lang="it-IT" noProof="0" dirty="0"/>
              <a:t>Il sottotitolo va qui</a:t>
            </a:r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>
          <a:xfrm flipV="1">
            <a:off x="2752133" y="5371439"/>
            <a:ext cx="777648" cy="1"/>
          </a:xfrm>
          <a:prstGeom prst="line">
            <a:avLst/>
          </a:prstGeom>
          <a:ln>
            <a:solidFill>
              <a:srgbClr val="0228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2752133" y="5529843"/>
            <a:ext cx="4449856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fr-FR" sz="1100" b="0" dirty="0">
                <a:solidFill>
                  <a:srgbClr val="022842"/>
                </a:solidFill>
              </a:defRPr>
            </a:lvl1pPr>
          </a:lstStyle>
          <a:p>
            <a:pPr lvl="0" defTabSz="914400"/>
            <a:r>
              <a:rPr lang="it-IT" noProof="0" dirty="0"/>
              <a:t>Date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EA75E20-0CF5-413C-81EF-08532A893D6E}"/>
              </a:ext>
            </a:extLst>
          </p:cNvPr>
          <p:cNvSpPr/>
          <p:nvPr userDrawn="1"/>
        </p:nvSpPr>
        <p:spPr>
          <a:xfrm>
            <a:off x="1" y="0"/>
            <a:ext cx="211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2284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7F96F6-60E1-4769-8D6B-FEC80A7298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0234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- Singular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B440CD-A1AE-4DC5-92A8-D0E10B6DB6A6}"/>
              </a:ext>
            </a:extLst>
          </p:cNvPr>
          <p:cNvSpPr/>
          <p:nvPr userDrawn="1"/>
        </p:nvSpPr>
        <p:spPr>
          <a:xfrm>
            <a:off x="4876799" y="0"/>
            <a:ext cx="73151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4D4A8A8-013D-4A44-BEF4-4E029BFB75FC}"/>
              </a:ext>
            </a:extLst>
          </p:cNvPr>
          <p:cNvSpPr/>
          <p:nvPr userDrawn="1"/>
        </p:nvSpPr>
        <p:spPr>
          <a:xfrm>
            <a:off x="-1" y="0"/>
            <a:ext cx="487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2284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1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1339200"/>
            <a:ext cx="3438496" cy="351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spcAft>
                <a:spcPts val="600"/>
              </a:spcAft>
              <a:buFontTx/>
            </a:pPr>
            <a:r>
              <a:rPr lang="it-IT" noProof="0" dirty="0"/>
              <a:t>Titolo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92371" y="5036400"/>
            <a:ext cx="3438495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defTabSz="914400"/>
            <a:r>
              <a:rPr lang="it-IT" noProof="0" dirty="0"/>
              <a:t>Sottotitolo</a:t>
            </a:r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>
          <a:xfrm flipV="1">
            <a:off x="1008000" y="5371439"/>
            <a:ext cx="633987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992371" y="5529843"/>
            <a:ext cx="3438495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fr-FR" sz="1100" b="0" dirty="0">
                <a:solidFill>
                  <a:schemeClr val="bg1"/>
                </a:solidFill>
              </a:defRPr>
            </a:lvl1pPr>
          </a:lstStyle>
          <a:p>
            <a:pPr lvl="0" defTabSz="914400"/>
            <a:r>
              <a:rPr lang="it-IT" noProof="0" dirty="0"/>
              <a:t>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5FF90-2097-40EF-9AD7-A46DB92DCE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08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F4DC3-9FBA-4DC4-9334-A2CDFE1DF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A8116609-FA84-47C7-B2A7-BE5B287B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D908CD2-1738-4157-A4A8-C15EEF431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713" y="1322388"/>
            <a:ext cx="10171112" cy="455453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32849090"/>
      </p:ext>
    </p:extLst>
  </p:cSld>
  <p:clrMapOvr>
    <a:masterClrMapping/>
  </p:clrMapOvr>
  <p:transition spd="slow">
    <p:wip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TEXT">
    <p:bg>
      <p:bgPr>
        <a:solidFill>
          <a:srgbClr val="FFFF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F4DC3-9FBA-4DC4-9334-A2CDFE1DF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62143"/>
      </p:ext>
    </p:extLst>
  </p:cSld>
  <p:clrMapOvr>
    <a:masterClrMapping/>
  </p:clrMapOvr>
  <p:transition spd="slow">
    <p:wip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F4DC3-9FBA-4DC4-9334-A2CDFE1DF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CAB26-6872-4767-86E3-66D1A2EE188B}"/>
              </a:ext>
            </a:extLst>
          </p:cNvPr>
          <p:cNvSpPr/>
          <p:nvPr userDrawn="1"/>
        </p:nvSpPr>
        <p:spPr>
          <a:xfrm>
            <a:off x="0" y="-26378"/>
            <a:ext cx="12192000" cy="6304085"/>
          </a:xfrm>
          <a:prstGeom prst="rect">
            <a:avLst/>
          </a:prstGeom>
          <a:solidFill>
            <a:srgbClr val="02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182999"/>
      </p:ext>
    </p:extLst>
  </p:cSld>
  <p:clrMapOvr>
    <a:masterClrMapping/>
  </p:clrMapOvr>
  <p:transition spd="slow">
    <p:wip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21918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02B0D-5F09-434B-9A93-7F38EA8A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CD75E-A753-47B4-A539-F7B22230A4EC}" type="datetimeFigureOut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21/06/2023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5F6ED2-9392-48EA-B5DB-C2E1D59B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A3EC7B-ED1F-4ADD-8C83-89545B6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E748A-737B-4754-BAC2-2238E2197245}" type="slidenum">
              <a:rPr kumimoji="0" lang="it-IT" altLang="it-IT" sz="1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2696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B2A304-F14D-47F1-AE75-7D627113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0FEF7-B83A-4DC2-8933-B2675FD872A7}" type="datetimeFigureOut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21/06/2023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7200-6B75-457C-AB76-E57DC3F4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ECB65C-1433-413E-8736-BD16D1A7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89D7-A2C5-477E-905B-C6619231F31A}" type="slidenum">
              <a:rPr kumimoji="0" lang="it-IT" altLang="it-IT" sz="1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7315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4918574f16_0_56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591" cy="52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833234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- Singular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B440CD-A1AE-4DC5-92A8-D0E10B6DB6A6}"/>
              </a:ext>
            </a:extLst>
          </p:cNvPr>
          <p:cNvSpPr/>
          <p:nvPr userDrawn="1"/>
        </p:nvSpPr>
        <p:spPr>
          <a:xfrm>
            <a:off x="4876799" y="0"/>
            <a:ext cx="73151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4D4A8A8-013D-4A44-BEF4-4E029BFB75FC}"/>
              </a:ext>
            </a:extLst>
          </p:cNvPr>
          <p:cNvSpPr/>
          <p:nvPr userDrawn="1"/>
        </p:nvSpPr>
        <p:spPr>
          <a:xfrm>
            <a:off x="-1" y="0"/>
            <a:ext cx="487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2284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1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1339200"/>
            <a:ext cx="3438496" cy="35100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spcAft>
                <a:spcPts val="600"/>
              </a:spcAft>
              <a:buFontTx/>
            </a:pPr>
            <a:r>
              <a:rPr lang="it-IT" noProof="0" dirty="0"/>
              <a:t>Titolo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92371" y="5036400"/>
            <a:ext cx="3438495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defTabSz="914400"/>
            <a:r>
              <a:rPr lang="it-IT" noProof="0" dirty="0"/>
              <a:t>Sottotitolo</a:t>
            </a:r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>
          <a:xfrm flipV="1">
            <a:off x="1008000" y="5371439"/>
            <a:ext cx="633987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992371" y="5529843"/>
            <a:ext cx="3438495" cy="216000"/>
          </a:xfrm>
        </p:spPr>
        <p:txBody>
          <a:bodyPr vert="horz" lIns="0" tIns="54000" rIns="0" bIns="0" rtlCol="0" anchor="t" anchorCtr="0">
            <a:noAutofit/>
          </a:bodyPr>
          <a:lstStyle>
            <a:lvl1pPr>
              <a:defRPr lang="fr-FR" sz="1100" b="0" dirty="0">
                <a:solidFill>
                  <a:schemeClr val="bg1"/>
                </a:solidFill>
              </a:defRPr>
            </a:lvl1pPr>
          </a:lstStyle>
          <a:p>
            <a:pPr lvl="0" defTabSz="914400"/>
            <a:r>
              <a:rPr lang="it-IT" noProof="0" dirty="0"/>
              <a:t>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5FF90-2097-40EF-9AD7-A46DB92DCE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9287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F4DC3-9FBA-4DC4-9334-A2CDFE1DF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A8116609-FA84-47C7-B2A7-BE5B287B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D908CD2-1738-4157-A4A8-C15EEF431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713" y="1322388"/>
            <a:ext cx="10171112" cy="455453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37541925"/>
      </p:ext>
    </p:extLst>
  </p:cSld>
  <p:clrMapOvr>
    <a:masterClrMapping/>
  </p:clrMapOvr>
  <p:transition spd="slow">
    <p:wip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TEXT">
    <p:bg>
      <p:bgPr>
        <a:solidFill>
          <a:srgbClr val="FFFF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F4DC3-9FBA-4DC4-9334-A2CDFE1DF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39916"/>
      </p:ext>
    </p:extLst>
  </p:cSld>
  <p:clrMapOvr>
    <a:masterClrMapping/>
  </p:clrMapOvr>
  <p:transition spd="slow">
    <p:wip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F4DC3-9FBA-4DC4-9334-A2CDFE1DF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CAB26-6872-4767-86E3-66D1A2EE188B}"/>
              </a:ext>
            </a:extLst>
          </p:cNvPr>
          <p:cNvSpPr/>
          <p:nvPr userDrawn="1"/>
        </p:nvSpPr>
        <p:spPr>
          <a:xfrm>
            <a:off x="0" y="-26378"/>
            <a:ext cx="12192000" cy="6304085"/>
          </a:xfrm>
          <a:prstGeom prst="rect">
            <a:avLst/>
          </a:prstGeom>
          <a:solidFill>
            <a:srgbClr val="02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389375"/>
      </p:ext>
    </p:extLst>
  </p:cSld>
  <p:clrMapOvr>
    <a:masterClrMapping/>
  </p:clrMapOvr>
  <p:transition spd="slow">
    <p:wip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59376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02B0D-5F09-434B-9A93-7F38EA8A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CD75E-A753-47B4-A539-F7B22230A4EC}" type="datetimeFigureOut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21/06/2023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5F6ED2-9392-48EA-B5DB-C2E1D59B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A3EC7B-ED1F-4ADD-8C83-89545B6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E748A-737B-4754-BAC2-2238E2197245}" type="slidenum">
              <a:rPr kumimoji="0" lang="it-IT" altLang="it-IT" sz="1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6926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B2A304-F14D-47F1-AE75-7D627113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0FEF7-B83A-4DC2-8933-B2675FD872A7}" type="datetimeFigureOut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21/06/2023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7200-6B75-457C-AB76-E57DC3F4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ECB65C-1433-413E-8736-BD16D1A7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289D7-A2C5-477E-905B-C6619231F31A}" type="slidenum">
              <a:rPr kumimoji="0" lang="it-IT" altLang="it-IT" sz="1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5637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4918574f16_0_56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591" cy="52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35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"/>
                <a:sym typeface="Robo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  <a:tabLst/>
                <a:defRPr/>
              </a:pPr>
              <a:t>‹N›</a:t>
            </a:fld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452256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jpe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ggetto 9" hidden="1">
            <a:extLst>
              <a:ext uri="{FF2B5EF4-FFF2-40B4-BE49-F238E27FC236}">
                <a16:creationId xmlns:a16="http://schemas.microsoft.com/office/drawing/2014/main" id="{33572929-27F4-4C23-BE87-D1246173A5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iapositiva think-cell" r:id="rId13" imgW="396" imgH="396" progId="TCLayout.ActiveDocument.1">
                  <p:embed/>
                </p:oleObj>
              </mc:Choice>
              <mc:Fallback>
                <p:oleObj name="Diapositiva think-cell" r:id="rId13" imgW="396" imgH="396" progId="TCLayout.ActiveDocument.1">
                  <p:embed/>
                  <p:pic>
                    <p:nvPicPr>
                      <p:cNvPr id="10" name="Oggetto 9" hidden="1">
                        <a:extLst>
                          <a:ext uri="{FF2B5EF4-FFF2-40B4-BE49-F238E27FC236}">
                            <a16:creationId xmlns:a16="http://schemas.microsoft.com/office/drawing/2014/main" id="{33572929-27F4-4C23-BE87-D1246173A5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A59E6-7AFD-4C51-BF78-11715353E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600" y="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">
                <a:solidFill>
                  <a:srgbClr val="D9D9D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CFB08DDC-E7CD-4498-9A2C-8C80963772D8}"/>
              </a:ext>
            </a:extLst>
          </p:cNvPr>
          <p:cNvSpPr/>
          <p:nvPr userDrawn="1"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Extralight" panose="020B0303030202040204" pitchFamily="34" charset="0"/>
              <a:ea typeface="+mn-ea"/>
              <a:cs typeface="+mn-cs"/>
            </a:endParaRPr>
          </a:p>
        </p:txBody>
      </p:sp>
      <p:pic>
        <p:nvPicPr>
          <p:cNvPr id="16" name="Picture 2" descr="home page regione.lazio.it">
            <a:extLst>
              <a:ext uri="{FF2B5EF4-FFF2-40B4-BE49-F238E27FC236}">
                <a16:creationId xmlns:a16="http://schemas.microsoft.com/office/drawing/2014/main" id="{C87C7B1F-668B-48A8-A6FB-63E28413EB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1770" y="6281723"/>
            <a:ext cx="2579139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 page regione.lazio.it">
            <a:extLst>
              <a:ext uri="{FF2B5EF4-FFF2-40B4-BE49-F238E27FC236}">
                <a16:creationId xmlns:a16="http://schemas.microsoft.com/office/drawing/2014/main" id="{836C147C-0F3F-4BE0-94E1-409CC0F897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2580910" y="6281723"/>
            <a:ext cx="1183281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ome page regione.lazio.it">
            <a:extLst>
              <a:ext uri="{FF2B5EF4-FFF2-40B4-BE49-F238E27FC236}">
                <a16:creationId xmlns:a16="http://schemas.microsoft.com/office/drawing/2014/main" id="{CA31EDFE-4C25-4A0A-A842-61021D1EBE2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3764192" y="6281723"/>
            <a:ext cx="1209862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ome page regione.lazio.it">
            <a:extLst>
              <a:ext uri="{FF2B5EF4-FFF2-40B4-BE49-F238E27FC236}">
                <a16:creationId xmlns:a16="http://schemas.microsoft.com/office/drawing/2014/main" id="{B423C65C-97CC-443F-A206-B96B81A2E6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4974055" y="6281723"/>
            <a:ext cx="1209862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ome page regione.lazio.it">
            <a:extLst>
              <a:ext uri="{FF2B5EF4-FFF2-40B4-BE49-F238E27FC236}">
                <a16:creationId xmlns:a16="http://schemas.microsoft.com/office/drawing/2014/main" id="{BFE084AE-C5C3-4CB0-94B9-43B11B28EE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6160121" y="6281723"/>
            <a:ext cx="1183281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ome page regione.lazio.it">
            <a:extLst>
              <a:ext uri="{FF2B5EF4-FFF2-40B4-BE49-F238E27FC236}">
                <a16:creationId xmlns:a16="http://schemas.microsoft.com/office/drawing/2014/main" id="{F1D06C57-D090-4625-9FBC-94733D4E85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7319995" y="6281723"/>
            <a:ext cx="1183281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ome page regione.lazio.it">
            <a:extLst>
              <a:ext uri="{FF2B5EF4-FFF2-40B4-BE49-F238E27FC236}">
                <a16:creationId xmlns:a16="http://schemas.microsoft.com/office/drawing/2014/main" id="{BF47801D-DC8F-439E-936A-C2643EE998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8494892" y="6281723"/>
            <a:ext cx="1226474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ome page regione.lazio.it">
            <a:extLst>
              <a:ext uri="{FF2B5EF4-FFF2-40B4-BE49-F238E27FC236}">
                <a16:creationId xmlns:a16="http://schemas.microsoft.com/office/drawing/2014/main" id="{5AB18778-CED0-4599-8731-031479E575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9721364" y="6281723"/>
            <a:ext cx="2468866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3EE6DBD-64C0-47A3-BB05-393B6772D761}"/>
              </a:ext>
            </a:extLst>
          </p:cNvPr>
          <p:cNvSpPr txBox="1"/>
          <p:nvPr userDrawn="1"/>
        </p:nvSpPr>
        <p:spPr>
          <a:xfrm>
            <a:off x="1001712" y="1322388"/>
            <a:ext cx="10171113" cy="45545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22943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FD2E85E-A982-4D1D-A81D-CCF234FBB7DD}"/>
              </a:ext>
            </a:extLst>
          </p:cNvPr>
          <p:cNvSpPr txBox="1"/>
          <p:nvPr userDrawn="1"/>
        </p:nvSpPr>
        <p:spPr>
          <a:xfrm>
            <a:off x="1001712" y="1322388"/>
            <a:ext cx="10171113" cy="45545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EA9F245-01DB-478F-A89D-9A80299E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12" y="441325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BADB98-2406-45DE-9B8E-9BB7BE2FE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712" y="1322388"/>
            <a:ext cx="10515600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65852C9C-316E-4C16-81E9-637795761759}"/>
              </a:ext>
            </a:extLst>
          </p:cNvPr>
          <p:cNvSpPr txBox="1">
            <a:spLocks/>
          </p:cNvSpPr>
          <p:nvPr userDrawn="1"/>
        </p:nvSpPr>
        <p:spPr>
          <a:xfrm>
            <a:off x="359229" y="6485436"/>
            <a:ext cx="328357" cy="164283"/>
          </a:xfrm>
          <a:prstGeom prst="rect">
            <a:avLst/>
          </a:prstGeom>
          <a:solidFill>
            <a:srgbClr val="022842"/>
          </a:solidFill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1F3E3-F698-4EC5-AF82-D7307C93171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 spd="slow">
    <p:wipe/>
  </p:transition>
  <p:hf hdr="0" ftr="0" dt="0"/>
  <p:txStyles>
    <p:titleStyle>
      <a:lvl1pPr algn="l" defTabSz="1125444" rtl="0" eaLnBrk="1" latinLnBrk="0" hangingPunct="1">
        <a:lnSpc>
          <a:spcPct val="70000"/>
        </a:lnSpc>
        <a:spcBef>
          <a:spcPct val="0"/>
        </a:spcBef>
        <a:buNone/>
        <a:defRPr sz="2400" b="0" kern="1200" spc="0">
          <a:solidFill>
            <a:srgbClr val="022842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lang="it-IT" sz="1500" b="0" kern="1200" dirty="0" smtClean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1pPr>
      <a:lvl2pPr marL="0" indent="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lang="it-IT" sz="1500" b="0" kern="1200" dirty="0" smtClean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2pPr>
      <a:lvl3pPr marL="288000" indent="-28800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22943"/>
        </a:buClr>
        <a:buFont typeface="Arial" panose="020B0604020202020204" pitchFamily="34" charset="0"/>
        <a:buChar char="—"/>
        <a:defRPr lang="it-IT" sz="1500" b="0" kern="1200" dirty="0" smtClean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3pPr>
      <a:lvl4pPr marL="432000" indent="-14400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22842"/>
        </a:buClr>
        <a:buFont typeface="Arial" panose="020B0604020202020204" pitchFamily="34" charset="0"/>
        <a:buChar char="-"/>
        <a:defRPr lang="it-IT" sz="1500" b="0" kern="1200" dirty="0" smtClean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4pPr>
      <a:lvl5pPr marL="720000" indent="-28800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22842"/>
        </a:buClr>
        <a:buFont typeface="Arial" panose="020B0604020202020204" pitchFamily="34" charset="0"/>
        <a:buChar char="—"/>
        <a:defRPr lang="it-IT" sz="1500" b="0" kern="1200" baseline="0" dirty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5pPr>
      <a:lvl6pPr marL="0" indent="0" algn="l" defTabSz="1125444" rtl="0" eaLnBrk="1" latinLnBrk="0" hangingPunct="1">
        <a:lnSpc>
          <a:spcPct val="100000"/>
        </a:lnSpc>
        <a:spcBef>
          <a:spcPts val="0"/>
        </a:spcBef>
        <a:spcAft>
          <a:spcPts val="738"/>
        </a:spcAft>
        <a:buClr>
          <a:schemeClr val="tx2"/>
        </a:buClr>
        <a:buFont typeface="Arial" panose="020B0604020202020204" pitchFamily="34" charset="0"/>
        <a:buNone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1688165" indent="-350040" algn="l" defTabSz="1125444" rtl="0" eaLnBrk="1" latinLnBrk="0" hangingPunct="1">
        <a:lnSpc>
          <a:spcPct val="100000"/>
        </a:lnSpc>
        <a:spcBef>
          <a:spcPts val="0"/>
        </a:spcBef>
        <a:spcAft>
          <a:spcPts val="738"/>
        </a:spcAft>
        <a:buClr>
          <a:schemeClr val="tx2"/>
        </a:buClr>
        <a:buFont typeface="Arial" panose="020B0604020202020204" pitchFamily="34" charset="0"/>
        <a:buChar char="—"/>
        <a:defRPr sz="1108" kern="1200">
          <a:solidFill>
            <a:schemeClr val="tx2"/>
          </a:solidFill>
          <a:latin typeface="+mn-lt"/>
          <a:ea typeface="+mn-ea"/>
          <a:cs typeface="+mn-cs"/>
        </a:defRPr>
      </a:lvl7pPr>
      <a:lvl8pPr marL="2024912" indent="-281361" algn="l" defTabSz="1125444" rtl="0" eaLnBrk="1" latinLnBrk="0" hangingPunct="1">
        <a:lnSpc>
          <a:spcPct val="100000"/>
        </a:lnSpc>
        <a:spcBef>
          <a:spcPts val="0"/>
        </a:spcBef>
        <a:spcAft>
          <a:spcPts val="738"/>
        </a:spcAft>
        <a:buClr>
          <a:schemeClr val="tx2"/>
        </a:buClr>
        <a:buFont typeface="Arial" panose="020B0604020202020204" pitchFamily="34" charset="0"/>
        <a:buChar char="-"/>
        <a:defRPr sz="1108" kern="1200">
          <a:solidFill>
            <a:schemeClr val="tx2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31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618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orient="horz" pos="833">
          <p15:clr>
            <a:srgbClr val="F26B43"/>
          </p15:clr>
        </p15:guide>
        <p15:guide id="8" orient="horz" pos="2193">
          <p15:clr>
            <a:srgbClr val="F26B43"/>
          </p15:clr>
        </p15:guide>
        <p15:guide id="9" orient="horz" pos="2352">
          <p15:clr>
            <a:srgbClr val="F26B43"/>
          </p15:clr>
        </p15:guide>
        <p15:guide id="10" pos="3772">
          <p15:clr>
            <a:srgbClr val="F26B43"/>
          </p15:clr>
        </p15:guide>
        <p15:guide id="11" pos="39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ggetto 9" hidden="1">
            <a:extLst>
              <a:ext uri="{FF2B5EF4-FFF2-40B4-BE49-F238E27FC236}">
                <a16:creationId xmlns:a16="http://schemas.microsoft.com/office/drawing/2014/main" id="{33572929-27F4-4C23-BE87-D1246173A5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iapositiva think-cell" r:id="rId13" imgW="396" imgH="396" progId="TCLayout.ActiveDocument.1">
                  <p:embed/>
                </p:oleObj>
              </mc:Choice>
              <mc:Fallback>
                <p:oleObj name="Diapositiva think-cell" r:id="rId13" imgW="396" imgH="396" progId="TCLayout.ActiveDocument.1">
                  <p:embed/>
                  <p:pic>
                    <p:nvPicPr>
                      <p:cNvPr id="10" name="Oggetto 9" hidden="1">
                        <a:extLst>
                          <a:ext uri="{FF2B5EF4-FFF2-40B4-BE49-F238E27FC236}">
                            <a16:creationId xmlns:a16="http://schemas.microsoft.com/office/drawing/2014/main" id="{33572929-27F4-4C23-BE87-D1246173A5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A59E6-7AFD-4C51-BF78-11715353E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600" y="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00">
                <a:solidFill>
                  <a:srgbClr val="D9D9D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id="{CFB08DDC-E7CD-4498-9A2C-8C80963772D8}"/>
              </a:ext>
            </a:extLst>
          </p:cNvPr>
          <p:cNvSpPr/>
          <p:nvPr userDrawn="1"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Extralight" panose="020B0303030202040204" pitchFamily="34" charset="0"/>
              <a:ea typeface="+mn-ea"/>
              <a:cs typeface="+mn-cs"/>
            </a:endParaRPr>
          </a:p>
        </p:txBody>
      </p:sp>
      <p:pic>
        <p:nvPicPr>
          <p:cNvPr id="16" name="Picture 2" descr="home page regione.lazio.it">
            <a:extLst>
              <a:ext uri="{FF2B5EF4-FFF2-40B4-BE49-F238E27FC236}">
                <a16:creationId xmlns:a16="http://schemas.microsoft.com/office/drawing/2014/main" id="{C87C7B1F-668B-48A8-A6FB-63E28413EB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1770" y="6281723"/>
            <a:ext cx="2579139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 page regione.lazio.it">
            <a:extLst>
              <a:ext uri="{FF2B5EF4-FFF2-40B4-BE49-F238E27FC236}">
                <a16:creationId xmlns:a16="http://schemas.microsoft.com/office/drawing/2014/main" id="{836C147C-0F3F-4BE0-94E1-409CC0F897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2580910" y="6281723"/>
            <a:ext cx="1183281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ome page regione.lazio.it">
            <a:extLst>
              <a:ext uri="{FF2B5EF4-FFF2-40B4-BE49-F238E27FC236}">
                <a16:creationId xmlns:a16="http://schemas.microsoft.com/office/drawing/2014/main" id="{CA31EDFE-4C25-4A0A-A842-61021D1EBE2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3764192" y="6281723"/>
            <a:ext cx="1209862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ome page regione.lazio.it">
            <a:extLst>
              <a:ext uri="{FF2B5EF4-FFF2-40B4-BE49-F238E27FC236}">
                <a16:creationId xmlns:a16="http://schemas.microsoft.com/office/drawing/2014/main" id="{B423C65C-97CC-443F-A206-B96B81A2E6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4974055" y="6281723"/>
            <a:ext cx="1209862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ome page regione.lazio.it">
            <a:extLst>
              <a:ext uri="{FF2B5EF4-FFF2-40B4-BE49-F238E27FC236}">
                <a16:creationId xmlns:a16="http://schemas.microsoft.com/office/drawing/2014/main" id="{BFE084AE-C5C3-4CB0-94B9-43B11B28EE3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6160121" y="6281723"/>
            <a:ext cx="1183281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ome page regione.lazio.it">
            <a:extLst>
              <a:ext uri="{FF2B5EF4-FFF2-40B4-BE49-F238E27FC236}">
                <a16:creationId xmlns:a16="http://schemas.microsoft.com/office/drawing/2014/main" id="{F1D06C57-D090-4625-9FBC-94733D4E85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7319995" y="6281723"/>
            <a:ext cx="1183281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ome page regione.lazio.it">
            <a:extLst>
              <a:ext uri="{FF2B5EF4-FFF2-40B4-BE49-F238E27FC236}">
                <a16:creationId xmlns:a16="http://schemas.microsoft.com/office/drawing/2014/main" id="{BF47801D-DC8F-439E-936A-C2643EE998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8494892" y="6281723"/>
            <a:ext cx="1226474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ome page regione.lazio.it">
            <a:extLst>
              <a:ext uri="{FF2B5EF4-FFF2-40B4-BE49-F238E27FC236}">
                <a16:creationId xmlns:a16="http://schemas.microsoft.com/office/drawing/2014/main" id="{5AB18778-CED0-4599-8731-031479E575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4" r="8498" b="-1866"/>
          <a:stretch/>
        </p:blipFill>
        <p:spPr bwMode="auto">
          <a:xfrm>
            <a:off x="9721364" y="6281723"/>
            <a:ext cx="2468866" cy="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3EE6DBD-64C0-47A3-BB05-393B6772D761}"/>
              </a:ext>
            </a:extLst>
          </p:cNvPr>
          <p:cNvSpPr txBox="1"/>
          <p:nvPr userDrawn="1"/>
        </p:nvSpPr>
        <p:spPr>
          <a:xfrm>
            <a:off x="1001712" y="1322388"/>
            <a:ext cx="10171113" cy="45545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22943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FD2E85E-A982-4D1D-A81D-CCF234FBB7DD}"/>
              </a:ext>
            </a:extLst>
          </p:cNvPr>
          <p:cNvSpPr txBox="1"/>
          <p:nvPr userDrawn="1"/>
        </p:nvSpPr>
        <p:spPr>
          <a:xfrm>
            <a:off x="1001712" y="1322388"/>
            <a:ext cx="10171113" cy="45545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EA9F245-01DB-478F-A89D-9A80299E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12" y="441325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BADB98-2406-45DE-9B8E-9BB7BE2FE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712" y="1322388"/>
            <a:ext cx="10515600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65852C9C-316E-4C16-81E9-637795761759}"/>
              </a:ext>
            </a:extLst>
          </p:cNvPr>
          <p:cNvSpPr txBox="1">
            <a:spLocks/>
          </p:cNvSpPr>
          <p:nvPr userDrawn="1"/>
        </p:nvSpPr>
        <p:spPr>
          <a:xfrm>
            <a:off x="359229" y="6485436"/>
            <a:ext cx="328357" cy="164283"/>
          </a:xfrm>
          <a:prstGeom prst="rect">
            <a:avLst/>
          </a:prstGeom>
          <a:solidFill>
            <a:srgbClr val="022842"/>
          </a:solidFill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1F3E3-F698-4EC5-AF82-D7307C93171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70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 spd="slow">
    <p:wipe/>
  </p:transition>
  <p:hf hdr="0" ftr="0" dt="0"/>
  <p:txStyles>
    <p:titleStyle>
      <a:lvl1pPr algn="l" defTabSz="1125444" rtl="0" eaLnBrk="1" latinLnBrk="0" hangingPunct="1">
        <a:lnSpc>
          <a:spcPct val="70000"/>
        </a:lnSpc>
        <a:spcBef>
          <a:spcPct val="0"/>
        </a:spcBef>
        <a:buNone/>
        <a:defRPr sz="2400" b="0" kern="1200" spc="0">
          <a:solidFill>
            <a:srgbClr val="022842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lang="it-IT" sz="1500" b="0" kern="1200" dirty="0" smtClean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1pPr>
      <a:lvl2pPr marL="0" indent="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lang="it-IT" sz="1500" b="0" kern="1200" dirty="0" smtClean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2pPr>
      <a:lvl3pPr marL="288000" indent="-28800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22943"/>
        </a:buClr>
        <a:buFont typeface="Arial" panose="020B0604020202020204" pitchFamily="34" charset="0"/>
        <a:buChar char="—"/>
        <a:defRPr lang="it-IT" sz="1500" b="0" kern="1200" dirty="0" smtClean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3pPr>
      <a:lvl4pPr marL="432000" indent="-14400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22842"/>
        </a:buClr>
        <a:buFont typeface="Arial" panose="020B0604020202020204" pitchFamily="34" charset="0"/>
        <a:buChar char="-"/>
        <a:defRPr lang="it-IT" sz="1500" b="0" kern="1200" dirty="0" smtClean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4pPr>
      <a:lvl5pPr marL="720000" indent="-288000" algn="l" defTabSz="112544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22842"/>
        </a:buClr>
        <a:buFont typeface="Arial" panose="020B0604020202020204" pitchFamily="34" charset="0"/>
        <a:buChar char="—"/>
        <a:defRPr lang="it-IT" sz="1500" b="0" kern="1200" baseline="0" dirty="0">
          <a:solidFill>
            <a:srgbClr val="022943"/>
          </a:solidFill>
          <a:latin typeface="Gill Sans MT" panose="020B0502020104020203" pitchFamily="34" charset="0"/>
          <a:ea typeface="+mn-ea"/>
          <a:cs typeface="+mn-cs"/>
        </a:defRPr>
      </a:lvl5pPr>
      <a:lvl6pPr marL="0" indent="0" algn="l" defTabSz="1125444" rtl="0" eaLnBrk="1" latinLnBrk="0" hangingPunct="1">
        <a:lnSpc>
          <a:spcPct val="100000"/>
        </a:lnSpc>
        <a:spcBef>
          <a:spcPts val="0"/>
        </a:spcBef>
        <a:spcAft>
          <a:spcPts val="738"/>
        </a:spcAft>
        <a:buClr>
          <a:schemeClr val="tx2"/>
        </a:buClr>
        <a:buFont typeface="Arial" panose="020B0604020202020204" pitchFamily="34" charset="0"/>
        <a:buNone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1688165" indent="-350040" algn="l" defTabSz="1125444" rtl="0" eaLnBrk="1" latinLnBrk="0" hangingPunct="1">
        <a:lnSpc>
          <a:spcPct val="100000"/>
        </a:lnSpc>
        <a:spcBef>
          <a:spcPts val="0"/>
        </a:spcBef>
        <a:spcAft>
          <a:spcPts val="738"/>
        </a:spcAft>
        <a:buClr>
          <a:schemeClr val="tx2"/>
        </a:buClr>
        <a:buFont typeface="Arial" panose="020B0604020202020204" pitchFamily="34" charset="0"/>
        <a:buChar char="—"/>
        <a:defRPr sz="1108" kern="1200">
          <a:solidFill>
            <a:schemeClr val="tx2"/>
          </a:solidFill>
          <a:latin typeface="+mn-lt"/>
          <a:ea typeface="+mn-ea"/>
          <a:cs typeface="+mn-cs"/>
        </a:defRPr>
      </a:lvl7pPr>
      <a:lvl8pPr marL="2024912" indent="-281361" algn="l" defTabSz="1125444" rtl="0" eaLnBrk="1" latinLnBrk="0" hangingPunct="1">
        <a:lnSpc>
          <a:spcPct val="100000"/>
        </a:lnSpc>
        <a:spcBef>
          <a:spcPts val="0"/>
        </a:spcBef>
        <a:spcAft>
          <a:spcPts val="738"/>
        </a:spcAft>
        <a:buClr>
          <a:schemeClr val="tx2"/>
        </a:buClr>
        <a:buFont typeface="Arial" panose="020B0604020202020204" pitchFamily="34" charset="0"/>
        <a:buChar char="-"/>
        <a:defRPr sz="1108" kern="1200">
          <a:solidFill>
            <a:schemeClr val="tx2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31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618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orient="horz" pos="833">
          <p15:clr>
            <a:srgbClr val="F26B43"/>
          </p15:clr>
        </p15:guide>
        <p15:guide id="8" orient="horz" pos="2193">
          <p15:clr>
            <a:srgbClr val="F26B43"/>
          </p15:clr>
        </p15:guide>
        <p15:guide id="9" orient="horz" pos="2352">
          <p15:clr>
            <a:srgbClr val="F26B43"/>
          </p15:clr>
        </p15:guide>
        <p15:guide id="10" pos="3772">
          <p15:clr>
            <a:srgbClr val="F26B43"/>
          </p15:clr>
        </p15:guide>
        <p15:guide id="11" pos="39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eb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fif"/><Relationship Id="rId4" Type="http://schemas.openxmlformats.org/officeDocument/2006/relationships/image" Target="../media/image32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web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21BA53-47D9-4528-BCC1-212CF5EDB8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9290498" y="1024640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90" y="837122"/>
            <a:ext cx="2843855" cy="1715599"/>
          </a:xfrm>
          <a:prstGeom prst="rect">
            <a:avLst/>
          </a:prstGeom>
        </p:spPr>
      </p:pic>
      <p:pic>
        <p:nvPicPr>
          <p:cNvPr id="11" name="IL PIANO AZIENDALE DELLA PREVENZIONE E IL PIANO AZIENDALE DELL’EQUITÀ NELL’OTTICA DELLA ONE HEALTH NELLA ASL RIETI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0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709367" y="653644"/>
            <a:ext cx="10648095" cy="547642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</a:t>
            </a:r>
            <a:r>
              <a:rPr lang="it-IT" sz="2400" dirty="0"/>
              <a:t> del </a:t>
            </a:r>
            <a:r>
              <a:rPr lang="it-IT" sz="2400" b="1" i="1" dirty="0"/>
              <a:t>PL 11 – Malattie Infettive</a:t>
            </a:r>
          </a:p>
          <a:p>
            <a:pPr>
              <a:lnSpc>
                <a:spcPct val="150000"/>
              </a:lnSpc>
            </a:pPr>
            <a:endParaRPr lang="it-IT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Consolidamento del </a:t>
            </a:r>
            <a:r>
              <a:rPr lang="it-IT" sz="2400" b="1" dirty="0"/>
              <a:t>SISTEMA DI SORVEGLIANZA </a:t>
            </a:r>
            <a:r>
              <a:rPr lang="it-IT" sz="2400" dirty="0"/>
              <a:t>delle malattie infettive 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       (</a:t>
            </a:r>
            <a:r>
              <a:rPr lang="it-IT" sz="1400" i="1" dirty="0"/>
              <a:t>malattie a trasmissione alimentare, malattie trasmesse tramite vettori, malattie infettive croniche, malattie infettive sessualmente trasmesse</a:t>
            </a:r>
            <a:r>
              <a:rPr lang="it-IT" sz="1400" dirty="0"/>
              <a:t>)</a:t>
            </a:r>
          </a:p>
          <a:p>
            <a:pPr>
              <a:lnSpc>
                <a:spcPct val="150000"/>
              </a:lnSpc>
            </a:pPr>
            <a:r>
              <a:rPr lang="it-IT" sz="1800" dirty="0">
                <a:sym typeface="Wingdings" panose="05000000000000000000" pitchFamily="2" charset="2"/>
              </a:rPr>
              <a:t>        </a:t>
            </a:r>
            <a:r>
              <a:rPr lang="it-IT" sz="2400" dirty="0">
                <a:solidFill>
                  <a:srgbClr val="BC204B"/>
                </a:solidFill>
                <a:sym typeface="Wingdings" panose="05000000000000000000" pitchFamily="2" charset="2"/>
              </a:rPr>
              <a:t> </a:t>
            </a:r>
            <a:r>
              <a:rPr lang="it-IT" sz="2800" dirty="0">
                <a:solidFill>
                  <a:srgbClr val="BC204B"/>
                </a:solidFill>
              </a:rPr>
              <a:t>Incremento di programmi di </a:t>
            </a:r>
            <a:r>
              <a:rPr lang="it-IT" sz="2800" u="sng" dirty="0">
                <a:solidFill>
                  <a:srgbClr val="BC204B"/>
                </a:solidFill>
              </a:rPr>
              <a:t>informazione e sensibilizzazione</a:t>
            </a:r>
            <a:endParaRPr lang="it-IT" sz="2800" dirty="0">
              <a:solidFill>
                <a:srgbClr val="BC204B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sym typeface="Wingdings" panose="05000000000000000000" pitchFamily="2" charset="2"/>
              </a:rPr>
              <a:t>     </a:t>
            </a:r>
            <a:r>
              <a:rPr lang="it-IT" sz="2800" dirty="0">
                <a:solidFill>
                  <a:srgbClr val="FFC000"/>
                </a:solidFill>
                <a:sym typeface="Wingdings" panose="05000000000000000000" pitchFamily="2" charset="2"/>
              </a:rPr>
              <a:t> Incremento dei programmi di </a:t>
            </a:r>
            <a:r>
              <a:rPr lang="it-IT" sz="2800" u="sng" dirty="0">
                <a:solidFill>
                  <a:srgbClr val="FFC000"/>
                </a:solidFill>
              </a:rPr>
              <a:t>screening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ym typeface="Wingdings" panose="05000000000000000000" pitchFamily="2" charset="2"/>
              </a:rPr>
              <a:t>     </a:t>
            </a:r>
            <a:r>
              <a:rPr lang="it-IT" sz="2800" dirty="0">
                <a:solidFill>
                  <a:srgbClr val="00B050"/>
                </a:solidFill>
                <a:sym typeface="Wingdings" panose="05000000000000000000" pitchFamily="2" charset="2"/>
              </a:rPr>
              <a:t> Incremento della</a:t>
            </a:r>
            <a:r>
              <a:rPr lang="it-IT" sz="2800" dirty="0">
                <a:solidFill>
                  <a:srgbClr val="00B050"/>
                </a:solidFill>
              </a:rPr>
              <a:t> </a:t>
            </a:r>
            <a:r>
              <a:rPr lang="it-IT" sz="2800" u="sng" dirty="0">
                <a:solidFill>
                  <a:srgbClr val="00B050"/>
                </a:solidFill>
              </a:rPr>
              <a:t>notifica</a:t>
            </a:r>
            <a:r>
              <a:rPr lang="it-IT" sz="2800" dirty="0">
                <a:solidFill>
                  <a:srgbClr val="00B050"/>
                </a:solidFill>
              </a:rPr>
              <a:t> delle stesse </a:t>
            </a:r>
          </a:p>
          <a:p>
            <a:pPr>
              <a:lnSpc>
                <a:spcPct val="150000"/>
              </a:lnSpc>
            </a:pP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2.  </a:t>
            </a:r>
            <a:r>
              <a:rPr lang="it-IT" sz="2800" dirty="0">
                <a:solidFill>
                  <a:srgbClr val="0070C0"/>
                </a:solidFill>
              </a:rPr>
              <a:t>Attuazione di tempestivi interventi di </a:t>
            </a:r>
            <a:r>
              <a:rPr lang="it-IT" sz="2800" u="sng" dirty="0">
                <a:solidFill>
                  <a:srgbClr val="0070C0"/>
                </a:solidFill>
              </a:rPr>
              <a:t>profilassi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" y="0"/>
            <a:ext cx="1811215" cy="981075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9900138" y="66393"/>
            <a:ext cx="2059159" cy="169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14" y="3883936"/>
            <a:ext cx="3179654" cy="19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9452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521550" y="1445003"/>
            <a:ext cx="10651274" cy="4554537"/>
          </a:xfrm>
        </p:spPr>
        <p:txBody>
          <a:bodyPr/>
          <a:lstStyle/>
          <a:p>
            <a:pPr algn="ctr"/>
            <a:r>
              <a:rPr lang="it-IT" dirty="0"/>
              <a:t> </a:t>
            </a:r>
            <a:r>
              <a:rPr lang="it-IT" sz="2000" dirty="0"/>
              <a:t> </a:t>
            </a:r>
            <a:r>
              <a:rPr lang="it-IT" sz="2800" dirty="0"/>
              <a:t>La salute umana, la salute animale e la salute dell’ecosistema sono legate indissolubilmente. </a:t>
            </a:r>
          </a:p>
          <a:p>
            <a:pPr algn="just"/>
            <a:endParaRPr lang="it-IT" sz="2000" dirty="0"/>
          </a:p>
          <a:p>
            <a:pPr algn="ctr"/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242871" y="66392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884607" y="830432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solidFill>
                  <a:schemeClr val="tx2">
                    <a:lumMod val="75000"/>
                  </a:schemeClr>
                </a:solidFill>
              </a:rPr>
              <a:t>ONE HEALTH</a:t>
            </a:r>
            <a:br>
              <a:rPr lang="it-IT" sz="5400" b="1" dirty="0">
                <a:solidFill>
                  <a:schemeClr val="tx2">
                    <a:lumMod val="75000"/>
                  </a:schemeClr>
                </a:solidFill>
              </a:rPr>
            </a:br>
            <a:endParaRPr lang="it-IT" sz="2000" dirty="0">
              <a:solidFill>
                <a:srgbClr val="022943"/>
              </a:solidFill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75015" y="1322388"/>
            <a:ext cx="4994031" cy="6982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endParaRPr lang="it-IT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04" y="2677231"/>
            <a:ext cx="3468010" cy="33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159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554199" y="2303463"/>
            <a:ext cx="8341096" cy="45545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sz="2400" dirty="0"/>
              <a:t> Consolidare i legami e l’integrazione fra i sistemi sanitari umani e veterinari, per migliorare la preparazione nei confronti dei rischi pandemici e per la sicurezza dell’umanità </a:t>
            </a:r>
          </a:p>
          <a:p>
            <a:pPr algn="ctr">
              <a:lnSpc>
                <a:spcPct val="150000"/>
              </a:lnSpc>
            </a:pPr>
            <a:r>
              <a:rPr lang="it-IT" sz="2000" i="1" dirty="0"/>
              <a:t>(conferenza ministeriale internazionale di New Dehli, 2007)</a:t>
            </a:r>
          </a:p>
          <a:p>
            <a:pPr algn="just"/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242871" y="66392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858230" y="1322388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solidFill>
                  <a:schemeClr val="tx2">
                    <a:lumMod val="75000"/>
                  </a:schemeClr>
                </a:solidFill>
              </a:rPr>
              <a:t>ONE HEALTH</a:t>
            </a:r>
            <a:br>
              <a:rPr lang="it-IT" sz="5400" b="1" dirty="0">
                <a:solidFill>
                  <a:schemeClr val="tx2">
                    <a:lumMod val="75000"/>
                  </a:schemeClr>
                </a:solidFill>
              </a:rPr>
            </a:br>
            <a:endParaRPr lang="it-IT" sz="2000" dirty="0">
              <a:solidFill>
                <a:srgbClr val="022943"/>
              </a:solidFill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75015" y="1322388"/>
            <a:ext cx="4994031" cy="6982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endParaRPr lang="it-IT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77" y="3685349"/>
            <a:ext cx="2467424" cy="23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1360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545309" y="1344679"/>
            <a:ext cx="10849707" cy="5203399"/>
          </a:xfrm>
        </p:spPr>
        <p:txBody>
          <a:bodyPr>
            <a:normAutofit fontScale="700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it-IT" sz="2800" dirty="0"/>
              <a:t>Medici, veterinari, epidemiologi, etologi ed esperti di salute pubblica debbono lavorare insieme per mettere a punto nuovi sistemi di sorveglianza delle malattie.</a:t>
            </a:r>
          </a:p>
          <a:p>
            <a:pPr algn="just" fontAlgn="base">
              <a:lnSpc>
                <a:spcPct val="170000"/>
              </a:lnSpc>
            </a:pPr>
            <a:endParaRPr lang="it-IT" sz="2800" dirty="0"/>
          </a:p>
          <a:p>
            <a:pPr fontAlgn="base"/>
            <a:r>
              <a:rPr lang="it-IT" sz="2800" dirty="0"/>
              <a:t>Il </a:t>
            </a:r>
            <a:r>
              <a:rPr lang="it-IT" sz="2800" b="1" i="1" dirty="0"/>
              <a:t>modello </a:t>
            </a:r>
            <a:r>
              <a:rPr lang="it-IT" sz="2800" b="1" i="1" dirty="0" err="1"/>
              <a:t>One</a:t>
            </a:r>
            <a:r>
              <a:rPr lang="it-IT" sz="2800" b="1" i="1" dirty="0"/>
              <a:t> </a:t>
            </a:r>
            <a:r>
              <a:rPr lang="it-IT" sz="2800" b="1" i="1" dirty="0" err="1"/>
              <a:t>Health</a:t>
            </a:r>
            <a:r>
              <a:rPr lang="it-IT" sz="2900" dirty="0"/>
              <a:t>, nell’ambito delle malattie infettive,</a:t>
            </a:r>
            <a:r>
              <a:rPr lang="it-IT" sz="2800" dirty="0"/>
              <a:t> si applica a molte problematiche diverse, fra cui:</a:t>
            </a:r>
          </a:p>
          <a:p>
            <a:pPr fontAlgn="base"/>
            <a:endParaRPr lang="it-IT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it-IT" sz="2800" dirty="0"/>
              <a:t>le </a:t>
            </a:r>
            <a:r>
              <a:rPr lang="it-IT" sz="2800" i="1" dirty="0"/>
              <a:t>malattie </a:t>
            </a:r>
            <a:r>
              <a:rPr lang="it-IT" sz="2800" i="1" dirty="0" err="1"/>
              <a:t>zoonotiche</a:t>
            </a:r>
            <a:r>
              <a:rPr lang="it-IT" sz="2800" dirty="0"/>
              <a:t> </a:t>
            </a:r>
            <a:r>
              <a:rPr lang="it-IT" sz="2200" dirty="0"/>
              <a:t>(come la rabbia e l’antrace)</a:t>
            </a:r>
            <a:endParaRPr lang="it-IT" sz="2600" dirty="0"/>
          </a:p>
          <a:p>
            <a:pPr marL="457200" indent="-457200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le </a:t>
            </a:r>
            <a:r>
              <a:rPr lang="it-IT" sz="2800" i="1" dirty="0"/>
              <a:t>malattie trasmesse da vettori</a:t>
            </a:r>
            <a:r>
              <a:rPr lang="it-IT" sz="2800" dirty="0"/>
              <a:t> </a:t>
            </a:r>
            <a:r>
              <a:rPr lang="it-IT" sz="2200" dirty="0"/>
              <a:t>(come la malattia di Lyme, la dengue, chikungunya e la malattia di </a:t>
            </a:r>
            <a:r>
              <a:rPr lang="it-IT" sz="2200" dirty="0" err="1"/>
              <a:t>Chagas</a:t>
            </a:r>
            <a:r>
              <a:rPr lang="it-IT" sz="2200" dirty="0"/>
              <a:t>)</a:t>
            </a:r>
            <a:endParaRPr lang="it-IT" sz="2600" dirty="0"/>
          </a:p>
          <a:p>
            <a:pPr marL="457200" indent="-457200" fontAlgn="base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le </a:t>
            </a:r>
            <a:r>
              <a:rPr lang="it-IT" sz="2800" i="1" dirty="0"/>
              <a:t>infezioni alimentari </a:t>
            </a:r>
            <a:r>
              <a:rPr lang="it-IT" sz="2200" dirty="0"/>
              <a:t>(la campilobatteriosi è la più diffusa)</a:t>
            </a:r>
          </a:p>
          <a:p>
            <a:pPr algn="just"/>
            <a:endParaRPr lang="it-IT" sz="2000" dirty="0"/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417827" y="66392"/>
            <a:ext cx="1684951" cy="13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884607" y="956361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solidFill>
                  <a:schemeClr val="tx2">
                    <a:lumMod val="75000"/>
                  </a:schemeClr>
                </a:solidFill>
              </a:rPr>
              <a:t>ONE HEALTH</a:t>
            </a:r>
            <a:br>
              <a:rPr lang="it-IT" sz="5400" b="1" dirty="0">
                <a:solidFill>
                  <a:schemeClr val="tx2">
                    <a:lumMod val="75000"/>
                  </a:schemeClr>
                </a:solidFill>
              </a:rPr>
            </a:br>
            <a:endParaRPr lang="it-IT" sz="2000" dirty="0">
              <a:solidFill>
                <a:srgbClr val="022943"/>
              </a:solidFill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75015" y="1322388"/>
            <a:ext cx="4994031" cy="6982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endParaRPr lang="it-IT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26" y="4783156"/>
            <a:ext cx="1440781" cy="13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993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858231" y="1749281"/>
            <a:ext cx="10171112" cy="4554537"/>
          </a:xfrm>
        </p:spPr>
        <p:txBody>
          <a:bodyPr/>
          <a:lstStyle/>
          <a:p>
            <a:r>
              <a:rPr lang="it-IT" b="1" i="1" u="sng" dirty="0"/>
              <a:t>REFERENTI AZIENDALI DI PROGRAMMA: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Dott.ssa Marika GENTILE - </a:t>
            </a:r>
            <a:r>
              <a:rPr lang="it-IT" dirty="0"/>
              <a:t>Dirigente Medico U.O.C. Igiene e Sanità Pubblica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Dott.ssa Valentina D’OVIDIO - </a:t>
            </a:r>
            <a:r>
              <a:rPr lang="it-IT" dirty="0"/>
              <a:t>Dirigente Medico Veterinario – Referente UOC Igiene della Produzione, Trasformazione, Commercializzazione Alimenti di Origine Animale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Dott. Mauro GRILLO - </a:t>
            </a:r>
            <a:r>
              <a:rPr lang="it-IT" dirty="0"/>
              <a:t>Dirigente Medico Veterinario – Referente U.O.C. Sanità Animale (S.A.) &amp; Igiene degli Allevamenti e Produzioni Zootecniche (I.A.P.Z.)</a:t>
            </a:r>
          </a:p>
          <a:p>
            <a:endParaRPr lang="it-IT" dirty="0"/>
          </a:p>
          <a:p>
            <a:r>
              <a:rPr lang="it-IT" b="1" i="1" u="sng" dirty="0"/>
              <a:t>GRUPPO OPERATIVO:</a:t>
            </a:r>
          </a:p>
          <a:p>
            <a:r>
              <a:rPr lang="it-IT" b="1" dirty="0"/>
              <a:t>. Medico Veterinario: </a:t>
            </a:r>
            <a:r>
              <a:rPr lang="it-IT" dirty="0"/>
              <a:t>dott.ssa Laura </a:t>
            </a:r>
            <a:r>
              <a:rPr lang="it-IT" dirty="0" err="1"/>
              <a:t>Quercetti</a:t>
            </a:r>
            <a:endParaRPr lang="it-IT" dirty="0"/>
          </a:p>
          <a:p>
            <a:r>
              <a:rPr lang="it-IT" b="1" dirty="0"/>
              <a:t>. Dirigente Medico: </a:t>
            </a:r>
            <a:r>
              <a:rPr lang="it-IT" dirty="0"/>
              <a:t>dott. Mauro Marchili</a:t>
            </a:r>
          </a:p>
          <a:p>
            <a:r>
              <a:rPr lang="it-IT" b="1" dirty="0"/>
              <a:t>. Infermieri: </a:t>
            </a:r>
            <a:r>
              <a:rPr lang="it-IT" dirty="0"/>
              <a:t>Cristina Napolitano  –Orietta Rossi  –Elisa Antonini  –Mattia </a:t>
            </a:r>
            <a:r>
              <a:rPr lang="it-IT" dirty="0" err="1"/>
              <a:t>Birion</a:t>
            </a:r>
            <a:r>
              <a:rPr lang="it-IT" dirty="0"/>
              <a:t> –Ilaria Matone 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/>
          </p:cNvSpPr>
          <p:nvPr/>
        </p:nvSpPr>
        <p:spPr>
          <a:xfrm>
            <a:off x="680712" y="299855"/>
            <a:ext cx="10171113" cy="129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it-IT" sz="2800" b="1" i="1" dirty="0"/>
              <a:t>PL 11 – MALATTIE INFETTIVE</a:t>
            </a:r>
          </a:p>
          <a:p>
            <a:pPr algn="ctr">
              <a:lnSpc>
                <a:spcPct val="200000"/>
              </a:lnSpc>
            </a:pPr>
            <a:r>
              <a:rPr lang="it-IT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ASL RIETI</a:t>
            </a:r>
            <a:endParaRPr lang="it-IT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con angoli ritagliati in diagonale 2"/>
          <p:cNvSpPr/>
          <p:nvPr/>
        </p:nvSpPr>
        <p:spPr>
          <a:xfrm>
            <a:off x="615462" y="1046285"/>
            <a:ext cx="10603523" cy="5055577"/>
          </a:xfrm>
          <a:prstGeom prst="snip2DiagRect">
            <a:avLst/>
          </a:prstGeom>
          <a:noFill/>
          <a:ln w="76200">
            <a:solidFill>
              <a:srgbClr val="BC2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223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1796615" y="1097797"/>
            <a:ext cx="10171112" cy="4554537"/>
          </a:xfrm>
        </p:spPr>
        <p:txBody>
          <a:bodyPr>
            <a:normAutofit/>
          </a:bodyPr>
          <a:lstStyle/>
          <a:p>
            <a:pPr algn="ctr"/>
            <a:endParaRPr lang="it-IT" sz="140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400" b="1" i="1" dirty="0">
                <a:solidFill>
                  <a:srgbClr val="0228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MALATTIE A TRASMISSIONE ALIMENTARE (MTA)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TRASMESSE DA VETTORI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A TRASMISSIONE SESSUALE (IST)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2400" b="1" i="1" dirty="0">
                <a:solidFill>
                  <a:srgbClr val="F68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INFETTIVE CRONICHE (TBC, HIV, EPATITE B, EPATITE C)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858230" y="560559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8" y="5161084"/>
            <a:ext cx="3202489" cy="9825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0" y="2462653"/>
            <a:ext cx="1358226" cy="13582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774" y="2088640"/>
            <a:ext cx="2349429" cy="1560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7" y="5020692"/>
            <a:ext cx="1789600" cy="11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992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792699" y="1271601"/>
            <a:ext cx="10606600" cy="457021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228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MALATTIE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>
                <a:solidFill>
                  <a:srgbClr val="0228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 TRASMISSIONE ALIMENTARE (MTA)</a:t>
            </a:r>
          </a:p>
          <a:p>
            <a:pPr algn="ctr"/>
            <a:endParaRPr lang="it-IT" sz="2400" b="1" dirty="0">
              <a:solidFill>
                <a:srgbClr val="022842"/>
              </a:solidFill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22842"/>
                </a:solidFill>
                <a:ea typeface="+mj-ea"/>
                <a:cs typeface="+mj-cs"/>
              </a:rPr>
              <a:t>Malattie prevalentemente a carattere acuto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it-IT" sz="2400" dirty="0">
              <a:solidFill>
                <a:srgbClr val="022842"/>
              </a:solidFill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22842"/>
                </a:solidFill>
                <a:ea typeface="+mj-ea"/>
                <a:cs typeface="+mj-cs"/>
              </a:rPr>
              <a:t>Associate al consumo di alimenti e bevande contaminati da microorganismi patogeni e/o loro tossine.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it-IT" sz="2400" dirty="0">
              <a:solidFill>
                <a:srgbClr val="022842"/>
              </a:solidFill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22842"/>
                </a:solidFill>
                <a:ea typeface="+mj-ea"/>
                <a:cs typeface="+mj-cs"/>
              </a:rPr>
              <a:t>Seria minaccia per la salute pubblica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it-IT" sz="2400" dirty="0">
              <a:solidFill>
                <a:srgbClr val="022842"/>
              </a:solidFill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400" dirty="0">
                <a:solidFill>
                  <a:srgbClr val="022842"/>
                </a:solidFill>
                <a:ea typeface="+mj-ea"/>
                <a:cs typeface="+mj-cs"/>
              </a:rPr>
              <a:t>Patogeni classici ed emergenti </a:t>
            </a:r>
            <a:r>
              <a:rPr lang="it-IT" sz="1800" dirty="0">
                <a:solidFill>
                  <a:srgbClr val="022842"/>
                </a:solidFill>
                <a:ea typeface="+mj-ea"/>
                <a:cs typeface="+mj-cs"/>
              </a:rPr>
              <a:t>(Campylobacter, Escherichia Coli STEC, </a:t>
            </a:r>
            <a:r>
              <a:rPr lang="it-IT" sz="1800" dirty="0" err="1">
                <a:solidFill>
                  <a:srgbClr val="022842"/>
                </a:solidFill>
                <a:ea typeface="+mj-ea"/>
                <a:cs typeface="+mj-cs"/>
              </a:rPr>
              <a:t>etc</a:t>
            </a:r>
            <a:r>
              <a:rPr lang="it-IT" sz="1800" dirty="0">
                <a:solidFill>
                  <a:srgbClr val="022842"/>
                </a:solidFill>
                <a:ea typeface="+mj-ea"/>
                <a:cs typeface="+mj-cs"/>
              </a:rPr>
              <a:t>)</a:t>
            </a:r>
          </a:p>
          <a:p>
            <a:pPr algn="just"/>
            <a:endParaRPr lang="it-IT" sz="2000" dirty="0">
              <a:solidFill>
                <a:srgbClr val="022842"/>
              </a:solidFill>
              <a:ea typeface="+mj-ea"/>
              <a:cs typeface="+mj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1010443" y="399122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562" y="3556709"/>
            <a:ext cx="2431232" cy="16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053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689317" y="1084996"/>
            <a:ext cx="10606600" cy="4570216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0000"/>
              </a:lnSpc>
            </a:pPr>
            <a:r>
              <a:rPr lang="it-IT" sz="2600" b="1" dirty="0">
                <a:solidFill>
                  <a:srgbClr val="0228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MALATTIE A TRASMISSIONE ALIMENTARE (MTA)</a:t>
            </a:r>
          </a:p>
          <a:p>
            <a:pPr algn="just"/>
            <a:endParaRPr lang="it-IT" sz="2000" dirty="0">
              <a:solidFill>
                <a:srgbClr val="022842"/>
              </a:solidFill>
              <a:ea typeface="+mj-ea"/>
              <a:cs typeface="+mj-cs"/>
            </a:endParaRPr>
          </a:p>
          <a:p>
            <a:pPr algn="just"/>
            <a:r>
              <a:rPr lang="it-IT" sz="2800" i="1" u="sng" dirty="0">
                <a:solidFill>
                  <a:srgbClr val="022842"/>
                </a:solidFill>
                <a:ea typeface="+mj-ea"/>
                <a:cs typeface="+mj-cs"/>
              </a:rPr>
              <a:t>Cause</a:t>
            </a:r>
          </a:p>
          <a:p>
            <a:pPr algn="just"/>
            <a:endParaRPr lang="it-IT" sz="2800" i="1" u="sng" dirty="0">
              <a:solidFill>
                <a:srgbClr val="022842"/>
              </a:solidFill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rgbClr val="022842"/>
                </a:solidFill>
                <a:ea typeface="+mj-ea"/>
                <a:cs typeface="+mj-cs"/>
              </a:rPr>
              <a:t>Mutamenti della filiera alimentare: incremento del numero di allevamenti intensivi</a:t>
            </a:r>
          </a:p>
          <a:p>
            <a:pPr algn="just"/>
            <a:endParaRPr lang="it-IT" sz="2800" dirty="0">
              <a:solidFill>
                <a:srgbClr val="022842"/>
              </a:solidFill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rgbClr val="022842"/>
                </a:solidFill>
                <a:ea typeface="+mj-ea"/>
                <a:cs typeface="+mj-cs"/>
              </a:rPr>
              <a:t>Globalizzazione dei mercati delle materie prime e dei prodotti alimentari</a:t>
            </a:r>
          </a:p>
          <a:p>
            <a:pPr algn="just"/>
            <a:endParaRPr lang="it-IT" sz="2800" dirty="0">
              <a:solidFill>
                <a:srgbClr val="022842"/>
              </a:solidFill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rgbClr val="022842"/>
                </a:solidFill>
                <a:ea typeface="+mj-ea"/>
                <a:cs typeface="+mj-cs"/>
              </a:rPr>
              <a:t>Viaggi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it-IT" sz="2800" dirty="0">
              <a:solidFill>
                <a:srgbClr val="022842"/>
              </a:solidFill>
              <a:ea typeface="+mj-ea"/>
              <a:cs typeface="+mj-cs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800" dirty="0">
                <a:solidFill>
                  <a:srgbClr val="022842"/>
                </a:solidFill>
                <a:ea typeface="+mj-ea"/>
                <a:cs typeface="+mj-cs"/>
              </a:rPr>
              <a:t>Pasti fuori casa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1010443" y="399122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27" y="4341905"/>
            <a:ext cx="3511920" cy="17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724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1010443" y="1151730"/>
            <a:ext cx="10171112" cy="455453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it-IT" sz="2400" b="1" dirty="0">
                <a:solidFill>
                  <a:srgbClr val="0228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MALATTIE A TRASMISSIONE ALIMENTARE (MTA)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995" y="1594474"/>
            <a:ext cx="6049670" cy="43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5055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896203" y="1094831"/>
            <a:ext cx="10604133" cy="55356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>
                <a:solidFill>
                  <a:srgbClr val="0228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MALATTIE A TRASMISSIONE ALIMENTARE (MTA)</a:t>
            </a:r>
          </a:p>
          <a:p>
            <a:pPr algn="ctr"/>
            <a:endParaRPr lang="it-IT" sz="2800" i="1" dirty="0"/>
          </a:p>
          <a:p>
            <a:pPr algn="ctr"/>
            <a:r>
              <a:rPr lang="it-IT" sz="2800" i="1" dirty="0"/>
              <a:t>Cosa si può fare?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i="1" dirty="0"/>
              <a:t>Individuare focolai epidemici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i="1" dirty="0"/>
              <a:t>Monitorare gli andamenti delle MTA nel  tempo e la loro distribuzione nella popolazione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i="1" dirty="0"/>
              <a:t>Monitorare gli agenti causali, aumentando la sorveglianza di laboratorio per identificare patogeni emergenti o riemergenti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i="1" dirty="0"/>
              <a:t>Fornire tempestive e mirate indicazioni di azioni di controllo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PL 11 – MALATTIE INFETTIVE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5890539" y="2563089"/>
            <a:ext cx="307731" cy="589084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583223" y="3342759"/>
            <a:ext cx="11025554" cy="262010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96" y="1704576"/>
            <a:ext cx="2176214" cy="15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078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21BA53-47D9-4528-BCC1-212CF5EDB8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5996128" y="1022403"/>
            <a:ext cx="4636995" cy="380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B58581AA-5EC7-073C-C396-FD296C489F21}"/>
              </a:ext>
            </a:extLst>
          </p:cNvPr>
          <p:cNvSpPr txBox="1">
            <a:spLocks/>
          </p:cNvSpPr>
          <p:nvPr/>
        </p:nvSpPr>
        <p:spPr>
          <a:xfrm>
            <a:off x="6309471" y="6044364"/>
            <a:ext cx="4323652" cy="785009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fr-FR" sz="1100" b="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288000" indent="-288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943"/>
              </a:buClr>
              <a:buFont typeface="Arial" panose="020B0604020202020204" pitchFamily="34" charset="0"/>
              <a:buChar char="—"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432000" indent="-144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842"/>
              </a:buClr>
              <a:buFont typeface="Arial" panose="020B0604020202020204" pitchFamily="34" charset="0"/>
              <a:buChar char="-"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720000" indent="-288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842"/>
              </a:buClr>
              <a:buFont typeface="Arial" panose="020B0604020202020204" pitchFamily="34" charset="0"/>
              <a:buChar char="—"/>
              <a:defRPr lang="it-IT" sz="1500" b="0" kern="1200" baseline="0" dirty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88165" indent="-35004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10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4912" indent="-281361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10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Aula Magna ASL Rieti, 20 Giugno</a:t>
            </a:r>
            <a:r>
              <a:rPr kumimoji="0" lang="it-IT" sz="16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2023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68" y="18609"/>
            <a:ext cx="2338407" cy="1261551"/>
          </a:xfrm>
          <a:prstGeom prst="rect">
            <a:avLst/>
          </a:prstGeom>
        </p:spPr>
      </p:pic>
      <p:sp>
        <p:nvSpPr>
          <p:cNvPr id="8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489282" y="4417256"/>
            <a:ext cx="4211058" cy="216000"/>
          </a:xfrm>
        </p:spPr>
        <p:txBody>
          <a:bodyPr/>
          <a:lstStyle/>
          <a:p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Dott.ssa Marika GENTILE</a:t>
            </a:r>
          </a:p>
          <a:p>
            <a:r>
              <a:rPr lang="it-IT" b="1" i="1" dirty="0"/>
              <a:t>Dirigente Medico ASL Rieti</a:t>
            </a:r>
          </a:p>
          <a:p>
            <a:r>
              <a:rPr lang="it-IT" b="1" i="1" dirty="0"/>
              <a:t>U.O.C. Igiene e Sanità Pubblica – Dipartimento di Prevenzione</a:t>
            </a:r>
          </a:p>
          <a:p>
            <a:endParaRPr lang="it-IT" b="1" i="1" dirty="0"/>
          </a:p>
          <a:p>
            <a:r>
              <a:rPr lang="it-IT" b="1" i="1" dirty="0"/>
              <a:t>Referente Regionale PL 11 – PRP 2021-2025</a:t>
            </a:r>
          </a:p>
          <a:p>
            <a:r>
              <a:rPr lang="it-IT" b="1" i="1" dirty="0"/>
              <a:t>Referente Aziendale PL 11 – ASL Rieti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09192" y="1846385"/>
            <a:ext cx="5882054" cy="20046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endParaRPr lang="it-IT" sz="1500" b="1" dirty="0">
              <a:solidFill>
                <a:schemeClr val="tx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3851" y="715548"/>
            <a:ext cx="4861919" cy="38097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it-IT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PL 11 </a:t>
            </a:r>
          </a:p>
          <a:p>
            <a:pPr algn="l"/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it-IT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MALATTIE INFETTIVE</a:t>
            </a:r>
          </a:p>
          <a:p>
            <a:pPr algn="ctr"/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Sorveglianza e Prevenzione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542" y="421131"/>
            <a:ext cx="1660017" cy="4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192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618978" y="981075"/>
            <a:ext cx="10553847" cy="5180574"/>
          </a:xfrm>
        </p:spPr>
        <p:txBody>
          <a:bodyPr>
            <a:normAutofit/>
          </a:bodyPr>
          <a:lstStyle/>
          <a:p>
            <a:pPr algn="ctr"/>
            <a:r>
              <a:rPr lang="it-IT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TRASMESSE DA VETTORI</a:t>
            </a:r>
          </a:p>
          <a:p>
            <a:pPr algn="ctr"/>
            <a:endParaRPr lang="it-IT" sz="2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400" dirty="0">
                <a:solidFill>
                  <a:srgbClr val="022842"/>
                </a:solidFill>
              </a:rPr>
              <a:t>Rappresentano oltre il 17% delle malattie infettive</a:t>
            </a:r>
          </a:p>
          <a:p>
            <a:pPr algn="just"/>
            <a:endParaRPr lang="it-IT" sz="2400" dirty="0">
              <a:solidFill>
                <a:srgbClr val="022842"/>
              </a:solidFill>
            </a:endParaRPr>
          </a:p>
          <a:p>
            <a:pPr algn="just"/>
            <a:r>
              <a:rPr lang="it-IT" sz="2400" dirty="0">
                <a:solidFill>
                  <a:srgbClr val="022842"/>
                </a:solidFill>
              </a:rPr>
              <a:t>Oltre </a:t>
            </a:r>
            <a:r>
              <a:rPr lang="it-IT" sz="2400" b="1" i="1" dirty="0">
                <a:solidFill>
                  <a:srgbClr val="022842"/>
                </a:solidFill>
              </a:rPr>
              <a:t>Malaria</a:t>
            </a:r>
            <a:r>
              <a:rPr lang="it-IT" sz="2400" dirty="0">
                <a:solidFill>
                  <a:srgbClr val="022842"/>
                </a:solidFill>
              </a:rPr>
              <a:t> e </a:t>
            </a:r>
            <a:r>
              <a:rPr lang="it-IT" sz="2400" b="1" i="1" dirty="0">
                <a:solidFill>
                  <a:srgbClr val="022842"/>
                </a:solidFill>
              </a:rPr>
              <a:t>Leishmania</a:t>
            </a:r>
            <a:r>
              <a:rPr lang="it-IT" sz="2400" dirty="0">
                <a:solidFill>
                  <a:srgbClr val="022842"/>
                </a:solidFill>
              </a:rPr>
              <a:t>, sempre maggiore attenzione viene oggi prestata a patologie emergenti quali quelle dovute ai virus </a:t>
            </a:r>
            <a:r>
              <a:rPr lang="it-IT" sz="2400" b="1" i="1" dirty="0">
                <a:solidFill>
                  <a:srgbClr val="022842"/>
                </a:solidFill>
              </a:rPr>
              <a:t>Dengue, </a:t>
            </a:r>
            <a:r>
              <a:rPr lang="it-IT" sz="2400" b="1" i="1" dirty="0" err="1">
                <a:solidFill>
                  <a:srgbClr val="022842"/>
                </a:solidFill>
              </a:rPr>
              <a:t>Zika</a:t>
            </a:r>
            <a:r>
              <a:rPr lang="it-IT" sz="2400" dirty="0">
                <a:solidFill>
                  <a:srgbClr val="022842"/>
                </a:solidFill>
              </a:rPr>
              <a:t> e </a:t>
            </a:r>
            <a:r>
              <a:rPr lang="it-IT" sz="2400" b="1" i="1" dirty="0">
                <a:solidFill>
                  <a:srgbClr val="022842"/>
                </a:solidFill>
              </a:rPr>
              <a:t>Chikungunya</a:t>
            </a:r>
            <a:r>
              <a:rPr lang="it-IT" sz="2400" dirty="0">
                <a:solidFill>
                  <a:srgbClr val="022842"/>
                </a:solidFill>
              </a:rPr>
              <a:t>.</a:t>
            </a:r>
          </a:p>
          <a:p>
            <a:pPr algn="just"/>
            <a:endParaRPr lang="it-IT" sz="2400" dirty="0">
              <a:solidFill>
                <a:srgbClr val="022842"/>
              </a:solidFill>
            </a:endParaRPr>
          </a:p>
          <a:p>
            <a:pPr algn="just"/>
            <a:r>
              <a:rPr lang="it-IT" sz="2400" dirty="0">
                <a:solidFill>
                  <a:srgbClr val="022842"/>
                </a:solidFill>
              </a:rPr>
              <a:t>			    </a:t>
            </a:r>
          </a:p>
          <a:p>
            <a:pPr algn="just"/>
            <a:r>
              <a:rPr lang="it-IT" sz="2400" dirty="0">
                <a:solidFill>
                  <a:srgbClr val="022842"/>
                </a:solidFill>
              </a:rPr>
              <a:t>                                        L’80% della popolazione mondiale è a rischio </a:t>
            </a:r>
          </a:p>
          <a:p>
            <a:pPr algn="just"/>
            <a:r>
              <a:rPr lang="it-IT" sz="2400" dirty="0">
                <a:solidFill>
                  <a:srgbClr val="022842"/>
                </a:solidFill>
              </a:rPr>
              <a:t>		         di contrarre una o più malattie infettive da vettori</a:t>
            </a:r>
          </a:p>
          <a:p>
            <a:pPr algn="just"/>
            <a:endParaRPr lang="it-IT" sz="2400" dirty="0">
              <a:solidFill>
                <a:srgbClr val="022842"/>
              </a:solidFill>
            </a:endParaRPr>
          </a:p>
          <a:p>
            <a:pPr algn="just"/>
            <a:endParaRPr lang="it-IT" sz="2000" dirty="0">
              <a:solidFill>
                <a:srgbClr val="02284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810344" y="290683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PL 11 – MALATTIE INFETTIVE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17" y="4465315"/>
            <a:ext cx="1725658" cy="14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9298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618978" y="1020515"/>
            <a:ext cx="10553847" cy="4816970"/>
          </a:xfrm>
        </p:spPr>
        <p:txBody>
          <a:bodyPr>
            <a:normAutofit/>
          </a:bodyPr>
          <a:lstStyle/>
          <a:p>
            <a:pPr algn="ctr"/>
            <a:r>
              <a:rPr lang="it-IT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TRASMESSE DA VETTORI</a:t>
            </a:r>
          </a:p>
          <a:p>
            <a:pPr algn="ctr"/>
            <a:endParaRPr lang="it-IT" sz="2000" b="1" dirty="0">
              <a:solidFill>
                <a:srgbClr val="02284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22842"/>
                </a:solidFill>
              </a:rPr>
              <a:t>La </a:t>
            </a:r>
            <a:r>
              <a:rPr lang="it-IT" sz="2000" i="1" dirty="0">
                <a:solidFill>
                  <a:srgbClr val="022842"/>
                </a:solidFill>
              </a:rPr>
              <a:t>distribuzione</a:t>
            </a:r>
            <a:r>
              <a:rPr lang="it-IT" sz="2000" dirty="0">
                <a:solidFill>
                  <a:srgbClr val="022842"/>
                </a:solidFill>
              </a:rPr>
              <a:t> delle malattie da vettori è influenzata da diversi fattori: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rgbClr val="022842"/>
                </a:solidFill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022842"/>
                </a:solidFill>
                <a:sym typeface="Wingdings" panose="05000000000000000000" pitchFamily="2" charset="2"/>
              </a:rPr>
              <a:t> </a:t>
            </a:r>
            <a:r>
              <a:rPr lang="it-IT" sz="2400" dirty="0">
                <a:solidFill>
                  <a:srgbClr val="022842"/>
                </a:solidFill>
              </a:rPr>
              <a:t>Globalizzazione dei </a:t>
            </a:r>
            <a:r>
              <a:rPr lang="it-IT" sz="2400" b="1" dirty="0">
                <a:solidFill>
                  <a:srgbClr val="022842"/>
                </a:solidFill>
              </a:rPr>
              <a:t>viaggi</a:t>
            </a:r>
            <a:r>
              <a:rPr lang="it-IT" sz="2400" dirty="0">
                <a:solidFill>
                  <a:srgbClr val="022842"/>
                </a:solidFill>
              </a:rPr>
              <a:t> e del </a:t>
            </a:r>
            <a:r>
              <a:rPr lang="it-IT" sz="2400" b="1" dirty="0">
                <a:solidFill>
                  <a:srgbClr val="022842"/>
                </a:solidFill>
              </a:rPr>
              <a:t>commercio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rgbClr val="022842"/>
                </a:solidFill>
                <a:sym typeface="Wingdings" panose="05000000000000000000" pitchFamily="2" charset="2"/>
              </a:rPr>
              <a:t> </a:t>
            </a:r>
            <a:r>
              <a:rPr lang="it-IT" sz="2400" b="1" dirty="0">
                <a:solidFill>
                  <a:srgbClr val="022842"/>
                </a:solidFill>
              </a:rPr>
              <a:t>Urbanizzazione</a:t>
            </a:r>
            <a:r>
              <a:rPr lang="it-IT" sz="2400" dirty="0">
                <a:solidFill>
                  <a:srgbClr val="022842"/>
                </a:solidFill>
              </a:rPr>
              <a:t> non pianificata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rgbClr val="022842"/>
                </a:solidFill>
                <a:sym typeface="Wingdings" panose="05000000000000000000" pitchFamily="2" charset="2"/>
              </a:rPr>
              <a:t> </a:t>
            </a:r>
            <a:r>
              <a:rPr lang="it-IT" sz="2400" b="1" dirty="0">
                <a:solidFill>
                  <a:srgbClr val="022842"/>
                </a:solidFill>
              </a:rPr>
              <a:t>Cambiamenti climatici</a:t>
            </a:r>
            <a:r>
              <a:rPr lang="it-IT" sz="2400" dirty="0">
                <a:solidFill>
                  <a:srgbClr val="022842"/>
                </a:solidFill>
              </a:rPr>
              <a:t>: variazione delle temperature ambientali e delle precipitazioni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PL 11 – MALATTIE INFETTIVE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49" y="4580909"/>
            <a:ext cx="5401056" cy="144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066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932912" y="1407930"/>
            <a:ext cx="10308712" cy="47267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TRASMESSE DA VETTORI</a:t>
            </a:r>
          </a:p>
          <a:p>
            <a:pPr algn="ctr"/>
            <a:endParaRPr lang="it-IT" sz="1600" b="1" dirty="0">
              <a:solidFill>
                <a:srgbClr val="022842"/>
              </a:solidFill>
            </a:endParaRPr>
          </a:p>
          <a:p>
            <a:pPr algn="just"/>
            <a:r>
              <a:rPr lang="it-IT" sz="2000" b="1" dirty="0">
                <a:solidFill>
                  <a:srgbClr val="022842"/>
                </a:solidFill>
              </a:rPr>
              <a:t>Obiettivo della sorveglianza</a:t>
            </a:r>
          </a:p>
          <a:p>
            <a:pPr algn="just"/>
            <a:r>
              <a:rPr lang="it-IT" sz="2000" b="1" dirty="0">
                <a:solidFill>
                  <a:srgbClr val="022842"/>
                </a:solidFill>
                <a:sym typeface="Wingdings" panose="05000000000000000000" pitchFamily="2" charset="2"/>
              </a:rPr>
              <a:t>                 </a:t>
            </a:r>
            <a:r>
              <a:rPr lang="it-IT" sz="2000" dirty="0">
                <a:solidFill>
                  <a:srgbClr val="022842"/>
                </a:solidFill>
              </a:rPr>
              <a:t>Ridurre il rischio di trasmissione autoctona di </a:t>
            </a:r>
            <a:r>
              <a:rPr lang="it-IT" sz="2000" b="1" dirty="0">
                <a:solidFill>
                  <a:srgbClr val="022842"/>
                </a:solidFill>
              </a:rPr>
              <a:t>Dengue, Chikungunya e </a:t>
            </a:r>
            <a:r>
              <a:rPr lang="it-IT" sz="2000" b="1" dirty="0" err="1">
                <a:solidFill>
                  <a:srgbClr val="022842"/>
                </a:solidFill>
              </a:rPr>
              <a:t>Zika</a:t>
            </a:r>
            <a:endParaRPr lang="it-IT" sz="2000" b="1" dirty="0">
              <a:solidFill>
                <a:srgbClr val="02284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022842"/>
              </a:solidFill>
            </a:endParaRPr>
          </a:p>
          <a:p>
            <a:pPr algn="just"/>
            <a:r>
              <a:rPr lang="it-IT" sz="2000" b="1" dirty="0">
                <a:solidFill>
                  <a:srgbClr val="022842"/>
                </a:solidFill>
              </a:rPr>
              <a:t>Strumenti: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i="1" dirty="0">
                <a:solidFill>
                  <a:srgbClr val="022842"/>
                </a:solidFill>
              </a:rPr>
              <a:t>Sorveglianza</a:t>
            </a:r>
            <a:r>
              <a:rPr lang="it-IT" sz="2000" dirty="0">
                <a:solidFill>
                  <a:srgbClr val="022842"/>
                </a:solidFill>
              </a:rPr>
              <a:t> dei casi umani </a:t>
            </a:r>
            <a:endParaRPr lang="it-IT" sz="2000" dirty="0">
              <a:solidFill>
                <a:srgbClr val="022842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22842"/>
                </a:solidFill>
                <a:sym typeface="Wingdings" panose="05000000000000000000" pitchFamily="2" charset="2"/>
              </a:rPr>
              <a:t>Identificazione tempestiva dei </a:t>
            </a:r>
            <a:r>
              <a:rPr lang="it-IT" sz="2000" i="1" dirty="0">
                <a:solidFill>
                  <a:srgbClr val="022842"/>
                </a:solidFill>
                <a:sym typeface="Wingdings" panose="05000000000000000000" pitchFamily="2" charset="2"/>
              </a:rPr>
              <a:t>casi importati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22842"/>
                </a:solidFill>
                <a:sym typeface="Wingdings" panose="05000000000000000000" pitchFamily="2" charset="2"/>
              </a:rPr>
              <a:t>Identificazione precoce di eventuali </a:t>
            </a:r>
            <a:r>
              <a:rPr lang="it-IT" sz="2000" i="1" dirty="0">
                <a:solidFill>
                  <a:srgbClr val="022842"/>
                </a:solidFill>
                <a:sym typeface="Wingdings" panose="05000000000000000000" pitchFamily="2" charset="2"/>
              </a:rPr>
              <a:t>focolai autoctoni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22842"/>
                </a:solidFill>
                <a:sym typeface="Wingdings" panose="05000000000000000000" pitchFamily="2" charset="2"/>
              </a:rPr>
              <a:t>Identificazione e monitoraggio dei casi di </a:t>
            </a:r>
            <a:r>
              <a:rPr lang="it-IT" sz="2000" i="1" dirty="0">
                <a:solidFill>
                  <a:srgbClr val="022842"/>
                </a:solidFill>
                <a:sym typeface="Wingdings" panose="05000000000000000000" pitchFamily="2" charset="2"/>
              </a:rPr>
              <a:t>malattia grave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22842"/>
                </a:solidFill>
                <a:sym typeface="Wingdings" panose="05000000000000000000" pitchFamily="2" charset="2"/>
              </a:rPr>
              <a:t>Identificazione dei casi di malattia congenita da </a:t>
            </a:r>
            <a:r>
              <a:rPr lang="it-IT" sz="2000" dirty="0" err="1">
                <a:solidFill>
                  <a:srgbClr val="022842"/>
                </a:solidFill>
                <a:sym typeface="Wingdings" panose="05000000000000000000" pitchFamily="2" charset="2"/>
              </a:rPr>
              <a:t>Zika</a:t>
            </a:r>
            <a:r>
              <a:rPr lang="it-IT" sz="2000" dirty="0">
                <a:solidFill>
                  <a:srgbClr val="022842"/>
                </a:solidFill>
                <a:sym typeface="Wingdings" panose="05000000000000000000" pitchFamily="2" charset="2"/>
              </a:rPr>
              <a:t> Virus</a:t>
            </a:r>
            <a:endParaRPr lang="it-IT" sz="2000" dirty="0">
              <a:solidFill>
                <a:srgbClr val="022842"/>
              </a:solidFill>
            </a:endParaRPr>
          </a:p>
          <a:p>
            <a:endParaRPr lang="it-IT" sz="2000" dirty="0"/>
          </a:p>
          <a:p>
            <a:r>
              <a:rPr lang="it-IT" sz="2200" b="1" dirty="0"/>
              <a:t>Controllo Entomologico e del Vettore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53" y="2934251"/>
            <a:ext cx="1395372" cy="12540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62" y="3771290"/>
            <a:ext cx="1484020" cy="10973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85" y="5027497"/>
            <a:ext cx="1859907" cy="10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0199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C88086-0915-8F6B-D80F-70824EE9F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254" y="2257165"/>
            <a:ext cx="8721405" cy="323937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13419DB-42F6-054A-9E1A-BF9D5C968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56" y="1655680"/>
            <a:ext cx="11190288" cy="3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3408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D29F82-9089-F3BF-03A3-4BDDE0AA8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38" y="1594474"/>
            <a:ext cx="8058992" cy="464751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DF08F4A-9B0E-F902-8A0C-9AA90D59D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38" y="1249303"/>
            <a:ext cx="8058992" cy="3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276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936301" y="1252025"/>
            <a:ext cx="10093042" cy="46300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A TRASMISSIONE SESSUALE (IST)</a:t>
            </a:r>
          </a:p>
          <a:p>
            <a:pPr algn="ctr"/>
            <a:endParaRPr lang="it-IT" sz="2400" dirty="0"/>
          </a:p>
          <a:p>
            <a:pPr algn="just">
              <a:lnSpc>
                <a:spcPct val="170000"/>
              </a:lnSpc>
            </a:pPr>
            <a:r>
              <a:rPr lang="it-IT" sz="2800" dirty="0"/>
              <a:t>Le </a:t>
            </a:r>
            <a:r>
              <a:rPr lang="it-IT" sz="2800" b="1" dirty="0"/>
              <a:t>infezioni sessualmente trasmesse (IST) </a:t>
            </a:r>
            <a:r>
              <a:rPr lang="it-IT" sz="2800" dirty="0"/>
              <a:t>costituiscono un vasto gruppo di malattie infettive molto diffuse in tutto il mondo.</a:t>
            </a:r>
          </a:p>
          <a:p>
            <a:pPr algn="just">
              <a:lnSpc>
                <a:spcPct val="170000"/>
              </a:lnSpc>
            </a:pPr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/>
              <a:t>L’incidenza delle IST è molto elevata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it-IT" sz="2800" dirty="0"/>
              <a:t>Vi è una maggiore esposizione nei giovani </a:t>
            </a:r>
          </a:p>
          <a:p>
            <a:pPr algn="just">
              <a:lnSpc>
                <a:spcPct val="170000"/>
              </a:lnSpc>
            </a:pPr>
            <a:r>
              <a:rPr lang="it-IT" sz="2800" dirty="0"/>
              <a:t>fra i </a:t>
            </a:r>
            <a:r>
              <a:rPr lang="it-IT" sz="2800" b="1" dirty="0"/>
              <a:t>15 e i 24 anni</a:t>
            </a:r>
            <a:r>
              <a:rPr lang="it-IT" sz="2800" dirty="0"/>
              <a:t>, di entrambi i sessi</a:t>
            </a:r>
          </a:p>
          <a:p>
            <a:pPr algn="just"/>
            <a:endParaRPr lang="it-IT" sz="2800" dirty="0"/>
          </a:p>
          <a:p>
            <a:pPr algn="just"/>
            <a:endParaRPr lang="it-IT" sz="2800" dirty="0"/>
          </a:p>
          <a:p>
            <a:pPr algn="just"/>
            <a:endParaRPr lang="it-IT" sz="2800" dirty="0"/>
          </a:p>
          <a:p>
            <a:pPr algn="just"/>
            <a:endParaRPr lang="it-IT" sz="2400" b="0" i="0" dirty="0">
              <a:solidFill>
                <a:srgbClr val="1C2024"/>
              </a:solidFill>
              <a:effectLst/>
              <a:latin typeface="Titillium Web" panose="00000500000000000000" pitchFamily="2" charset="0"/>
            </a:endParaRPr>
          </a:p>
          <a:p>
            <a:pPr algn="ctr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413" cy="1252025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18" y="3772326"/>
            <a:ext cx="3185807" cy="15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7327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754154" y="1185823"/>
            <a:ext cx="10418671" cy="460517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it-IT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A TRASMISSIONE SESSUALE (IST)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it-IT" sz="2400" dirty="0"/>
              <a:t>Nel mondo sono in </a:t>
            </a:r>
            <a:r>
              <a:rPr lang="it-IT" sz="2400" b="1" dirty="0"/>
              <a:t>continuo aumento</a:t>
            </a:r>
            <a:r>
              <a:rPr lang="it-IT" sz="2400" dirty="0"/>
              <a:t>, grazie anche alla maggiore mobilità e all’aumentata tendenza ad avere rapporti sessuali con più </a:t>
            </a:r>
            <a:r>
              <a:rPr lang="it-IT" sz="2400" dirty="0" err="1"/>
              <a:t>partners</a:t>
            </a:r>
            <a:endParaRPr lang="it-IT" sz="2400" dirty="0"/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342900" indent="-3429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it-IT" sz="2400" dirty="0"/>
              <a:t>Spesso senza sintomi        aumenta la probabilità di contagio di altri individui sani</a:t>
            </a: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it-IT" sz="1400" dirty="0"/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it-IT" sz="2400" dirty="0"/>
              <a:t>Possono evolvere anche con gravi complicanze a lungo termine per milioni di persone ogni anno, le cui cure assorbono ingenti risorse economiche.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400" dirty="0"/>
          </a:p>
          <a:p>
            <a:pPr algn="ctr"/>
            <a:endParaRPr lang="it-IT" sz="2400" b="0" i="0" dirty="0">
              <a:solidFill>
                <a:srgbClr val="1C2024"/>
              </a:solidFill>
              <a:effectLst/>
              <a:latin typeface="Titillium Web" panose="00000500000000000000" pitchFamily="2" charset="0"/>
            </a:endParaRPr>
          </a:p>
          <a:p>
            <a:pPr algn="ctr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5413" cy="1252025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sp>
        <p:nvSpPr>
          <p:cNvPr id="3" name="Freccia a destra rientrata 2"/>
          <p:cNvSpPr/>
          <p:nvPr/>
        </p:nvSpPr>
        <p:spPr>
          <a:xfrm>
            <a:off x="3772301" y="3621385"/>
            <a:ext cx="457200" cy="130179"/>
          </a:xfrm>
          <a:prstGeom prst="notch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04" y="5231106"/>
            <a:ext cx="2022242" cy="9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215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A TRASMISSIONE SESSUALE (IST)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8266B6-84D6-D15F-A344-116CD3E5B624}"/>
              </a:ext>
            </a:extLst>
          </p:cNvPr>
          <p:cNvSpPr txBox="1"/>
          <p:nvPr/>
        </p:nvSpPr>
        <p:spPr>
          <a:xfrm>
            <a:off x="659423" y="1935787"/>
            <a:ext cx="1051340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L’OMS ha riconosciuto circa </a:t>
            </a:r>
            <a:r>
              <a:rPr lang="it-IT" sz="2400" b="1" dirty="0">
                <a:solidFill>
                  <a:srgbClr val="022943"/>
                </a:solidFill>
                <a:latin typeface="Gill Sans MT" panose="020B0502020104020203" pitchFamily="34" charset="0"/>
              </a:rPr>
              <a:t>30 quadri clinici </a:t>
            </a:r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di IST determinati da oltre </a:t>
            </a:r>
            <a:r>
              <a:rPr lang="it-IT" sz="2400" b="1" dirty="0">
                <a:solidFill>
                  <a:srgbClr val="022943"/>
                </a:solidFill>
                <a:latin typeface="Gill Sans MT" panose="020B0502020104020203" pitchFamily="34" charset="0"/>
              </a:rPr>
              <a:t>20 patogeni </a:t>
            </a:r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sessualmente trasmessi</a:t>
            </a:r>
          </a:p>
          <a:p>
            <a:endParaRPr lang="it-IT" sz="2400" dirty="0">
              <a:solidFill>
                <a:srgbClr val="022943"/>
              </a:solidFill>
              <a:latin typeface="Gill Sans MT" panose="020B0502020104020203" pitchFamily="34" charset="0"/>
            </a:endParaRPr>
          </a:p>
          <a:p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-&gt; </a:t>
            </a:r>
            <a:r>
              <a:rPr lang="it-IT" sz="2400" b="1" i="1" dirty="0">
                <a:solidFill>
                  <a:srgbClr val="022943"/>
                </a:solidFill>
                <a:latin typeface="Gill Sans MT" panose="020B0502020104020203" pitchFamily="34" charset="0"/>
              </a:rPr>
              <a:t>Batteri</a:t>
            </a:r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(Neisseria Gonorrea; 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Clamydia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Trachomatis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, Treponema 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Pallidum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, Klebsiella, 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etc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)</a:t>
            </a:r>
          </a:p>
          <a:p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-&gt; </a:t>
            </a:r>
            <a:r>
              <a:rPr lang="it-IT" sz="2400" b="1" i="1" dirty="0">
                <a:solidFill>
                  <a:srgbClr val="022943"/>
                </a:solidFill>
                <a:latin typeface="Gill Sans MT" panose="020B0502020104020203" pitchFamily="34" charset="0"/>
              </a:rPr>
              <a:t>Virus</a:t>
            </a:r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(Papilloma Virus, HIV, Epatite B e C, Herpes Virus, Px Virus, 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etc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)</a:t>
            </a:r>
          </a:p>
          <a:p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-&gt; </a:t>
            </a:r>
            <a:r>
              <a:rPr lang="it-IT" sz="2400" b="1" i="1" dirty="0">
                <a:solidFill>
                  <a:srgbClr val="022943"/>
                </a:solidFill>
                <a:latin typeface="Gill Sans MT" panose="020B0502020104020203" pitchFamily="34" charset="0"/>
              </a:rPr>
              <a:t>Funghi</a:t>
            </a:r>
            <a:r>
              <a:rPr lang="it-IT" sz="2400" b="1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(Candida)</a:t>
            </a:r>
          </a:p>
          <a:p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-&gt; </a:t>
            </a:r>
            <a:r>
              <a:rPr lang="it-IT" sz="2400" b="1" i="1" dirty="0">
                <a:solidFill>
                  <a:srgbClr val="022943"/>
                </a:solidFill>
                <a:latin typeface="Gill Sans MT" panose="020B0502020104020203" pitchFamily="34" charset="0"/>
              </a:rPr>
              <a:t>Protozoi</a:t>
            </a:r>
            <a:r>
              <a:rPr lang="it-IT" sz="2400" i="1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(Trichomonas 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vaginalis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)</a:t>
            </a:r>
          </a:p>
          <a:p>
            <a:r>
              <a:rPr lang="it-IT" sz="2400" dirty="0">
                <a:solidFill>
                  <a:srgbClr val="022943"/>
                </a:solidFill>
                <a:latin typeface="Gill Sans MT" panose="020B0502020104020203" pitchFamily="34" charset="0"/>
              </a:rPr>
              <a:t>-&gt;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  <a:r>
              <a:rPr lang="it-IT" sz="2400" b="1" i="1" dirty="0">
                <a:solidFill>
                  <a:srgbClr val="022943"/>
                </a:solidFill>
                <a:latin typeface="Gill Sans MT" panose="020B0502020104020203" pitchFamily="34" charset="0"/>
              </a:rPr>
              <a:t>Ectoparassiti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 (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Sarcoptes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Scabiei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Phtirus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rgbClr val="022943"/>
                </a:solidFill>
                <a:latin typeface="Gill Sans MT" panose="020B0502020104020203" pitchFamily="34" charset="0"/>
              </a:rPr>
              <a:t>Pubis</a:t>
            </a:r>
            <a:r>
              <a:rPr lang="it-IT" sz="1600" dirty="0">
                <a:solidFill>
                  <a:srgbClr val="022943"/>
                </a:solidFill>
                <a:latin typeface="Gill Sans MT" panose="020B0502020104020203" pitchFamily="34" charset="0"/>
              </a:rPr>
              <a:t>)</a:t>
            </a:r>
          </a:p>
          <a:p>
            <a:endParaRPr lang="it-IT" sz="2400" dirty="0">
              <a:solidFill>
                <a:srgbClr val="1C2024"/>
              </a:solidFill>
              <a:latin typeface="Titillium Web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i="1" dirty="0">
              <a:solidFill>
                <a:srgbClr val="022943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74" y="4013279"/>
            <a:ext cx="4050323" cy="21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7739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858231" y="1134129"/>
            <a:ext cx="10171112" cy="4554537"/>
          </a:xfrm>
        </p:spPr>
        <p:txBody>
          <a:bodyPr/>
          <a:lstStyle/>
          <a:p>
            <a:pPr algn="ctr"/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MALATTIE A TRASMISSIONE SESSUALE (IST)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8266B6-84D6-D15F-A344-116CD3E5B624}"/>
              </a:ext>
            </a:extLst>
          </p:cNvPr>
          <p:cNvSpPr txBox="1"/>
          <p:nvPr/>
        </p:nvSpPr>
        <p:spPr>
          <a:xfrm>
            <a:off x="4090120" y="1969406"/>
            <a:ext cx="799931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22943"/>
                </a:solidFill>
                <a:latin typeface="Gill Sans MT" panose="020B0502020104020203" pitchFamily="34" charset="0"/>
              </a:rPr>
              <a:t>Intensificare interventi di </a:t>
            </a:r>
            <a:r>
              <a:rPr lang="it-IT" sz="2200" b="1" dirty="0">
                <a:solidFill>
                  <a:srgbClr val="022943"/>
                </a:solidFill>
                <a:latin typeface="Gill Sans MT" panose="020B0502020104020203" pitchFamily="34" charset="0"/>
              </a:rPr>
              <a:t>formazione e informazione</a:t>
            </a:r>
            <a:endParaRPr lang="it-IT" sz="2200" dirty="0">
              <a:solidFill>
                <a:srgbClr val="022943"/>
              </a:solidFill>
              <a:latin typeface="Gill Sans MT" panose="020B0502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200" dirty="0">
                <a:solidFill>
                  <a:srgbClr val="022943"/>
                </a:solidFill>
                <a:latin typeface="Gill Sans MT" panose="020B0502020104020203" pitchFamily="34" charset="0"/>
              </a:rPr>
              <a:t>     in particolar modo nelle Scuole Secondarie di II grado 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solidFill>
                  <a:srgbClr val="022943"/>
                </a:solidFill>
                <a:latin typeface="Gill Sans MT" panose="020B0502020104020203" pitchFamily="34" charset="0"/>
              </a:rPr>
              <a:t>     e nelle popolazioni Hard To Reach</a:t>
            </a:r>
          </a:p>
          <a:p>
            <a:endParaRPr lang="it-IT" sz="2400" dirty="0">
              <a:solidFill>
                <a:srgbClr val="022943"/>
              </a:solidFill>
              <a:latin typeface="Gill Sans MT" panose="020B05020201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22943"/>
                </a:solidFill>
                <a:latin typeface="Gill Sans MT" panose="020B0502020104020203" pitchFamily="34" charset="0"/>
              </a:rPr>
              <a:t>Aumentare l’offerta attiva di </a:t>
            </a:r>
            <a:r>
              <a:rPr lang="it-IT" sz="2200" b="1" dirty="0">
                <a:solidFill>
                  <a:srgbClr val="022943"/>
                </a:solidFill>
                <a:latin typeface="Gill Sans MT" panose="020B0502020104020203" pitchFamily="34" charset="0"/>
              </a:rPr>
              <a:t>interventi di prevenzione</a:t>
            </a:r>
            <a:r>
              <a:rPr lang="it-IT" sz="2200" dirty="0">
                <a:solidFill>
                  <a:srgbClr val="022943"/>
                </a:solidFill>
                <a:latin typeface="Gill Sans MT" panose="020B0502020104020203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t-IT" sz="2200" i="1" dirty="0">
                <a:solidFill>
                  <a:srgbClr val="022943"/>
                </a:solidFill>
                <a:latin typeface="Gill Sans MT" panose="020B0502020104020203" pitchFamily="34" charset="0"/>
              </a:rPr>
              <a:t>       - Screening</a:t>
            </a:r>
          </a:p>
          <a:p>
            <a:pPr>
              <a:lnSpc>
                <a:spcPct val="150000"/>
              </a:lnSpc>
            </a:pPr>
            <a:r>
              <a:rPr lang="it-IT" sz="2200" i="1" dirty="0">
                <a:solidFill>
                  <a:srgbClr val="022943"/>
                </a:solidFill>
                <a:latin typeface="Gill Sans MT" panose="020B0502020104020203" pitchFamily="34" charset="0"/>
              </a:rPr>
              <a:t>       - Profilassi </a:t>
            </a:r>
            <a:r>
              <a:rPr lang="it-IT" sz="2200" i="1" dirty="0" err="1">
                <a:solidFill>
                  <a:srgbClr val="022943"/>
                </a:solidFill>
                <a:latin typeface="Gill Sans MT" panose="020B0502020104020203" pitchFamily="34" charset="0"/>
              </a:rPr>
              <a:t>pre</a:t>
            </a:r>
            <a:r>
              <a:rPr lang="it-IT" sz="2200" i="1" dirty="0">
                <a:solidFill>
                  <a:srgbClr val="022943"/>
                </a:solidFill>
                <a:latin typeface="Gill Sans MT" panose="020B0502020104020203" pitchFamily="34" charset="0"/>
              </a:rPr>
              <a:t> e post esposizione</a:t>
            </a:r>
          </a:p>
          <a:p>
            <a:pPr>
              <a:lnSpc>
                <a:spcPct val="150000"/>
              </a:lnSpc>
            </a:pPr>
            <a:r>
              <a:rPr lang="it-IT" sz="2200" i="1" dirty="0">
                <a:solidFill>
                  <a:srgbClr val="022943"/>
                </a:solidFill>
                <a:latin typeface="Gill Sans MT" panose="020B0502020104020203" pitchFamily="34" charset="0"/>
              </a:rPr>
              <a:t>       - Vaccinazioni anti HPV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3" y="2308566"/>
            <a:ext cx="3415458" cy="27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0868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635790" y="621567"/>
            <a:ext cx="10920415" cy="550902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200000"/>
              </a:lnSpc>
            </a:pP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HIV/AIDS</a:t>
            </a:r>
          </a:p>
          <a:p>
            <a:pPr algn="just">
              <a:lnSpc>
                <a:spcPct val="120000"/>
              </a:lnSpc>
            </a:pPr>
            <a:r>
              <a:rPr lang="it-IT" sz="2800" dirty="0"/>
              <a:t>I dati riferiti della sorveglianza ISS indicano che nel 2021 sono state segnalate, in Italia, </a:t>
            </a:r>
            <a:r>
              <a:rPr lang="it-IT" sz="2800" b="1" i="1" dirty="0"/>
              <a:t>1770</a:t>
            </a:r>
            <a:r>
              <a:rPr lang="it-IT" sz="2800" dirty="0"/>
              <a:t> nuove diagnosi di infezione da HIV.</a:t>
            </a:r>
          </a:p>
          <a:p>
            <a:pPr algn="just"/>
            <a:endParaRPr lang="it-IT" sz="2800" dirty="0">
              <a:solidFill>
                <a:srgbClr val="C6007E"/>
              </a:solidFill>
            </a:endParaRPr>
          </a:p>
          <a:p>
            <a:pPr algn="ctr"/>
            <a:r>
              <a:rPr lang="it-IT" sz="2800" dirty="0">
                <a:solidFill>
                  <a:srgbClr val="005EB8"/>
                </a:solidFill>
              </a:rPr>
              <a:t>Tasso di incidenza in Italia </a:t>
            </a:r>
            <a:r>
              <a:rPr lang="it-IT" sz="2800" dirty="0">
                <a:sym typeface="Wingdings" panose="05000000000000000000" pitchFamily="2" charset="2"/>
              </a:rPr>
              <a:t></a:t>
            </a:r>
            <a:r>
              <a:rPr lang="it-IT" sz="2800" dirty="0"/>
              <a:t> 3 nuovi casi per 100.000 residenti. </a:t>
            </a:r>
          </a:p>
          <a:p>
            <a:pPr algn="just"/>
            <a:endParaRPr lang="it-IT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22943"/>
                </a:solidFill>
                <a:latin typeface="Gill Sans MT" panose="020B0502020104020203" pitchFamily="34" charset="0"/>
              </a:rPr>
              <a:t>Nel 79,5% sono maschi.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22943"/>
                </a:solidFill>
                <a:latin typeface="Gill Sans MT" panose="020B0502020104020203" pitchFamily="34" charset="0"/>
              </a:rPr>
              <a:t>L’età mediana è di 42 anni per i maschi e 41 per le femmine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/>
              <a:t>L’ </a:t>
            </a:r>
            <a:r>
              <a:rPr lang="it-IT" sz="2800" dirty="0">
                <a:solidFill>
                  <a:srgbClr val="022943"/>
                </a:solidFill>
                <a:latin typeface="Gill Sans MT" panose="020B0502020104020203" pitchFamily="34" charset="0"/>
              </a:rPr>
              <a:t>incidenza più alta si riscontra nelle fasce d’età 30-39 anni (7,3 nuovi casi ogni 100.000 residenti) e 25-29 anni (6,6 nuovi casi ogni 100.000 residenti).</a:t>
            </a:r>
          </a:p>
          <a:p>
            <a:pPr algn="just"/>
            <a:endParaRPr lang="it-IT" sz="2800" dirty="0"/>
          </a:p>
          <a:p>
            <a:pPr algn="ctr"/>
            <a:endParaRPr lang="it-IT" sz="28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1010442" y="335354"/>
            <a:ext cx="10171113" cy="74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1542169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919777" y="1825298"/>
            <a:ext cx="10171112" cy="4554537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Principale Strumento di programmazione degli interventi INTERSETTORIALI di prevenzione e promozione della salute a livello regionale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Strettamente collegato ai </a:t>
            </a:r>
            <a:r>
              <a:rPr lang="it-IT" sz="2000" b="1" dirty="0"/>
              <a:t>LEA – Livelli Essenziali di 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 programmi LEA «Prevenzione collettiva e Sanità Pubblica» diventano, con il PRP più facilmente esigibili e misurabili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E’ frutto dell’elaborazione degli elementi di analisi epidemiologica e di contesto emersi dal «</a:t>
            </a:r>
            <a:r>
              <a:rPr lang="it-IT" sz="2000" b="1" i="1" dirty="0"/>
              <a:t>PROFILO DI SALUTE ED EQUITA’»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54103" y="219808"/>
            <a:ext cx="10902460" cy="178483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PIANO REGIONALE DELLA PREVENZIONE </a:t>
            </a:r>
            <a:br>
              <a:rPr lang="it-IT" sz="2800" b="1" dirty="0"/>
            </a:br>
            <a:r>
              <a:rPr lang="it-IT" sz="2800" b="1" dirty="0"/>
              <a:t>(PRP) 2021 - 2025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1698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1010442" y="1344676"/>
            <a:ext cx="10368616" cy="45545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HIV/AIDS</a:t>
            </a:r>
          </a:p>
          <a:p>
            <a:pPr algn="just">
              <a:lnSpc>
                <a:spcPct val="150000"/>
              </a:lnSpc>
            </a:pPr>
            <a:r>
              <a:rPr lang="it-IT" sz="2200" dirty="0"/>
              <a:t>Nel Lazio a partire dal 2011 trend in calo dei casi di nuove diagnosi </a:t>
            </a:r>
            <a:r>
              <a:rPr lang="it-IT" sz="2200" i="1" dirty="0"/>
              <a:t>(calo annuo del 3% negli anni 2019, 2020 e 2021 - calo annuo del 10%, soprattutto nella popolazione italiana)</a:t>
            </a:r>
          </a:p>
          <a:p>
            <a:pPr algn="just"/>
            <a:endParaRPr lang="it-IT" sz="2800" dirty="0"/>
          </a:p>
          <a:p>
            <a:pPr algn="just"/>
            <a:r>
              <a:rPr lang="it-IT" sz="2600" dirty="0">
                <a:solidFill>
                  <a:srgbClr val="005EB8"/>
                </a:solidFill>
              </a:rPr>
              <a:t>Tasso di incidenza area metropolitana di Roma </a:t>
            </a:r>
            <a:r>
              <a:rPr lang="it-IT" sz="2600" dirty="0">
                <a:sym typeface="Wingdings" panose="05000000000000000000" pitchFamily="2" charset="2"/>
              </a:rPr>
              <a:t>8,8 ogni 100 000 abitanti</a:t>
            </a:r>
            <a:endParaRPr lang="it-IT" sz="2600" dirty="0"/>
          </a:p>
          <a:p>
            <a:pPr algn="just"/>
            <a:r>
              <a:rPr lang="it-IT" sz="2800" u="sng" dirty="0">
                <a:solidFill>
                  <a:srgbClr val="005EB8"/>
                </a:solidFill>
              </a:rPr>
              <a:t>Tasso di incidenza provincia di Rieti </a:t>
            </a:r>
            <a:r>
              <a:rPr lang="it-IT" sz="2600" dirty="0">
                <a:sym typeface="Wingdings" panose="05000000000000000000" pitchFamily="2" charset="2"/>
              </a:rPr>
              <a:t>1,9 ogni 100 000 abitanti</a:t>
            </a:r>
            <a:endParaRPr lang="it-IT" sz="2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1010442" y="335354"/>
            <a:ext cx="10171113" cy="74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677EA6-6F6F-ACCE-8237-973F8232F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06" y="4749238"/>
            <a:ext cx="2447872" cy="14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8328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826108" y="1282583"/>
            <a:ext cx="10539779" cy="4554537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HIV/AIDS</a:t>
            </a:r>
          </a:p>
          <a:p>
            <a:pPr algn="ctr"/>
            <a:endParaRPr lang="it-IT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1010442" y="335354"/>
            <a:ext cx="10171113" cy="74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819AC0-8404-F8EB-4783-585C7241A0BC}"/>
              </a:ext>
            </a:extLst>
          </p:cNvPr>
          <p:cNvSpPr txBox="1"/>
          <p:nvPr/>
        </p:nvSpPr>
        <p:spPr>
          <a:xfrm>
            <a:off x="1181687" y="1724357"/>
            <a:ext cx="7073482" cy="325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22943"/>
                </a:solidFill>
                <a:latin typeface="Gill Sans MT" panose="020B0502020104020203" pitchFamily="34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it-IT" sz="2600" dirty="0">
                <a:solidFill>
                  <a:srgbClr val="022943"/>
                </a:solidFill>
                <a:latin typeface="Gill Sans MT" panose="020B0502020104020203" pitchFamily="34" charset="0"/>
              </a:rPr>
              <a:t>La maggioranza delle nuove diagnosi di infezione da HIV è attribuibile a </a:t>
            </a:r>
            <a:r>
              <a:rPr lang="it-IT" sz="2600" b="1" dirty="0">
                <a:solidFill>
                  <a:srgbClr val="022943"/>
                </a:solidFill>
                <a:latin typeface="Gill Sans MT" panose="020B0502020104020203" pitchFamily="34" charset="0"/>
              </a:rPr>
              <a:t>rapporti sessuali non protetti </a:t>
            </a:r>
            <a:r>
              <a:rPr lang="it-IT" sz="2600" dirty="0">
                <a:solidFill>
                  <a:srgbClr val="022943"/>
                </a:solidFill>
                <a:latin typeface="Gill Sans MT" panose="020B0502020104020203" pitchFamily="34" charset="0"/>
              </a:rPr>
              <a:t>da preservativo, che costituiscono l’83,5% di tutte le segnalazioni </a:t>
            </a:r>
            <a:r>
              <a:rPr lang="it-IT" dirty="0">
                <a:solidFill>
                  <a:srgbClr val="022943"/>
                </a:solidFill>
                <a:latin typeface="Gill Sans MT" panose="020B0502020104020203" pitchFamily="34" charset="0"/>
              </a:rPr>
              <a:t>(39,5% di Men </a:t>
            </a:r>
            <a:r>
              <a:rPr lang="it-IT" dirty="0" err="1">
                <a:solidFill>
                  <a:srgbClr val="022943"/>
                </a:solidFill>
                <a:latin typeface="Gill Sans MT" panose="020B0502020104020203" pitchFamily="34" charset="0"/>
              </a:rPr>
              <a:t>who</a:t>
            </a:r>
            <a:r>
              <a:rPr lang="it-IT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  <a:r>
              <a:rPr lang="it-IT" dirty="0" err="1">
                <a:solidFill>
                  <a:srgbClr val="022943"/>
                </a:solidFill>
                <a:latin typeface="Gill Sans MT" panose="020B0502020104020203" pitchFamily="34" charset="0"/>
              </a:rPr>
              <a:t>have</a:t>
            </a:r>
            <a:r>
              <a:rPr lang="it-IT" dirty="0">
                <a:solidFill>
                  <a:srgbClr val="022943"/>
                </a:solidFill>
                <a:latin typeface="Gill Sans MT" panose="020B0502020104020203" pitchFamily="34" charset="0"/>
              </a:rPr>
              <a:t> sex with men; 27,2% eterosessuali maschi; 16,8% eterosessuali femmine).</a:t>
            </a:r>
            <a:endParaRPr lang="it-IT" sz="2600" dirty="0">
              <a:solidFill>
                <a:srgbClr val="022943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7E87ACF-0E70-504E-A579-FD8E4A4C6A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48" y="2810664"/>
            <a:ext cx="3337920" cy="18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4717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HIV/AIDS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30952" y="217034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1001712" y="560558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42CAAC-369D-C7B2-EAD2-4C8C2F670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283" y="2534558"/>
            <a:ext cx="6939969" cy="33423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6833C8A-E1EC-7630-BBF8-C3D10CC99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779" y="1925778"/>
            <a:ext cx="7298978" cy="3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986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436098" y="1151731"/>
            <a:ext cx="8989256" cy="49817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>
                <a:solidFill>
                  <a:srgbClr val="F68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TUBERCOLOSI (TBC)</a:t>
            </a:r>
            <a:endParaRPr lang="it-IT" sz="2800" b="1" dirty="0">
              <a:solidFill>
                <a:srgbClr val="F68D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it-IT" sz="3200" dirty="0">
                <a:solidFill>
                  <a:srgbClr val="022842"/>
                </a:solidFill>
              </a:rPr>
              <a:t>In Italia si verificano ancora più di </a:t>
            </a:r>
            <a:r>
              <a:rPr lang="it-IT" sz="3200" b="1" dirty="0">
                <a:solidFill>
                  <a:srgbClr val="022842"/>
                </a:solidFill>
              </a:rPr>
              <a:t>4 mila nuovi casi </a:t>
            </a:r>
            <a:r>
              <a:rPr lang="it-IT" sz="3200" dirty="0">
                <a:solidFill>
                  <a:srgbClr val="022842"/>
                </a:solidFill>
              </a:rPr>
              <a:t>di TBC all’anno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rgbClr val="022842"/>
                </a:solidFill>
              </a:rPr>
              <a:t>L’Italia è tra i Paesi a </a:t>
            </a:r>
            <a:r>
              <a:rPr lang="it-IT" sz="2400" i="1" dirty="0">
                <a:solidFill>
                  <a:srgbClr val="022842"/>
                </a:solidFill>
              </a:rPr>
              <a:t>bassa endemia</a:t>
            </a:r>
            <a:r>
              <a:rPr lang="it-IT" sz="2400" dirty="0">
                <a:solidFill>
                  <a:srgbClr val="022842"/>
                </a:solidFill>
              </a:rPr>
              <a:t>, ma la TBC continua a rappresentare una realtà sanitaria che richiede formazione degli operatori, strategie di prevenzione e attività di controllo. </a:t>
            </a:r>
          </a:p>
          <a:p>
            <a:pPr algn="just"/>
            <a:endParaRPr lang="it-IT" sz="2800" dirty="0">
              <a:solidFill>
                <a:srgbClr val="022842"/>
              </a:solidFill>
              <a:sym typeface="Wingdings" panose="05000000000000000000" pitchFamily="2" charset="2"/>
            </a:endParaRPr>
          </a:p>
          <a:p>
            <a:pPr algn="just"/>
            <a:endParaRPr lang="it-IT" sz="2800" dirty="0">
              <a:solidFill>
                <a:srgbClr val="022842"/>
              </a:solidFill>
            </a:endParaRP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PL 11 – MALATTIE INFETTIVE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74FDA4A-3041-B58E-356F-501F5289D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97" y="3910965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993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1001712" y="1021458"/>
            <a:ext cx="10013291" cy="49817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3200" b="1" dirty="0">
                <a:solidFill>
                  <a:srgbClr val="F68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TUBERCOLOSI (TBC)</a:t>
            </a:r>
            <a:r>
              <a:rPr lang="it-IT" sz="2800" dirty="0">
                <a:solidFill>
                  <a:srgbClr val="022842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022842"/>
                </a:solidFill>
              </a:rPr>
              <a:t>Lazio </a:t>
            </a:r>
            <a:r>
              <a:rPr lang="it-IT" sz="2800" dirty="0">
                <a:solidFill>
                  <a:srgbClr val="022842"/>
                </a:solidFill>
              </a:rPr>
              <a:t>un’area a bassa endemia (OMS)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22842"/>
                </a:solidFill>
                <a:sym typeface="Wingdings" panose="05000000000000000000" pitchFamily="2" charset="2"/>
              </a:rPr>
              <a:t>Tasso di incidenza in Italia pari a 7,4 casi ogni 100 000 abitanti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22842"/>
                </a:solidFill>
                <a:sym typeface="Wingdings" panose="05000000000000000000" pitchFamily="2" charset="2"/>
              </a:rPr>
              <a:t>Tasso di incidenza nel Lazio pari a </a:t>
            </a:r>
          </a:p>
          <a:p>
            <a:pPr algn="just">
              <a:lnSpc>
                <a:spcPct val="150000"/>
              </a:lnSpc>
            </a:pPr>
            <a:r>
              <a:rPr lang="it-IT" sz="2800" b="1" dirty="0">
                <a:solidFill>
                  <a:srgbClr val="022842"/>
                </a:solidFill>
                <a:sym typeface="Wingdings" panose="05000000000000000000" pitchFamily="2" charset="2"/>
              </a:rPr>
              <a:t>    10,5 casi ogni 100 000 abitanti </a:t>
            </a:r>
            <a:endParaRPr lang="it-IT" sz="2800" dirty="0">
              <a:solidFill>
                <a:srgbClr val="022842"/>
              </a:solidFill>
              <a:sym typeface="Wingdings" panose="05000000000000000000" pitchFamily="2" charset="2"/>
            </a:endParaRPr>
          </a:p>
          <a:p>
            <a:pPr algn="just"/>
            <a:endParaRPr lang="it-IT" sz="2800" dirty="0">
              <a:solidFill>
                <a:srgbClr val="022842"/>
              </a:solidFill>
              <a:sym typeface="Wingdings" panose="05000000000000000000" pitchFamily="2" charset="2"/>
            </a:endParaRPr>
          </a:p>
          <a:p>
            <a:pPr algn="just"/>
            <a:endParaRPr lang="it-IT" sz="2800" dirty="0">
              <a:solidFill>
                <a:srgbClr val="022842"/>
              </a:solidFill>
            </a:endParaRP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PL 11 – MALATTIE INFETTIVE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D636C80-B4C9-4FF7-85A4-FFE7A72FB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89" y="3567710"/>
            <a:ext cx="2475914" cy="24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679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720358" y="1181687"/>
            <a:ext cx="10730744" cy="544419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it-IT" sz="6700" b="1" dirty="0">
                <a:solidFill>
                  <a:srgbClr val="F68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TUBERCOLOSI</a:t>
            </a:r>
            <a:endParaRPr lang="it-IT" sz="3800" b="1" dirty="0">
              <a:solidFill>
                <a:srgbClr val="F68D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200" b="1" dirty="0">
              <a:solidFill>
                <a:srgbClr val="F68D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it-IT" sz="5100" dirty="0">
                <a:solidFill>
                  <a:srgbClr val="022842"/>
                </a:solidFill>
              </a:rPr>
              <a:t>La proporzione di casi in persone immigrate è in costante aumento anche in Italia</a:t>
            </a:r>
          </a:p>
          <a:p>
            <a:pPr algn="l"/>
            <a:r>
              <a:rPr lang="it-IT" sz="5100" dirty="0">
                <a:solidFill>
                  <a:srgbClr val="022842"/>
                </a:solidFill>
              </a:rPr>
              <a:t> 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it-IT" sz="5100" dirty="0">
                <a:solidFill>
                  <a:srgbClr val="022842"/>
                </a:solidFill>
              </a:rPr>
              <a:t>Tra gli italiani, gli anziani sono i più colpiti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it-IT" sz="5100" dirty="0">
              <a:solidFill>
                <a:srgbClr val="022842"/>
              </a:solidFill>
            </a:endParaRPr>
          </a:p>
          <a:p>
            <a:pPr marL="571500" indent="-5715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it-IT" sz="5100" dirty="0">
                <a:solidFill>
                  <a:srgbClr val="022842"/>
                </a:solidFill>
              </a:rPr>
              <a:t>Tra gli immigrati la TBC colpisce prevalentemente la fascia di età </a:t>
            </a:r>
            <a:r>
              <a:rPr lang="it-IT" sz="5100" b="1" dirty="0">
                <a:solidFill>
                  <a:srgbClr val="022842"/>
                </a:solidFill>
              </a:rPr>
              <a:t>tra i 25 e i 34 anni</a:t>
            </a:r>
            <a:r>
              <a:rPr lang="it-IT" sz="5100" dirty="0">
                <a:solidFill>
                  <a:srgbClr val="022842"/>
                </a:solidFill>
              </a:rPr>
              <a:t>. Casi di TBC tra i bambini sono poco frequenti e, quando si verificano, sono indice di trasmissione recente dell’infezione all’interno della comunità.</a:t>
            </a:r>
          </a:p>
          <a:p>
            <a:pPr algn="l"/>
            <a:r>
              <a:rPr lang="it-IT" sz="4000" dirty="0">
                <a:solidFill>
                  <a:srgbClr val="022842"/>
                </a:solidFill>
              </a:rPr>
              <a:t> </a:t>
            </a:r>
          </a:p>
          <a:p>
            <a:pPr algn="just"/>
            <a:endParaRPr lang="it-IT" sz="2800" dirty="0">
              <a:solidFill>
                <a:srgbClr val="022842"/>
              </a:solidFill>
            </a:endParaRP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PL 11 – MALATTIE INFETTIVE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423479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1001712" y="1151731"/>
            <a:ext cx="10171112" cy="45545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3200" b="1" dirty="0">
                <a:solidFill>
                  <a:srgbClr val="F68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TUBERCOLOSI</a:t>
            </a:r>
          </a:p>
          <a:p>
            <a:pPr algn="just"/>
            <a:r>
              <a:rPr lang="it-IT" sz="2800" dirty="0">
                <a:solidFill>
                  <a:srgbClr val="022842"/>
                </a:solidFill>
              </a:rPr>
              <a:t>Cosa si può fare?</a:t>
            </a:r>
          </a:p>
          <a:p>
            <a:pPr algn="just"/>
            <a:endParaRPr lang="it-IT" sz="2800" dirty="0">
              <a:solidFill>
                <a:srgbClr val="02284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22842"/>
                </a:solidFill>
              </a:rPr>
              <a:t>Individuare precocemente i casi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22842"/>
                </a:solidFill>
              </a:rPr>
              <a:t>Individuare i ceppi emergenti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u="sng" dirty="0">
                <a:solidFill>
                  <a:srgbClr val="022842"/>
                </a:solidFill>
              </a:rPr>
              <a:t>Aumentare lo screening sulla popolazione a rischio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22842"/>
                </a:solidFill>
              </a:rPr>
              <a:t>Ricostruire la catena di trasmissione e diffusione (contact tracing)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22842"/>
                </a:solidFill>
              </a:rPr>
              <a:t>Sorvegliare l’esito del trattamento antitubercolare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rgbClr val="022842"/>
                </a:solidFill>
              </a:rPr>
              <a:t>Avviare un programma di vaccinazione su larga scala</a:t>
            </a:r>
          </a:p>
          <a:p>
            <a:pPr algn="just"/>
            <a:endParaRPr lang="it-IT" sz="2800" dirty="0">
              <a:solidFill>
                <a:srgbClr val="022842"/>
              </a:solidFill>
            </a:endParaRP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PL 11 – MALATTIE INFETTIVE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969277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854255" y="1151731"/>
            <a:ext cx="10171112" cy="4554537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rgbClr val="F68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EPATITE C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2B7F778E-3957-D990-D284-732E08D9D834}"/>
              </a:ext>
            </a:extLst>
          </p:cNvPr>
          <p:cNvSpPr txBox="1">
            <a:spLocks/>
          </p:cNvSpPr>
          <p:nvPr/>
        </p:nvSpPr>
        <p:spPr>
          <a:xfrm>
            <a:off x="303043" y="1781689"/>
            <a:ext cx="6604194" cy="4095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288000" indent="-288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943"/>
              </a:buClr>
              <a:buFont typeface="Arial" panose="020B0604020202020204" pitchFamily="34" charset="0"/>
              <a:buChar char="—"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432000" indent="-144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842"/>
              </a:buClr>
              <a:buFont typeface="Arial" panose="020B0604020202020204" pitchFamily="34" charset="0"/>
              <a:buChar char="-"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720000" indent="-288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842"/>
              </a:buClr>
              <a:buFont typeface="Arial" panose="020B0604020202020204" pitchFamily="34" charset="0"/>
              <a:buChar char="—"/>
              <a:defRPr lang="it-IT" sz="1500" b="0" kern="1200" baseline="0" dirty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88165" indent="-35004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10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4912" indent="-281361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10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600" dirty="0"/>
              <a:t>Rilevare le infezioni da virus dell’Epatite C ancora non diagnosticate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it-IT" sz="2600" dirty="0"/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600" dirty="0"/>
              <a:t>Migliorare la possibilità di una </a:t>
            </a:r>
            <a:r>
              <a:rPr lang="it-IT" sz="2600" b="1" u="sng" dirty="0"/>
              <a:t>diagnosi precoce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it-IT" sz="2600" dirty="0"/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600" dirty="0"/>
              <a:t>Avviare i pazienti al </a:t>
            </a:r>
            <a:r>
              <a:rPr lang="it-IT" sz="2600" b="1" u="sng" dirty="0"/>
              <a:t>trattamento</a:t>
            </a:r>
            <a:r>
              <a:rPr lang="it-IT" sz="2600" dirty="0"/>
              <a:t> onde evitare le complicanze di una malattia epatica avanzata e delle manifestazioni extraepatiche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it-IT" sz="2600" dirty="0"/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600" b="1" u="sng" dirty="0"/>
              <a:t>Interrompere la circolazione</a:t>
            </a:r>
            <a:r>
              <a:rPr lang="it-IT" sz="2600" b="1" dirty="0"/>
              <a:t> </a:t>
            </a:r>
            <a:r>
              <a:rPr lang="it-IT" sz="2600" dirty="0"/>
              <a:t>del virus impedendo nuove infezioni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 algn="just">
              <a:buFontTx/>
              <a:buChar char="-"/>
            </a:pP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844BA83-4677-83BE-589C-E585140B8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43" y="2794046"/>
            <a:ext cx="4966254" cy="20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4613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D2708C-7A9A-8A05-D24E-636499BE2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4" y="1058709"/>
            <a:ext cx="3609037" cy="5104187"/>
          </a:xfrm>
          <a:prstGeom prst="rect">
            <a:avLst/>
          </a:prstGeom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CFD5B23B-413D-00D9-664C-C8134D8A01C1}"/>
              </a:ext>
            </a:extLst>
          </p:cNvPr>
          <p:cNvSpPr txBox="1">
            <a:spLocks/>
          </p:cNvSpPr>
          <p:nvPr/>
        </p:nvSpPr>
        <p:spPr>
          <a:xfrm>
            <a:off x="4749253" y="918177"/>
            <a:ext cx="6252095" cy="5244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288000" indent="-288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943"/>
              </a:buClr>
              <a:buFont typeface="Arial" panose="020B0604020202020204" pitchFamily="34" charset="0"/>
              <a:buChar char="—"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432000" indent="-144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842"/>
              </a:buClr>
              <a:buFont typeface="Arial" panose="020B0604020202020204" pitchFamily="34" charset="0"/>
              <a:buChar char="-"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720000" indent="-288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842"/>
              </a:buClr>
              <a:buFont typeface="Arial" panose="020B0604020202020204" pitchFamily="34" charset="0"/>
              <a:buChar char="—"/>
              <a:defRPr lang="it-IT" sz="1500" b="0" kern="1200" baseline="0" dirty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88165" indent="-35004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10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4912" indent="-281361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10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it-IT" sz="2000" dirty="0"/>
          </a:p>
          <a:p>
            <a:pPr algn="just">
              <a:lnSpc>
                <a:spcPct val="150000"/>
              </a:lnSpc>
            </a:pPr>
            <a:r>
              <a:rPr lang="it-IT" sz="2400" dirty="0"/>
              <a:t>E’ rivolto, in via sperimentale, una tantum, fino a dicembre 2023, per un unico test 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i="1" dirty="0"/>
              <a:t>Tutta la popolazione iscritta all’anagrafe sanitaria, inclusi gli stranieri temporaneamente presenti, nata dal 1 gennaio 1969 al  31 dicembre 1989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i="1" dirty="0"/>
              <a:t>Ai soggetti seguiti dai servizi pubblici per le dipendenze (</a:t>
            </a:r>
            <a:r>
              <a:rPr lang="it-IT" sz="2400" i="1" dirty="0" err="1"/>
              <a:t>SerD</a:t>
            </a:r>
            <a:r>
              <a:rPr lang="it-IT" sz="2400" i="1" dirty="0"/>
              <a:t>), indipendentemente dalla coorte di nascita e nazionalità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2400" i="1" dirty="0"/>
              <a:t>Ai soggetti detenuti presso gli istituti penitenziari, indipendentemente dalla coorte di nascita e dalla nazionalità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 algn="just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26876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854255" y="1114796"/>
            <a:ext cx="10171112" cy="4554537"/>
          </a:xfrm>
        </p:spPr>
        <p:txBody>
          <a:bodyPr/>
          <a:lstStyle/>
          <a:p>
            <a:pPr algn="ctr"/>
            <a:endParaRPr lang="it-IT" sz="3200" b="1" dirty="0"/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 noGrp="1"/>
          </p:cNvSpPr>
          <p:nvPr>
            <p:ph type="title"/>
          </p:nvPr>
        </p:nvSpPr>
        <p:spPr>
          <a:xfrm>
            <a:off x="1010443" y="528924"/>
            <a:ext cx="10171113" cy="1528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b="1" i="1" dirty="0"/>
              <a:t/>
            </a:r>
            <a:br>
              <a:rPr lang="it-IT" b="1" i="1" dirty="0"/>
            </a:br>
            <a:r>
              <a:rPr lang="it-IT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r>
              <a:rPr lang="it-IT" b="1" i="1" dirty="0"/>
              <a:t/>
            </a:r>
            <a:br>
              <a:rPr lang="it-IT" b="1" i="1" dirty="0"/>
            </a:br>
            <a:r>
              <a:rPr lang="it-IT" sz="2400" b="1" dirty="0">
                <a:solidFill>
                  <a:srgbClr val="0228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it-IT" sz="2400" b="1" dirty="0">
                <a:solidFill>
                  <a:srgbClr val="0228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it-IT" i="1" dirty="0"/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2B7F778E-3957-D990-D284-732E08D9D834}"/>
              </a:ext>
            </a:extLst>
          </p:cNvPr>
          <p:cNvSpPr txBox="1">
            <a:spLocks/>
          </p:cNvSpPr>
          <p:nvPr/>
        </p:nvSpPr>
        <p:spPr>
          <a:xfrm>
            <a:off x="200000" y="1719611"/>
            <a:ext cx="11992000" cy="45545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288000" indent="-288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943"/>
              </a:buClr>
              <a:buFont typeface="Arial" panose="020B0604020202020204" pitchFamily="34" charset="0"/>
              <a:buChar char="—"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432000" indent="-144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842"/>
              </a:buClr>
              <a:buFont typeface="Arial" panose="020B0604020202020204" pitchFamily="34" charset="0"/>
              <a:buChar char="-"/>
              <a:defRPr lang="it-IT" sz="1500" b="0" kern="1200" dirty="0" smtClean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720000" indent="-28800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22842"/>
              </a:buClr>
              <a:buFont typeface="Arial" panose="020B0604020202020204" pitchFamily="34" charset="0"/>
              <a:buChar char="—"/>
              <a:defRPr lang="it-IT" sz="1500" b="0" kern="1200" baseline="0" dirty="0">
                <a:solidFill>
                  <a:srgbClr val="022943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0" indent="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88165" indent="-350040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10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4912" indent="-281361" algn="l" defTabSz="11254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38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108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sz="2200" dirty="0"/>
              <a:t>Il PL 11 si incentra su Malattie Infettive con diverse caratteristiche epidemiologiche</a:t>
            </a:r>
          </a:p>
          <a:p>
            <a:pPr algn="ctr">
              <a:lnSpc>
                <a:spcPct val="150000"/>
              </a:lnSpc>
            </a:pPr>
            <a:endParaRPr lang="it-IT" sz="2200" dirty="0"/>
          </a:p>
          <a:p>
            <a:pPr algn="ctr">
              <a:lnSpc>
                <a:spcPct val="150000"/>
              </a:lnSpc>
            </a:pPr>
            <a:r>
              <a:rPr lang="it-IT" sz="2200" dirty="0"/>
              <a:t>Consolidare le </a:t>
            </a:r>
            <a:r>
              <a:rPr lang="it-IT" sz="2200" b="1" dirty="0"/>
              <a:t>azioni di controllo </a:t>
            </a:r>
            <a:r>
              <a:rPr lang="it-IT" sz="2200" dirty="0"/>
              <a:t>in risposta ad eventuali focolai infettivi </a:t>
            </a:r>
            <a:r>
              <a:rPr lang="it-IT" sz="2200" dirty="0">
                <a:sym typeface="Wingdings" panose="05000000000000000000" pitchFamily="2" charset="2"/>
              </a:rPr>
              <a:t> azioni intersettoriali (azioni sanitarie e interventi non sanitari)</a:t>
            </a:r>
          </a:p>
          <a:p>
            <a:pPr algn="ctr">
              <a:lnSpc>
                <a:spcPct val="150000"/>
              </a:lnSpc>
            </a:pPr>
            <a:endParaRPr lang="it-IT" sz="2200" dirty="0"/>
          </a:p>
          <a:p>
            <a:pPr algn="ctr">
              <a:lnSpc>
                <a:spcPct val="150000"/>
              </a:lnSpc>
            </a:pPr>
            <a:r>
              <a:rPr lang="it-IT" sz="2400" dirty="0"/>
              <a:t>Sviluppo di un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operativo aziendale </a:t>
            </a:r>
            <a:r>
              <a:rPr lang="it-IT" sz="2400" dirty="0"/>
              <a:t>in preparazione e risposta ad emergenze infettive (PANFLU – Piano Nazionale di risposta ad una Pandemia Influenzale)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 algn="ctr">
              <a:buFontTx/>
              <a:buChar char="-"/>
            </a:pPr>
            <a:endParaRPr lang="it-IT" dirty="0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34C4DB5D-4F14-7559-B805-ECCE6983B44F}"/>
              </a:ext>
            </a:extLst>
          </p:cNvPr>
          <p:cNvSpPr/>
          <p:nvPr/>
        </p:nvSpPr>
        <p:spPr>
          <a:xfrm>
            <a:off x="5895504" y="2394396"/>
            <a:ext cx="257908" cy="47278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C4371E10-F5F2-4827-13E8-9949668C0801}"/>
              </a:ext>
            </a:extLst>
          </p:cNvPr>
          <p:cNvSpPr/>
          <p:nvPr/>
        </p:nvSpPr>
        <p:spPr>
          <a:xfrm>
            <a:off x="5934661" y="4053047"/>
            <a:ext cx="152944" cy="37493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53EF279-B89E-89CC-F8D5-AF88338C8039}"/>
              </a:ext>
            </a:extLst>
          </p:cNvPr>
          <p:cNvSpPr/>
          <p:nvPr/>
        </p:nvSpPr>
        <p:spPr>
          <a:xfrm>
            <a:off x="393895" y="2936083"/>
            <a:ext cx="11565402" cy="10234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096D727-D050-CF5B-AF35-59B3D7E1E8E2}"/>
              </a:ext>
            </a:extLst>
          </p:cNvPr>
          <p:cNvSpPr/>
          <p:nvPr/>
        </p:nvSpPr>
        <p:spPr>
          <a:xfrm>
            <a:off x="200000" y="4496881"/>
            <a:ext cx="11887434" cy="137262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01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6" y="1747531"/>
            <a:ext cx="5534025" cy="219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>
            <a:spLocks noGrp="1"/>
          </p:cNvSpPr>
          <p:nvPr>
            <p:ph type="title"/>
          </p:nvPr>
        </p:nvSpPr>
        <p:spPr>
          <a:xfrm>
            <a:off x="1001712" y="725604"/>
            <a:ext cx="10171113" cy="53975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PRP 2021- 2025 STRUTTURA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394" y="2081579"/>
            <a:ext cx="6838950" cy="371475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453054" y="4554416"/>
            <a:ext cx="2461846" cy="202223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endParaRPr lang="it-IT" sz="1500" dirty="0">
              <a:solidFill>
                <a:schemeClr val="tx2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1450731" y="4589585"/>
            <a:ext cx="870438" cy="16705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54887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-10046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252263-6484-AF4A-D729-7972CC13C6BD}"/>
              </a:ext>
            </a:extLst>
          </p:cNvPr>
          <p:cNvSpPr txBox="1"/>
          <p:nvPr/>
        </p:nvSpPr>
        <p:spPr>
          <a:xfrm>
            <a:off x="764530" y="1856274"/>
            <a:ext cx="11028700" cy="40635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it-IT" sz="2800" dirty="0">
                <a:solidFill>
                  <a:srgbClr val="022943"/>
                </a:solidFill>
                <a:latin typeface="Gill Sans MT" panose="020B0502020104020203" pitchFamily="34" charset="0"/>
              </a:rPr>
              <a:t>Abbiamo a nostra disposizione tutti i mezzi per raggiungere l’obiettivo di un </a:t>
            </a:r>
            <a:r>
              <a:rPr lang="it-IT" sz="2800" dirty="0">
                <a:solidFill>
                  <a:srgbClr val="022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miglioramento dello STATO DI SALUTE DELLA SOCIETA’ </a:t>
            </a:r>
            <a:r>
              <a:rPr lang="it-IT" sz="2800" dirty="0">
                <a:solidFill>
                  <a:srgbClr val="022943"/>
                </a:solidFill>
                <a:latin typeface="Gill Sans MT" panose="020B0502020104020203" pitchFamily="34" charset="0"/>
              </a:rPr>
              <a:t>attraverso </a:t>
            </a:r>
            <a:endParaRPr lang="it-IT" sz="2800" b="1" i="1" dirty="0">
              <a:solidFill>
                <a:srgbClr val="0229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l">
              <a:lnSpc>
                <a:spcPct val="200000"/>
              </a:lnSpc>
            </a:pPr>
            <a:r>
              <a:rPr lang="it-IT" sz="2800" b="1" i="1" dirty="0">
                <a:solidFill>
                  <a:srgbClr val="022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                                                      </a:t>
            </a:r>
            <a:r>
              <a:rPr lang="it-IT" sz="5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LA PREVENZIONE</a:t>
            </a:r>
          </a:p>
          <a:p>
            <a:pPr algn="l"/>
            <a:r>
              <a:rPr lang="it-IT" sz="2800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B37AEFF-80AD-3B0E-C457-411001862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3" y="4083112"/>
            <a:ext cx="3392649" cy="1774743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A181C5B-3E22-46AF-7A18-8F7445E5B123}"/>
              </a:ext>
            </a:extLst>
          </p:cNvPr>
          <p:cNvSpPr/>
          <p:nvPr/>
        </p:nvSpPr>
        <p:spPr>
          <a:xfrm>
            <a:off x="398770" y="1491003"/>
            <a:ext cx="11560527" cy="4691919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71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B79388-8F60-38C6-E5C7-FB9DE4D8B954}"/>
              </a:ext>
            </a:extLst>
          </p:cNvPr>
          <p:cNvSpPr txBox="1"/>
          <p:nvPr/>
        </p:nvSpPr>
        <p:spPr>
          <a:xfrm>
            <a:off x="415361" y="1056846"/>
            <a:ext cx="10890578" cy="44787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it-IT" sz="6000" b="1" i="1" dirty="0">
                <a:solidFill>
                  <a:srgbClr val="022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GRAZIE </a:t>
            </a:r>
          </a:p>
          <a:p>
            <a:pPr algn="ctr">
              <a:lnSpc>
                <a:spcPct val="200000"/>
              </a:lnSpc>
            </a:pPr>
            <a:r>
              <a:rPr lang="it-IT" sz="6000" b="1" i="1" dirty="0">
                <a:solidFill>
                  <a:srgbClr val="022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PER L’ATTENZIONE!</a:t>
            </a:r>
          </a:p>
          <a:p>
            <a:pPr algn="l"/>
            <a:r>
              <a:rPr lang="it-IT" sz="2800" dirty="0">
                <a:solidFill>
                  <a:srgbClr val="022943"/>
                </a:solidFill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Nuvola 3">
            <a:extLst>
              <a:ext uri="{FF2B5EF4-FFF2-40B4-BE49-F238E27FC236}">
                <a16:creationId xmlns:a16="http://schemas.microsoft.com/office/drawing/2014/main" id="{9C030BA2-9229-6059-2B93-B79260FE80EE}"/>
              </a:ext>
            </a:extLst>
          </p:cNvPr>
          <p:cNvSpPr/>
          <p:nvPr/>
        </p:nvSpPr>
        <p:spPr>
          <a:xfrm>
            <a:off x="886061" y="572016"/>
            <a:ext cx="10661827" cy="5486464"/>
          </a:xfrm>
          <a:prstGeom prst="cloud">
            <a:avLst/>
          </a:prstGeom>
          <a:noFill/>
          <a:ln w="57150">
            <a:solidFill>
              <a:srgbClr val="0091D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42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823420" y="361793"/>
            <a:ext cx="10796493" cy="58139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800" b="1" u="sng" dirty="0"/>
              <a:t>PROFILO DI SALUTE ED EQUITA’ </a:t>
            </a:r>
          </a:p>
          <a:p>
            <a:pPr algn="ctr">
              <a:lnSpc>
                <a:spcPct val="110000"/>
              </a:lnSpc>
            </a:pPr>
            <a:r>
              <a:rPr lang="it-IT" sz="2000" b="1" dirty="0"/>
              <a:t>ANALISI DI CONTESTO REGIONE LAZIO</a:t>
            </a:r>
            <a:r>
              <a:rPr lang="it-IT" sz="2400" b="1" dirty="0"/>
              <a:t>  </a:t>
            </a:r>
            <a:r>
              <a:rPr lang="it-IT" sz="1050" b="1" i="1" dirty="0"/>
              <a:t>(dati aggiornati al 1 gennaio 2020)</a:t>
            </a:r>
          </a:p>
          <a:p>
            <a:pPr algn="ctr">
              <a:lnSpc>
                <a:spcPct val="110000"/>
              </a:lnSpc>
            </a:pPr>
            <a:endParaRPr lang="it-IT" sz="2000" b="1" dirty="0"/>
          </a:p>
          <a:p>
            <a:pPr algn="ctr">
              <a:lnSpc>
                <a:spcPct val="110000"/>
              </a:lnSpc>
            </a:pPr>
            <a:r>
              <a:rPr lang="it-IT" sz="2400" b="1" dirty="0"/>
              <a:t>Profilo demografico e socioeconomico</a:t>
            </a:r>
          </a:p>
          <a:p>
            <a:pPr algn="ctr"/>
            <a:endParaRPr lang="it-IT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Popolazione Residente nel Lazio </a:t>
            </a:r>
            <a:r>
              <a:rPr lang="it-IT" sz="2600" b="1" i="1" dirty="0"/>
              <a:t>5.755.700</a:t>
            </a:r>
            <a:r>
              <a:rPr lang="it-IT" sz="2600" b="1" dirty="0"/>
              <a:t>      </a:t>
            </a:r>
            <a:r>
              <a:rPr lang="it-IT" sz="2200" b="1" dirty="0"/>
              <a:t>            </a:t>
            </a:r>
          </a:p>
          <a:p>
            <a:r>
              <a:rPr lang="it-IT" sz="2200" b="1" dirty="0"/>
              <a:t>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Lieve prevalenza di femmine rispetto ai maschi (51,7%)</a:t>
            </a:r>
          </a:p>
          <a:p>
            <a:endParaRPr lang="it-IT" sz="2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Aumento della </a:t>
            </a:r>
            <a:r>
              <a:rPr lang="it-IT" sz="2200" b="1" dirty="0"/>
              <a:t>speranza di vita alla nascita </a:t>
            </a:r>
            <a:r>
              <a:rPr lang="it-IT" sz="2200" dirty="0"/>
              <a:t>(82,7 anni)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2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b="1" dirty="0"/>
              <a:t>Indice di vecchiaia </a:t>
            </a:r>
            <a:r>
              <a:rPr lang="it-IT" sz="2200" dirty="0"/>
              <a:t>pari al 169,3% </a:t>
            </a:r>
          </a:p>
          <a:p>
            <a:r>
              <a:rPr lang="it-IT" sz="2200" dirty="0"/>
              <a:t>    (vi sono 1,7 over 65 per ogni cittadino nella fascia 0-14 anni) </a:t>
            </a:r>
          </a:p>
          <a:p>
            <a:r>
              <a:rPr lang="it-IT" sz="2200" dirty="0">
                <a:sym typeface="Wingdings" panose="05000000000000000000" pitchFamily="2" charset="2"/>
              </a:rPr>
              <a:t>    (percentuale di over 65 ammonta al 22,2% e sale al 27,2% nella provincia di Rieti)</a:t>
            </a:r>
          </a:p>
          <a:p>
            <a:r>
              <a:rPr lang="it-IT" sz="2200" dirty="0">
                <a:sym typeface="Wingdings" panose="05000000000000000000" pitchFamily="2" charset="2"/>
              </a:rPr>
              <a:t>      </a:t>
            </a:r>
            <a:r>
              <a:rPr lang="it-IT" sz="2200" b="1" i="1" dirty="0">
                <a:sym typeface="Wingdings" panose="05000000000000000000" pitchFamily="2" charset="2"/>
              </a:rPr>
              <a:t>g</a:t>
            </a:r>
            <a:r>
              <a:rPr lang="it-IT" sz="2200" b="1" i="1" dirty="0"/>
              <a:t>raduale invecchiamento della popolazione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3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160936" y="66392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6768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724454" y="1477109"/>
            <a:ext cx="10769428" cy="456375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it-IT" sz="4400" b="1" u="sng" dirty="0"/>
              <a:t>EPIDEMIOLOGIA DELLE MALATTIE INFETTIVE nel LAZIO</a:t>
            </a:r>
          </a:p>
          <a:p>
            <a:endParaRPr lang="it-IT" sz="1600" b="1" u="sng" dirty="0"/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3500" b="1" dirty="0"/>
              <a:t>RIDUZIONE, negli ultimi 10 anni, di alcune MALATTIE per le quali sono state adottate specifiche misure di profilassi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it-IT" sz="35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3500" dirty="0"/>
              <a:t>LEGGERO AUMENTO DEI CASI DI </a:t>
            </a:r>
            <a:r>
              <a:rPr lang="it-IT" sz="3500" i="1" dirty="0"/>
              <a:t>TUBERCOLOSI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it-IT" sz="35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3500" dirty="0"/>
              <a:t>MARCATO AUMENTO DEI CASI DI </a:t>
            </a:r>
            <a:r>
              <a:rPr lang="it-IT" sz="3500" i="1" dirty="0"/>
              <a:t>LEGIONELLA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it-IT" sz="3500" dirty="0"/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3500" dirty="0"/>
              <a:t>STABILI LE NUOVE DIAGNOSI DI </a:t>
            </a:r>
            <a:r>
              <a:rPr lang="it-IT" sz="3500" i="1" dirty="0"/>
              <a:t>INFEZIONE DA HIV </a:t>
            </a:r>
            <a:r>
              <a:rPr lang="it-IT" sz="3500" dirty="0"/>
              <a:t>(leggero declino negli ultimi due anni)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it-IT" sz="3500" dirty="0"/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3500" dirty="0"/>
              <a:t>DIMINUIZIONE DEI CASI DI </a:t>
            </a:r>
            <a:r>
              <a:rPr lang="it-IT" sz="3500" i="1" dirty="0"/>
              <a:t>AIDS</a:t>
            </a:r>
            <a:r>
              <a:rPr lang="it-IT" sz="3500" dirty="0"/>
              <a:t> grazie all’efficacia delle terapie antiretrovirali di combinazione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346897" y="66393"/>
            <a:ext cx="1717056" cy="141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/>
          </p:cNvSpPr>
          <p:nvPr/>
        </p:nvSpPr>
        <p:spPr>
          <a:xfrm>
            <a:off x="1023612" y="560558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82A923-4C4D-0E40-44D9-977C178EA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24" y="2614833"/>
            <a:ext cx="2490107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952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1010444" y="2011173"/>
            <a:ext cx="10171112" cy="4554537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LE MALATTIE INFETTIVE HANNO UN</a:t>
            </a:r>
            <a:endParaRPr lang="it-IT" sz="1600" b="1" dirty="0"/>
          </a:p>
          <a:p>
            <a:pPr algn="ctr">
              <a:lnSpc>
                <a:spcPct val="160000"/>
              </a:lnSpc>
            </a:pPr>
            <a:r>
              <a:rPr lang="it-IT" sz="2800" b="1" dirty="0"/>
              <a:t>NOTEVOLE IMPATTO SULLA </a:t>
            </a:r>
            <a:r>
              <a:rPr lang="it-IT" sz="2800" b="1" i="1" dirty="0"/>
              <a:t>SANITA’ PUBBLICA </a:t>
            </a:r>
          </a:p>
          <a:p>
            <a:pPr algn="ctr">
              <a:lnSpc>
                <a:spcPct val="160000"/>
              </a:lnSpc>
            </a:pPr>
            <a:r>
              <a:rPr lang="it-IT" sz="2800" b="1" dirty="0"/>
              <a:t>SIA IN TERMINI DI SALUTE COLLETTIVA </a:t>
            </a:r>
          </a:p>
          <a:p>
            <a:pPr algn="ctr">
              <a:lnSpc>
                <a:spcPct val="160000"/>
              </a:lnSpc>
            </a:pPr>
            <a:r>
              <a:rPr lang="it-IT" sz="2800" b="1" dirty="0"/>
              <a:t>CHE IN TERMINI ECONOMICI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325496" y="66392"/>
            <a:ext cx="1738457" cy="1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5"/>
          <p:cNvSpPr txBox="1">
            <a:spLocks/>
          </p:cNvSpPr>
          <p:nvPr/>
        </p:nvSpPr>
        <p:spPr>
          <a:xfrm>
            <a:off x="1023612" y="560558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sp>
        <p:nvSpPr>
          <p:cNvPr id="3" name="Rettangolo 2"/>
          <p:cNvSpPr/>
          <p:nvPr/>
        </p:nvSpPr>
        <p:spPr>
          <a:xfrm>
            <a:off x="1866130" y="1594475"/>
            <a:ext cx="8459367" cy="36387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00" dirty="0">
              <a:solidFill>
                <a:srgbClr val="FFFF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68" y="4976446"/>
            <a:ext cx="1605385" cy="1240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3" y="1069626"/>
            <a:ext cx="1662464" cy="11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181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450166" y="1344679"/>
            <a:ext cx="10935871" cy="481618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600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PANDEMIA DA VIRUS SARS CoV-2</a:t>
            </a:r>
          </a:p>
          <a:p>
            <a:pPr algn="ctr"/>
            <a:endParaRPr lang="it-IT" sz="16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Patogeno </a:t>
            </a:r>
            <a:r>
              <a:rPr lang="it-IT" sz="2400" b="1" dirty="0"/>
              <a:t>EMERGENTE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Popolazione Mondiale </a:t>
            </a:r>
            <a:r>
              <a:rPr lang="it-IT" sz="2400" b="1" dirty="0"/>
              <a:t>SUSCETTIBILE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Assenza di trattamenti specifici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Assenza di un Vaccino Disponibile</a:t>
            </a:r>
          </a:p>
          <a:p>
            <a:pPr algn="just">
              <a:lnSpc>
                <a:spcPct val="200000"/>
              </a:lnSpc>
            </a:pPr>
            <a:r>
              <a:rPr lang="it-IT" sz="2400" dirty="0">
                <a:sym typeface="Wingdings" panose="05000000000000000000" pitchFamily="2" charset="2"/>
              </a:rPr>
              <a:t>                         </a:t>
            </a:r>
            <a:r>
              <a:rPr lang="it-IT" sz="2400" dirty="0"/>
              <a:t> </a:t>
            </a:r>
            <a:r>
              <a:rPr lang="it-IT" sz="2400" b="1" i="1" dirty="0"/>
              <a:t>Sovraccarico delle strutture e dei servizi sanitari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5"/>
          <p:cNvSpPr txBox="1">
            <a:spLocks noGrp="1"/>
          </p:cNvSpPr>
          <p:nvPr>
            <p:ph type="title"/>
          </p:nvPr>
        </p:nvSpPr>
        <p:spPr>
          <a:xfrm>
            <a:off x="923680" y="560558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49" y="2236763"/>
            <a:ext cx="4248444" cy="21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301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DCDC-BD0A-4387-878F-08B30B3C65A0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>
          <a:xfrm>
            <a:off x="641233" y="1474725"/>
            <a:ext cx="10935871" cy="481618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C600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PANDEMIA DA VIRUS SARS CoV-2</a:t>
            </a:r>
          </a:p>
          <a:p>
            <a:pPr algn="ctr"/>
            <a:endParaRPr lang="it-IT" sz="1600" b="1" dirty="0"/>
          </a:p>
          <a:p>
            <a:pPr algn="just">
              <a:lnSpc>
                <a:spcPct val="200000"/>
              </a:lnSpc>
            </a:pPr>
            <a:r>
              <a:rPr lang="it-IT" sz="2200" dirty="0"/>
              <a:t>Adeguamento, in tempi rapidi, dei sistemi di </a:t>
            </a:r>
            <a:r>
              <a:rPr lang="it-IT" sz="2200" b="1" dirty="0"/>
              <a:t>SORVEGLIANZA</a:t>
            </a:r>
            <a:r>
              <a:rPr lang="it-IT" sz="2200" dirty="0"/>
              <a:t> ed integrazione con i </a:t>
            </a:r>
            <a:r>
              <a:rPr lang="it-IT" sz="2200" b="1" dirty="0"/>
              <a:t>DATI VIROLOGICI </a:t>
            </a:r>
            <a:r>
              <a:rPr lang="it-IT" sz="2200" dirty="0"/>
              <a:t>ed </a:t>
            </a:r>
            <a:r>
              <a:rPr lang="it-IT" sz="2200" b="1" dirty="0"/>
              <a:t>EPIDEMIOLOGICI</a:t>
            </a:r>
          </a:p>
          <a:p>
            <a:pPr algn="just">
              <a:lnSpc>
                <a:spcPct val="200000"/>
              </a:lnSpc>
            </a:pPr>
            <a:r>
              <a:rPr lang="it-IT" sz="2200" dirty="0">
                <a:sym typeface="Wingdings" panose="05000000000000000000" pitchFamily="2" charset="2"/>
              </a:rPr>
              <a:t>       </a:t>
            </a:r>
            <a:r>
              <a:rPr lang="it-IT" sz="2200" dirty="0"/>
              <a:t> valutazione dell’andamento dell’epidemia</a:t>
            </a:r>
          </a:p>
          <a:p>
            <a:pPr algn="just">
              <a:lnSpc>
                <a:spcPct val="200000"/>
              </a:lnSpc>
            </a:pPr>
            <a:r>
              <a:rPr lang="it-IT" sz="2200" dirty="0">
                <a:sym typeface="Wingdings" panose="05000000000000000000" pitchFamily="2" charset="2"/>
              </a:rPr>
              <a:t>       </a:t>
            </a:r>
            <a:r>
              <a:rPr lang="it-IT" sz="2200" dirty="0"/>
              <a:t>modulazione degli interventi di contenimento e contrasto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92"/>
            <a:ext cx="2118946" cy="1278287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75F3F27B-7237-471A-B140-0BECFCB7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10099390" y="66393"/>
            <a:ext cx="1859907" cy="15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5"/>
          <p:cNvSpPr txBox="1">
            <a:spLocks noGrp="1"/>
          </p:cNvSpPr>
          <p:nvPr>
            <p:ph type="title"/>
          </p:nvPr>
        </p:nvSpPr>
        <p:spPr>
          <a:xfrm>
            <a:off x="923680" y="560558"/>
            <a:ext cx="10171113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25444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2400" b="0" kern="1200" spc="0">
                <a:solidFill>
                  <a:srgbClr val="02284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/>
              <a:t>PL 11 – MALATTIE INFETTIVE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1" y="1244734"/>
            <a:ext cx="1108445" cy="100841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68" y="3715629"/>
            <a:ext cx="2713936" cy="20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8960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PMG 16x9">
  <a:themeElements>
    <a:clrScheme name="KPMG T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338D"/>
      </a:hlink>
      <a:folHlink>
        <a:srgbClr val="00338D"/>
      </a:folHlink>
    </a:clrScheme>
    <a:fontScheme name="KPMG SA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noAutofit/>
      </a:bodyPr>
      <a:lstStyle>
        <a:defPPr algn="l"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Light Pink">
      <a:srgbClr val="BC204B"/>
    </a:custClr>
    <a:custClr name="Pink">
      <a:srgbClr val="C6007E"/>
    </a:custClr>
  </a:custClrLst>
  <a:extLst>
    <a:ext uri="{05A4C25C-085E-4340-85A3-A5531E510DB2}">
      <thm15:themeFamily xmlns:thm15="http://schemas.microsoft.com/office/thememl/2012/main" name="UpSlideTemplate.potx" id="{AA02011F-9FCC-4F33-9F18-FCF86093C6C3}" vid="{E1C0A0F7-2B0A-454D-A907-6A77F13EE69F}"/>
    </a:ext>
  </a:extLst>
</a:theme>
</file>

<file path=ppt/theme/theme2.xml><?xml version="1.0" encoding="utf-8"?>
<a:theme xmlns:a="http://schemas.openxmlformats.org/drawingml/2006/main" name="1_KPMG 16x9">
  <a:themeElements>
    <a:clrScheme name="KPMG T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338D"/>
      </a:hlink>
      <a:folHlink>
        <a:srgbClr val="00338D"/>
      </a:folHlink>
    </a:clrScheme>
    <a:fontScheme name="KPMG SA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noAutofit/>
      </a:bodyPr>
      <a:lstStyle>
        <a:defPPr algn="l"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Light Pink">
      <a:srgbClr val="BC204B"/>
    </a:custClr>
    <a:custClr name="Pink">
      <a:srgbClr val="C6007E"/>
    </a:custClr>
  </a:custClrLst>
  <a:extLst>
    <a:ext uri="{05A4C25C-085E-4340-85A3-A5531E510DB2}">
      <thm15:themeFamily xmlns:thm15="http://schemas.microsoft.com/office/thememl/2012/main" name="UpSlideTemplate.potx" id="{AA02011F-9FCC-4F33-9F18-FCF86093C6C3}" vid="{E1C0A0F7-2B0A-454D-A907-6A77F13EE69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1787</Words>
  <Application>Microsoft Office PowerPoint</Application>
  <PresentationFormat>Widescreen</PresentationFormat>
  <Paragraphs>362</Paragraphs>
  <Slides>41</Slides>
  <Notes>2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1" baseType="lpstr">
      <vt:lpstr>Arial</vt:lpstr>
      <vt:lpstr>Calibri</vt:lpstr>
      <vt:lpstr>Gill Sans MT</vt:lpstr>
      <vt:lpstr>KPMG Extralight</vt:lpstr>
      <vt:lpstr>Roboto</vt:lpstr>
      <vt:lpstr>Titillium Web</vt:lpstr>
      <vt:lpstr>Wingdings</vt:lpstr>
      <vt:lpstr>KPMG 16x9</vt:lpstr>
      <vt:lpstr>1_KPMG 16x9</vt:lpstr>
      <vt:lpstr>Diapositiva think-cell</vt:lpstr>
      <vt:lpstr>Presentazione standard di PowerPoint</vt:lpstr>
      <vt:lpstr>Presentazione standard di PowerPoint</vt:lpstr>
      <vt:lpstr>PIANO REGIONALE DELLA PREVENZIONE  (PRP) 2021 - 2025</vt:lpstr>
      <vt:lpstr>PRP 2021- 2025 STRUTTURA</vt:lpstr>
      <vt:lpstr>Presentazione standard di PowerPoint</vt:lpstr>
      <vt:lpstr>Presentazione standard di PowerPoint</vt:lpstr>
      <vt:lpstr>Presentazione standard di PowerPoint</vt:lpstr>
      <vt:lpstr>PL 11 – MALATTIE INFETTIVE</vt:lpstr>
      <vt:lpstr>PL 11 – MALATTIE INFETTIVE</vt:lpstr>
      <vt:lpstr>Presentazione standard di PowerPoint</vt:lpstr>
      <vt:lpstr>ONE HEALTH </vt:lpstr>
      <vt:lpstr>ONE HEALTH </vt:lpstr>
      <vt:lpstr>ONE HEALTH </vt:lpstr>
      <vt:lpstr>Presentazione standard di PowerPoint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PL 11 – MALATTIE INFETTIVE</vt:lpstr>
      <vt:lpstr> CONCLUSIONI  </vt:lpstr>
      <vt:lpstr>Presentazione standard di PowerPoint</vt:lpstr>
      <vt:lpstr>Presentazione standard di PowerPoint</vt:lpstr>
    </vt:vector>
  </TitlesOfParts>
  <Company>AZIEND SANITARIA LOCALE - RIETI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Avvio ufficiale della rete  delle “Scuole che Promuovono Salute»: incontro con le Scuole   VERSO LA RETE REGIONALE DELLE SCUOLE CHE PROMUOVONO SALUTE</dc:title>
  <dc:creator>SANDRA TOZZI</dc:creator>
  <cp:lastModifiedBy>Luisa Di Loreto</cp:lastModifiedBy>
  <cp:revision>318</cp:revision>
  <dcterms:created xsi:type="dcterms:W3CDTF">2023-04-28T10:38:39Z</dcterms:created>
  <dcterms:modified xsi:type="dcterms:W3CDTF">2023-06-21T08:53:23Z</dcterms:modified>
</cp:coreProperties>
</file>