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8" r:id="rId18"/>
    <p:sldId id="279" r:id="rId19"/>
    <p:sldId id="280" r:id="rId20"/>
    <p:sldId id="286" r:id="rId21"/>
    <p:sldId id="282" r:id="rId22"/>
    <p:sldId id="284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63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4" y="22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91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9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72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2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43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13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96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73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27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70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45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6E8C-DA34-4B34-8C8D-91FF5B86C943}" type="datetimeFigureOut">
              <a:rPr lang="it-IT" smtClean="0"/>
              <a:pPr/>
              <a:t>09/11/2022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C245E-2D98-494F-BF6C-94D0BBAE2D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46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029771"/>
            <a:ext cx="9750829" cy="1055053"/>
          </a:xfrm>
        </p:spPr>
        <p:txBody>
          <a:bodyPr>
            <a:normAutofit fontScale="55000" lnSpcReduction="20000"/>
          </a:bodyPr>
          <a:lstStyle/>
          <a:p>
            <a:endParaRPr lang="it-IT" dirty="0"/>
          </a:p>
          <a:p>
            <a:r>
              <a:rPr lang="it-IT" dirty="0"/>
              <a:t> </a:t>
            </a:r>
            <a:r>
              <a:rPr lang="it-IT" sz="4500" b="1" dirty="0">
                <a:solidFill>
                  <a:schemeClr val="accent1">
                    <a:lumMod val="75000"/>
                  </a:schemeClr>
                </a:solidFill>
              </a:rPr>
              <a:t>STRUTTURE SANITARIE E SOCIO-ASSISTENZIALI IN ERA PANDEMICA </a:t>
            </a:r>
            <a:endParaRPr lang="it-IT" sz="45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4500" b="1" dirty="0">
                <a:solidFill>
                  <a:schemeClr val="accent1">
                    <a:lumMod val="75000"/>
                  </a:schemeClr>
                </a:solidFill>
              </a:rPr>
              <a:t>NELLA PROVINCIA DI RIETI </a:t>
            </a:r>
            <a:endParaRPr lang="it-IT" sz="4500" b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68" y="223749"/>
            <a:ext cx="1660017" cy="456505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ttangolo 5"/>
          <p:cNvSpPr/>
          <p:nvPr/>
        </p:nvSpPr>
        <p:spPr>
          <a:xfrm>
            <a:off x="3048000" y="3151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600" i="1" dirty="0">
                <a:solidFill>
                  <a:srgbClr val="990033"/>
                </a:solidFill>
              </a:rPr>
              <a:t>Azienda Sanitaria Locale di Rieti</a:t>
            </a:r>
            <a:r>
              <a:rPr lang="it-IT" sz="3600" dirty="0">
                <a:solidFill>
                  <a:srgbClr val="990033"/>
                </a:solidFill>
              </a:rPr>
              <a:t/>
            </a:r>
            <a:br>
              <a:rPr lang="it-IT" sz="3600" dirty="0">
                <a:solidFill>
                  <a:srgbClr val="990033"/>
                </a:solidFill>
              </a:rPr>
            </a:br>
            <a:endParaRPr lang="it-IT" sz="3600" dirty="0">
              <a:solidFill>
                <a:srgbClr val="990033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794142" y="6094231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146473" y="5795782"/>
            <a:ext cx="41870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t-IT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400" i="1" dirty="0">
              <a:solidFill>
                <a:srgbClr val="99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2721" y="3607052"/>
            <a:ext cx="3633531" cy="191431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169131" y="2099835"/>
            <a:ext cx="7780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i="1" dirty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Responsabili Scientifici:</a:t>
            </a:r>
          </a:p>
          <a:p>
            <a:pPr lvl="0" algn="ctr"/>
            <a:r>
              <a:rPr lang="it-IT" sz="1600" i="1" dirty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Dott. Gianluca Fovi De Ruggiero - Dott.ssa Danila Dalla Vecchia - Dott.ssa Federica Mari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026429" y="57957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b="1" dirty="0">
                <a:solidFill>
                  <a:srgbClr val="990033"/>
                </a:solidFill>
                <a:latin typeface="Times New Roman" panose="02020603050405020304" pitchFamily="18" charset="0"/>
              </a:rPr>
              <a:t>24 OTTOBRE 2022 </a:t>
            </a:r>
            <a:endParaRPr lang="it-IT" dirty="0">
              <a:solidFill>
                <a:srgbClr val="990033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114502" y="2717080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ASL Rieti - Blocco 2 – Via del Terminillo, n. 42 </a:t>
            </a:r>
            <a:endParaRPr lang="it-IT" sz="1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it-IT" sz="1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AULA MAGNA AZIENDALE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5121" y="3759452"/>
            <a:ext cx="3633531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7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9640" y="665571"/>
            <a:ext cx="10515600" cy="117629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n-lt"/>
              </a:rPr>
              <a:t>REQUISITI STRUTTURALI</a:t>
            </a:r>
            <a:br>
              <a:rPr lang="it-IT" b="1" dirty="0" smtClean="0">
                <a:solidFill>
                  <a:srgbClr val="FF0000"/>
                </a:solidFill>
                <a:latin typeface="+mn-lt"/>
              </a:rPr>
            </a:br>
            <a:r>
              <a:rPr lang="it-IT" b="1" dirty="0" err="1" smtClean="0">
                <a:solidFill>
                  <a:srgbClr val="FF0000"/>
                </a:solidFill>
              </a:rPr>
              <a:t>R.S.A.</a:t>
            </a:r>
            <a:r>
              <a:rPr lang="it-IT" b="1" dirty="0" smtClean="0">
                <a:solidFill>
                  <a:srgbClr val="FF0000"/>
                </a:solidFill>
              </a:rPr>
              <a:t> in regime di semiresidenzialità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383" y="1825624"/>
            <a:ext cx="11547565" cy="457517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Qualora nella struttura non venga svolta anche altra attività assistenziale in forma residenziale e/o ambulatoriale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devono essere previsti: </a:t>
            </a: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uno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spazio per attesa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locale per accoglienza e per attività amministrative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locale adibito alla direzione del servizio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utilizzabile anche per riunioni d'équipe;  </a:t>
            </a:r>
          </a:p>
          <a:p>
            <a:pPr algn="just">
              <a:buFontTx/>
              <a:buChar char="-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spogliatoi del personale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algn="just">
              <a:buFontTx/>
              <a:buChar char="-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servizi igienici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distinti per gli utenti attrezzato per la disabilità e per il personale;</a:t>
            </a: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locale per deposito del materiale pulito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con armadi per i materiali d'uso, strumentazione, farmaci e dispositivi medici; </a:t>
            </a: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locale per il deposito del materiale sporco.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169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STRUTTURE SOCIO-ASSISTENZIALI</a:t>
            </a:r>
            <a:br>
              <a:rPr lang="it-IT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PER ANZIANI</a:t>
            </a:r>
            <a:br>
              <a:rPr lang="it-IT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it-IT" sz="2700" b="1" dirty="0" smtClean="0">
                <a:solidFill>
                  <a:srgbClr val="FF0000"/>
                </a:solidFill>
                <a:latin typeface="+mn-lt"/>
              </a:rPr>
              <a:t>D.G.R. 1305/2004 e </a:t>
            </a:r>
            <a:r>
              <a:rPr lang="it-IT" sz="2700" b="1" dirty="0" err="1" smtClean="0">
                <a:solidFill>
                  <a:srgbClr val="FF0000"/>
                </a:solidFill>
                <a:latin typeface="+mn-lt"/>
              </a:rPr>
              <a:t>s.m.i.</a:t>
            </a:r>
            <a:r>
              <a:rPr lang="it-IT" sz="2700" b="1" dirty="0" smtClean="0">
                <a:solidFill>
                  <a:srgbClr val="FF0000"/>
                </a:solidFill>
                <a:latin typeface="+mn-lt"/>
              </a:rPr>
              <a:t> (</a:t>
            </a:r>
            <a:r>
              <a:rPr lang="it-IT" sz="2700" b="1" dirty="0" err="1" smtClean="0">
                <a:solidFill>
                  <a:srgbClr val="FF0000"/>
                </a:solidFill>
                <a:latin typeface="+mn-lt"/>
              </a:rPr>
              <a:t>sez.III.A</a:t>
            </a:r>
            <a:r>
              <a:rPr lang="it-IT" sz="2700" b="1" dirty="0" smtClean="0">
                <a:solidFill>
                  <a:srgbClr val="FF0000"/>
                </a:solidFill>
                <a:latin typeface="+mn-lt"/>
              </a:rPr>
              <a:t>)</a:t>
            </a:r>
            <a:br>
              <a:rPr lang="it-IT" sz="2700" b="1" dirty="0" smtClean="0">
                <a:solidFill>
                  <a:srgbClr val="FF0000"/>
                </a:solidFill>
                <a:latin typeface="+mn-lt"/>
              </a:rPr>
            </a:br>
            <a:r>
              <a:rPr lang="it-IT" sz="2700" b="1" dirty="0" smtClean="0">
                <a:solidFill>
                  <a:srgbClr val="FF0000"/>
                </a:solidFill>
                <a:latin typeface="+mn-lt"/>
              </a:rPr>
              <a:t>L.R. 41/2003 art.11</a:t>
            </a:r>
            <a:endParaRPr lang="it-IT" sz="27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23294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Le strutture a ciclo residenziale e semiresidenziale prestano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servizi socio-assistenziali finalizzati al mantenimento ed al recupero dei livelli di autonomia delle persone anziane ed al sostegno della loro famiglia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sulla base di un piano personalizzato di intervento. </a:t>
            </a:r>
          </a:p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Sono inserite nel sistema dei servizi territoriali, si attengono alle normative regionali ed ai regolamenti comunali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 requisiti di carattere strutturale, organizzativo e funzionale sono indispensabili per garantire la sicurezza degli anziani ospiti e degli operatori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nonché la compatibilità del servizio con gli obiettivi del piano socio-assistenziale regionale e l’idoneità ad espletare le relative attività assistenziali.</a:t>
            </a: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Il servizio reso si fonda sulla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centralità del bisogno del cittadino utente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attraverso la partecipazione delle scelte tra servizi, operatori e destinatari, relativamente alla progettazione, all’organizzazione comune degli interventi ed all’attuazione dei progetti personalizzati di assistenza. </a:t>
            </a: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REQUISITI STRUTTURALI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LOCALIZZAZIONE</a:t>
            </a: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Le strutture a ciclo residenziale e semiresidenziale per anziani sono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ubicate in centri abitati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o nelle loro vicinanze,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facilmente raggiungibili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con l’uso di mezzi pubblici o con mezzi di trasporto privati messi a disposizione dalla struttura, comunque localizzate in modo tale da permettere la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partecipazione degli utenti alla vita sociale del territorio e facilitare le visite agli ospiti delle strutture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ACCESSIBILITA’</a:t>
            </a: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Nelle strutture per anziani, in relazione alle finalità delle strutture stesse,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non sono presenti barriere architettoniche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In considerazione delle caratteristiche dell’utenza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 applica quanto stabilito dalla normativa sull’accessibilità ed il superamento delle barriere architettoniche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ed in particolare si fa riferimento alla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D.G.R.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27 marzo 2001, n. 424 “Normativa barriere architettoniche, verifiche ed autorizzazioni. Linee guida.” </a:t>
            </a: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+mn-lt"/>
              </a:rPr>
              <a:t>ARTICOLAZIONE DELLE STRUTTURE </a:t>
            </a:r>
            <a:br>
              <a:rPr lang="it-IT" sz="3600" b="1" dirty="0" smtClean="0">
                <a:solidFill>
                  <a:srgbClr val="FF0000"/>
                </a:solidFill>
                <a:latin typeface="+mn-lt"/>
              </a:rPr>
            </a:br>
            <a:endParaRPr lang="it-IT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85109"/>
            <a:ext cx="10515600" cy="449185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Sono dotate di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spazi destinati ad attività collettive e di socializzazione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distinti dagli spazi destinati alle camere da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letto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e dagli spazi destinati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alla fruizione dei pasti,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organizzati in modo da promuovere l’aggregazione e  garantire l’autonomia individuale, la fruibilità e la privacy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Tutti gli spazi sono ad esclusivo uso degli ospiti e dell’equipe degli operatori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nell’ambito delle finalità indicate nel progetto globale della struttura. </a:t>
            </a: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Le strutture sono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in possesso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dei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requisiti previsti dalla normativa vigente in materia edilizia, igienico-sanitaria, di prevenzione incendi, sulle condizioni di sicurezza degli impianti, sulle barriere architettoniche, sulla prevenzione e sicurezza sui luoghi di lavoro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SPAZI RESIDENZIALI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50683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</a:rPr>
              <a:t>In fase di progettazione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, nell’organizzazione degli ambienti, è opportuno </a:t>
            </a:r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</a:rPr>
              <a:t>tenere conto degli spazi di ingombro degli arredi e dei necessari spazi di manovra anche per un ospite su sedia a ruote.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it-IT" sz="3400" u="sng" dirty="0" smtClean="0">
                <a:solidFill>
                  <a:schemeClr val="accent1">
                    <a:lumMod val="75000"/>
                  </a:schemeClr>
                </a:solidFill>
              </a:rPr>
              <a:t>Il materiale, la strutturazione, le dimensioni degli arredi 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sono tali da </a:t>
            </a:r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</a:rPr>
              <a:t>consentire una comoda e sicura fruibilità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 in considerazione della tipologia dell’utenza ospitata; gli stessi possiedono requisiti che contribuiscono a rendere </a:t>
            </a:r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</a:rPr>
              <a:t>l’ambiente sicuro, confortevole e familiare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400" u="sng" dirty="0" smtClean="0">
                <a:solidFill>
                  <a:schemeClr val="accent1">
                    <a:lumMod val="75000"/>
                  </a:schemeClr>
                </a:solidFill>
              </a:rPr>
              <a:t>garantendo buone condizioni di vivibilità ed un’agevole manutenzione igienica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</a:rPr>
              <a:t>L’ospite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, compatibilmente con lo spazio a disposizione, </a:t>
            </a:r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</a:rPr>
              <a:t>può personalizzare la propria camera da letto con suppellettili ed arredi propri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</a:rPr>
              <a:t>I servizi igienici 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sono dotati di tutti gli accessori necessari per una comoda e sicura fruizione degli stessi. Essi sono preferibilmente </a:t>
            </a:r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</a:rPr>
              <a:t>illuminati e ventilati con finestre all’esterno, qualora ciò non fosse possibile sono consentite l’illuminazione artificiale e l’areazione forzata 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mediante idonea apparecchiatura. </a:t>
            </a:r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prossimità della doccia e del wc sono previsti i campanelli di allarme. </a:t>
            </a:r>
            <a:r>
              <a:rPr lang="it-IT" sz="3400" u="sng" dirty="0" smtClean="0">
                <a:solidFill>
                  <a:schemeClr val="accent1">
                    <a:lumMod val="75000"/>
                  </a:schemeClr>
                </a:solidFill>
              </a:rPr>
              <a:t>I pavimenti sono in materiale antisdrucciolevole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CUCINA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50683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gli ambienti sono tali da consentire una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corretta prassi igienica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pareti e piani di lavoro connotate da materiali lavabili e disinfettabili, pavimentazione antisdrucciolo, corretta preparazione e conservazione degli alimenti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); </a:t>
            </a:r>
          </a:p>
          <a:p>
            <a:pPr algn="just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funzionale all’obiettivo del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mantenimento e recupero dell’autonomia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secondo il proprio piano personalizzato di assistenza, al fine di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favorire la piena integrazione degli ospiti, anche su sedie a ruote, nello svolgimento delle attività quotidiane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 garantendo la massima aderenza ad una vita simile a quella familiare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le strutture appartenenti alla tipologia </a:t>
            </a:r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famiglia e comunità alloggio fino a 12 ospiti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devono rispettare i </a:t>
            </a:r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requisiti igienico sanitari di una civile abitazione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it-IT" sz="3400" b="1" dirty="0" smtClean="0">
                <a:solidFill>
                  <a:schemeClr val="accent1">
                    <a:lumMod val="75000"/>
                  </a:schemeClr>
                </a:solidFill>
              </a:rPr>
              <a:t>le comunità alloggio con ricettività </a:t>
            </a:r>
            <a:r>
              <a:rPr lang="it-IT" sz="3400" b="1" u="sng" dirty="0" smtClean="0">
                <a:solidFill>
                  <a:schemeClr val="accent1">
                    <a:lumMod val="75000"/>
                  </a:schemeClr>
                </a:solidFill>
              </a:rPr>
              <a:t>oltre 12 ospiti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, rispondono, ai criteri previsti dalla normativa vigente riguardante i luoghi dove avviene la preparazione e la somministrazione dei pasti e delle bevande, necessitano della stesura di un manuale di autocontrollo HACCP e della </a:t>
            </a:r>
            <a:r>
              <a:rPr lang="it-IT" sz="3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della SCIA 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ai sensi del Reg. CE n. 852/2004 e </a:t>
            </a:r>
            <a:r>
              <a:rPr lang="it-IT" sz="3400" dirty="0" err="1" smtClean="0">
                <a:solidFill>
                  <a:schemeClr val="accent1">
                    <a:lumMod val="75000"/>
                  </a:schemeClr>
                </a:solidFill>
              </a:rPr>
              <a:t>s.m.i.</a:t>
            </a:r>
            <a:r>
              <a:rPr lang="it-IT" sz="3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IMPIANTI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1886" y="1502229"/>
            <a:ext cx="11521440" cy="506838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le strutture distribuite su più piani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, in relazione alla tipologia  della struttura, è prevista la possibilità del raggiungimento dei piani fuori terra con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sistemi di sollevamento verticale elettrici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 quali ascensori, eventualmente montascale o piattaforme elevatrici,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dimensionati in modo tale da permettere l’utilizzo della sedia a ruote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algn="just"/>
            <a:r>
              <a:rPr lang="it-IT" sz="4000" u="sng" dirty="0" smtClean="0">
                <a:solidFill>
                  <a:schemeClr val="accent1">
                    <a:lumMod val="75000"/>
                  </a:schemeClr>
                </a:solidFill>
              </a:rPr>
              <a:t>Per le strutture che accolgono più di 20 utenti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si sottolinea l’importanza di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prevedere e segnalare un “luogo sicuro statico”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che, in caso di emergenza-incendio, gli ospiti possano rapidamente raggiungere e dove aspettare in sicurezza l’arrivo dei soccorsi; </a:t>
            </a:r>
          </a:p>
          <a:p>
            <a:pPr algn="just"/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er le strutture con </a:t>
            </a:r>
            <a:r>
              <a:rPr lang="it-IT" sz="4000" u="sng" dirty="0" smtClean="0">
                <a:solidFill>
                  <a:schemeClr val="accent1">
                    <a:lumMod val="75000"/>
                  </a:schemeClr>
                </a:solidFill>
              </a:rPr>
              <a:t>capacità ricettiva superiore ai 12 ospiti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è necessario che il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di allarme/chiamata  previsto in tutti i servizi igienici e per tutti i posti letto faccia capo ad un quadro di piano e ad uno generale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che sarà </a:t>
            </a:r>
            <a:r>
              <a:rPr lang="it-IT" sz="4000" u="sng" dirty="0" smtClean="0">
                <a:solidFill>
                  <a:schemeClr val="accent1">
                    <a:lumMod val="75000"/>
                  </a:schemeClr>
                </a:solidFill>
              </a:rPr>
              <a:t>posto in portineria ed anche nel locale dove si svolge la vigilanza notturna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algn="just"/>
            <a:r>
              <a:rPr lang="it-IT" sz="4000" u="sng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it-IT" sz="4000" u="sng" dirty="0" smtClean="0">
                <a:solidFill>
                  <a:schemeClr val="accent1">
                    <a:lumMod val="75000"/>
                  </a:schemeClr>
                </a:solidFill>
              </a:rPr>
              <a:t>ltre alla linea telefonica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della struttura per le strutture con </a:t>
            </a:r>
            <a:r>
              <a:rPr lang="it-IT" sz="4000" u="sng" dirty="0" smtClean="0">
                <a:solidFill>
                  <a:schemeClr val="accent1">
                    <a:lumMod val="75000"/>
                  </a:schemeClr>
                </a:solidFill>
              </a:rPr>
              <a:t>ricettività superiore a 6 ospiti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 è prevista la presenza di una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linea telefonica a disposizione degli ospiti stessi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.  Sono previsti, inoltre, l’adozione di sistemi di sicurezza, a norma di legge, riguardanti gli impianti di distribuzione del gas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sz="3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n-lt"/>
              </a:rPr>
              <a:t>CASA FAMIGLIA PER ANZIANI</a:t>
            </a:r>
            <a:br>
              <a:rPr lang="it-IT" b="1" dirty="0" smtClean="0">
                <a:solidFill>
                  <a:srgbClr val="FF0000"/>
                </a:solidFill>
                <a:latin typeface="+mn-lt"/>
              </a:rPr>
            </a:b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108959"/>
            <a:ext cx="10515600" cy="306800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Organizzate sul modello familiare garantiscono il dignitoso soddisfacimento dei bisogni primari ed assistenziali degli ospiti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nonché interventi di mantenimento e/o di sviluppo di abilità individuali, che consentano lo svolgimento autonomo delle basilari attività della vita quotidiane. </a:t>
            </a: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Agli ospiti sono inoltre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garantite prestazioni di carattere socio-sanitario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assimilabili alle forme di assistenza rese a domicilio.</a:t>
            </a:r>
          </a:p>
          <a:p>
            <a:pPr algn="ctr">
              <a:buNone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RICETTIVITA’</a:t>
            </a: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Ospitano un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massimo di sei anziani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per i quali non sia possibile il mantenimento nel proprio ambito familiare e sociale temporaneamente o definitivamente, ovvero che sia contrastante con il proprio piano personalizzato o che scelgano autonomamente tale tipo di residenza.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  <p:pic>
        <p:nvPicPr>
          <p:cNvPr id="7" name="Immagine 6" descr="Anziani e disabili, 7500 euro dal Comune per realizzare un programma unico  di attività estive - BitontoLive.i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354" y="1094740"/>
            <a:ext cx="2622550" cy="174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n-lt"/>
              </a:rPr>
              <a:t>ARTICOLAZIONE DELLE STRUTTURE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Sono dotate di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spazi destinati ad attività collettive e di socializzazione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distinti dagli spazi destinati alle camere da letto, organizzati in modo da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garantire l’autonomia individuale, la fruibilità e la privacy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anche in considerazione delle particolari esigenze della tipologia di utenza, e si configurano come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spazi di quotidianità propri di una casa destinata a civile abitazione ivi comprese le cucine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 Sono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in possesso dei requisiti previsti per le strutture di civile abitazione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dalla normativa vigente in materia edilizia, igienico-sanitaria, di prevenzione incendi, sulle condizioni di sicurezza degli impianti, sulle barriere architettoniche, sulla prevenzione, igiene e sicurezza sui luoghi di lavoro. </a:t>
            </a:r>
          </a:p>
          <a:p>
            <a:pPr algn="just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imensioni e caratteristiche degli ambienti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ripropongono caratteristiche tipologiche e di suddivisione degli spazi propri di un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comune appartamento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con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zona notte, zona giorno, servizi igienici, cucina, spazi per gli operatori e locali di servizio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ed in particolare: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alibri"/>
              </a:rPr>
              <a:t>ARTICOLAZIONE DELLE STRUTTURE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949" y="1541417"/>
            <a:ext cx="11547565" cy="500307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it-IT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Camere da letto   </a:t>
            </a:r>
          </a:p>
          <a:p>
            <a:pPr algn="just"/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ono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singole o doppie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ed abbastanza ampie da consentire una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buona fruibilità anche per persone su sedie a ruote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, e momenti di privacy.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La superficie minima delle camere da letto, nel rispetto dei requisiti per la civile abitazione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, è la seguente: </a:t>
            </a:r>
          </a:p>
          <a:p>
            <a:pPr algn="just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mq. 9 per la camera a 1 letto; </a:t>
            </a:r>
          </a:p>
          <a:p>
            <a:pPr algn="just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mq. 14 per la camera a 2 letti.  </a:t>
            </a:r>
          </a:p>
          <a:p>
            <a:pPr algn="just">
              <a:buNone/>
            </a:pPr>
            <a:r>
              <a:rPr lang="it-IT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igienici </a:t>
            </a:r>
          </a:p>
          <a:p>
            <a:pPr algn="just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E’ previsto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almeno un servizio igienico ogni quattro ospiti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anche ad uso degli operatori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uno dei quali accessibile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dimensionato in modo tale da permettere l’accesso a persona su sedia a ruote.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algn="just">
              <a:buNone/>
            </a:pPr>
            <a:r>
              <a:rPr lang="it-IT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Cucina </a:t>
            </a:r>
          </a:p>
          <a:p>
            <a:pPr algn="just"/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E’ sufficientemente ampia per consentirne l’uso anche a persone su sedia a ruote ed è attrezzata in modo adeguato rispetto alle esigenze del servizio residenziale. </a:t>
            </a:r>
          </a:p>
          <a:p>
            <a:pPr algn="just">
              <a:buNone/>
            </a:pPr>
            <a:r>
              <a:rPr lang="it-IT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pranzo/soggiorno </a:t>
            </a:r>
          </a:p>
          <a:p>
            <a:pPr algn="just"/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E’ adeguata negli spazi e nell’arredo alle esigenze degli ospiti residenti. La superficie è tale da permettere lo svolgimento di attività collettive ed individuali, in coerenza con le esigenze degli ospiti presenti. </a:t>
            </a:r>
          </a:p>
          <a:p>
            <a:pPr algn="just">
              <a:buNone/>
            </a:pPr>
            <a:r>
              <a:rPr lang="it-IT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Spazio per gli operatori</a:t>
            </a:r>
          </a:p>
          <a:p>
            <a:pPr algn="just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 E’ previsto uno spazio per gli operatori residenti o in servizio notturno, tale da garantire la fruibilità e la privacy</a:t>
            </a:r>
          </a:p>
          <a:p>
            <a:pPr marL="0" indent="0" algn="just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4825" y="931025"/>
            <a:ext cx="10683240" cy="731520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Strutture Sanitarie e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Socio-Assistenziali sul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territorio della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Provincia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di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Rieti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949" y="5434150"/>
            <a:ext cx="3958046" cy="1162274"/>
          </a:xfrm>
          <a:prstGeom prst="rect">
            <a:avLst/>
          </a:prstGeom>
        </p:spPr>
      </p:pic>
      <p:pic>
        <p:nvPicPr>
          <p:cNvPr id="10" name="Segnaposto contenuto 9" descr="File:Rieti - fiume Velino, chiesa di San Francesco, Terminillo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8693" y="2078182"/>
            <a:ext cx="5601590" cy="33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9416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74814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COMUNITA’ ALLOGGIO PER ANZIANI</a:t>
            </a:r>
            <a:br>
              <a:rPr lang="it-IT" sz="4000" b="1" dirty="0" smtClean="0">
                <a:solidFill>
                  <a:srgbClr val="FF0000"/>
                </a:solidFill>
                <a:latin typeface="+mn-lt"/>
              </a:rPr>
            </a:br>
            <a:endParaRPr lang="it-IT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6953" y="3183775"/>
            <a:ext cx="11251870" cy="34390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dimensioni e le caratteristiche degli ambienti ripropongono caratteristiche tipologiche e di suddivisione degli spazi propri di un comune appartamento, con zona notte, zona giorno, servizi igienici, cucina, spazi per gli operatori e locali di servizio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RICETTIVITA’</a:t>
            </a:r>
          </a:p>
          <a:p>
            <a:pPr algn="just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Sono ospitate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tra le sette e le venti persone anziane</a:t>
            </a:r>
          </a:p>
          <a:p>
            <a:pPr marL="0" indent="0" algn="just">
              <a:buNone/>
            </a:pPr>
            <a:endParaRPr lang="it-IT" dirty="0" smtClean="0"/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  <p:pic>
        <p:nvPicPr>
          <p:cNvPr id="6" name="Immagine 5" descr="L'animazione in casa di riposo: la storia di Brunella | Anteo impresa  socia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213" y="1072341"/>
            <a:ext cx="2924434" cy="204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507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n-lt"/>
              </a:rPr>
              <a:t>ARTICOLAZIONE DELLE STRUTTURE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949" y="1541417"/>
            <a:ext cx="11547565" cy="500307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it-IT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Camere da letto   </a:t>
            </a:r>
          </a:p>
          <a:p>
            <a:pPr algn="just"/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ono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singole o doppie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ed abbastanza ampie da consentire una buona fruibilità, anche per persone su sedie a ruote, e momenti di privacy. </a:t>
            </a:r>
            <a:r>
              <a:rPr lang="it-IT" sz="3200" u="sng" dirty="0" smtClean="0">
                <a:solidFill>
                  <a:schemeClr val="accent1">
                    <a:lumMod val="75000"/>
                  </a:schemeClr>
                </a:solidFill>
              </a:rPr>
              <a:t>La superficie minima delle camere da letto, nel rispetto dei requisiti per la civile abitazione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, è la seguente: </a:t>
            </a:r>
          </a:p>
          <a:p>
            <a:pPr algn="just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mq. 9 per la camera a 1 letto; </a:t>
            </a:r>
          </a:p>
          <a:p>
            <a:pPr algn="just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mq. 14 per la camera a 2 letti.  </a:t>
            </a:r>
          </a:p>
          <a:p>
            <a:pPr algn="just">
              <a:buNone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igienici </a:t>
            </a:r>
          </a:p>
          <a:p>
            <a:pPr algn="just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E’ previsto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almeno un servizio igienico ogni quattro ospiti anziani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200" u="sng" dirty="0" smtClean="0">
                <a:solidFill>
                  <a:schemeClr val="accent1">
                    <a:lumMod val="75000"/>
                  </a:schemeClr>
                </a:solidFill>
              </a:rPr>
              <a:t>anche ad uso degli operatori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dei quali dimensionato </a:t>
            </a:r>
            <a:r>
              <a:rPr lang="it-IT" sz="3200" u="sng" dirty="0" smtClean="0">
                <a:solidFill>
                  <a:schemeClr val="accent1">
                    <a:lumMod val="75000"/>
                  </a:schemeClr>
                </a:solidFill>
              </a:rPr>
              <a:t>in modo tale da permettere l’accesso a persona su sedia a ruote.</a:t>
            </a:r>
          </a:p>
          <a:p>
            <a:pPr algn="just">
              <a:buNone/>
            </a:pPr>
            <a:r>
              <a:rPr lang="it-IT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Cucina </a:t>
            </a:r>
          </a:p>
          <a:p>
            <a:pPr algn="just"/>
            <a:r>
              <a:rPr lang="it-IT" sz="3200" u="sng" dirty="0" smtClean="0">
                <a:solidFill>
                  <a:schemeClr val="accent1">
                    <a:lumMod val="75000"/>
                  </a:schemeClr>
                </a:solidFill>
              </a:rPr>
              <a:t>Dotata </a:t>
            </a:r>
            <a:r>
              <a:rPr lang="it-IT" sz="3200" u="sng" dirty="0">
                <a:solidFill>
                  <a:schemeClr val="accent1">
                    <a:lumMod val="75000"/>
                  </a:schemeClr>
                </a:solidFill>
              </a:rPr>
              <a:t>di una cucina, anche quando è prevista la scelta di usufruire di pasti trasportati </a:t>
            </a:r>
            <a:r>
              <a:rPr lang="it-IT" sz="3200" u="sng" dirty="0" smtClean="0">
                <a:solidFill>
                  <a:schemeClr val="accent1">
                    <a:lumMod val="75000"/>
                  </a:schemeClr>
                </a:solidFill>
              </a:rPr>
              <a:t>dall’esterno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sufficientemente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ampia per consentire l’uso anche a persone su sedia a ruote.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E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’ necessario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promuovere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, ove fattibile, la più ampia partecipazione possibile da parte degli ospiti alla preparazione del menu, dei cibi ed al servizio a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tavola;</a:t>
            </a:r>
          </a:p>
          <a:p>
            <a:pPr algn="just"/>
            <a:r>
              <a:rPr lang="it-IT" sz="3200" u="sng" dirty="0" smtClean="0">
                <a:solidFill>
                  <a:schemeClr val="accent1">
                    <a:lumMod val="75000"/>
                  </a:schemeClr>
                </a:solidFill>
              </a:rPr>
              <a:t>Attrezzata </a:t>
            </a:r>
            <a:r>
              <a:rPr lang="it-IT" sz="3200" u="sng" dirty="0">
                <a:solidFill>
                  <a:schemeClr val="accent1">
                    <a:lumMod val="75000"/>
                  </a:schemeClr>
                </a:solidFill>
              </a:rPr>
              <a:t>in modo adeguato rispetto alle esigenze del servizio residenziale e risponde in quanto all’adozione dei materiali costruttivi, di arredo e degli impianti usati ai criteri igienici previsti per le strutture di civile abitazione dalla normativa vigente in materia igienico-sanitaria.</a:t>
            </a:r>
          </a:p>
          <a:p>
            <a:pPr algn="just"/>
            <a:endParaRPr lang="it-IT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alibri"/>
              </a:rPr>
              <a:t>ARTICOLAZIONE DELLE STRUTTURE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949" y="1541417"/>
            <a:ext cx="11547565" cy="500307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pranzo/soggiorno </a:t>
            </a: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Gli spazi sono organizzati in modo da garantire lo svolgimento delle attività quotidiane e i momenti di incontro, di socializzazione e di riabilitazione sociale. </a:t>
            </a: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La zona è quindi articolata in modo da permettere l’attuazione delle prestazioni previste nel progetto globale della struttura stessa e dai singoli piani personalizzati di assistenza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è adeguata per superficie ed arredo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alle esigenze degli ospiti residenti e la superficie è tale da permettere lo svolgimento di attività collettive e individuali, in coerenza con le esigenze degli ospiti presenti. 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Zona per gli operatori 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E’ previsto almeno uno spazio per gli operatori residenti o in servizio notturno, tale da garantire la fruibilità e la privacy.</a:t>
            </a:r>
            <a:endParaRPr lang="it-IT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n-lt"/>
              </a:rPr>
              <a:t>CASE </a:t>
            </a:r>
            <a:r>
              <a:rPr lang="it-IT" b="1" dirty="0" err="1" smtClean="0">
                <a:solidFill>
                  <a:srgbClr val="FF0000"/>
                </a:solidFill>
                <a:latin typeface="+mn-lt"/>
              </a:rPr>
              <a:t>DI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 RIPOSO PER ANZIANI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949" y="1541417"/>
            <a:ext cx="11547565" cy="500307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it-IT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endParaRPr lang="it-IT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endParaRPr lang="it-IT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it-IT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Sono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strutture a prevalente accoglienza alberghiera e ospitano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più di ottanta persone anziane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, per le quali non sia possibile il mantenimento nel proprio ambito familiare e sociale temporaneamente o definitivamente ovvero che scelgano autonomamente tale tipo di residenza. </a:t>
            </a:r>
          </a:p>
          <a:p>
            <a:pPr algn="just"/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734" y="1388225"/>
            <a:ext cx="2621507" cy="21059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n-lt"/>
              </a:rPr>
              <a:t>ARTICOLAZIONE DELLE STRUTTURE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949" y="1541417"/>
            <a:ext cx="11547565" cy="505532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Sono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dotate di spazi destinati ad attività collettive e di socializzazione distinti dagli spazi destinati alle camere da letto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, organizzati in modo da garantire l’autonomia individuale, la fruibilità e la privacy. </a:t>
            </a:r>
          </a:p>
          <a:p>
            <a:pPr algn="just"/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Qualora facciano parte di una struttura edilizia più ampia nella quale vengano svolte attività non di natura socio-assistenziale o sociosanitaria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l’accesso e tutta la struttura edilizia delle case di riposo sono necessariamente separati strutturalmente dal resto dell’edificio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in modo che le attività sopra citate non siano moleste o di disturbo per gli ospiti stessi.</a:t>
            </a:r>
          </a:p>
          <a:p>
            <a:pPr algn="just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Le case di riposo che abbiano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capacità ricettiva al di sopra dei 40 ospiti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sono organizzate in più nuclei abitativi di piano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composti da spazi individuali (camere da letto con servizio igienico) e spazi comuni di piano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tali da consentire ulteriori momenti di socializzazione alternativi alle sale polivalenti comuni.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previsti più nuclei abitativi per piano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 ma in nessun caso un nucleo abitativo è distribuito su due piani.  </a:t>
            </a:r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n-lt"/>
              </a:rPr>
              <a:t>SPAZI DI VITA COLLETTIVA</a:t>
            </a:r>
            <a:br>
              <a:rPr lang="it-IT" b="1" dirty="0" smtClean="0">
                <a:solidFill>
                  <a:srgbClr val="FF0000"/>
                </a:solidFill>
                <a:latin typeface="+mn-lt"/>
              </a:rPr>
            </a:b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(INTERA STRUTTURA)</a:t>
            </a:r>
            <a:endParaRPr lang="it-IT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949" y="1541417"/>
            <a:ext cx="11547565" cy="505532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Ingresso, portineria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: è previsto un adeguato spazio all’ingresso destinato all’accoglienza degli ospiti e organizzato per poter svolgere le attività di portineria / centralino. </a:t>
            </a:r>
          </a:p>
          <a:p>
            <a:pPr algn="just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Locale per le attività organizzative e gestionali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dimensionato in modo adeguato allo svolgimento delle attività amministrative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, delle attività collegate alla assistenza degli ospiti, nonché per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le riunioni periodiche dell’équipe multidisciplinare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che segue gli anziani ospiti. </a:t>
            </a:r>
          </a:p>
          <a:p>
            <a:pPr algn="just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da pranzo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la superficie è adeguata al numero degli ospiti della struttura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, dimensionata considerando una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superficie non inferiore a mq. 1,00 per commensale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. È opportuno organizzare la sala per accogliere un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massimo di 40 commensali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preferibilmente arredata con tavoli a quattro posti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Nella sala da pranzo è esposto il menu giornaliero.</a:t>
            </a:r>
          </a:p>
          <a:p>
            <a:pPr algn="just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: è dimensionato in relazione alla capacità ricettiva della struttura.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Per strutture di piccole dimensioni è previsto, in alternativa, un angolo bar o più semplicemente un distributore automatico di bevande calde e fredde.</a:t>
            </a:r>
          </a:p>
          <a:p>
            <a:pPr algn="just"/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alibri"/>
              </a:rPr>
              <a:t>SPAZI DI VITA COLLETTIVA</a:t>
            </a:r>
            <a:br>
              <a:rPr lang="it-IT" b="1" dirty="0">
                <a:solidFill>
                  <a:srgbClr val="FF0000"/>
                </a:solidFill>
                <a:latin typeface="Calibri"/>
              </a:rPr>
            </a:br>
            <a:r>
              <a:rPr lang="it-IT" sz="2000" b="1" dirty="0">
                <a:solidFill>
                  <a:srgbClr val="FF0000"/>
                </a:solidFill>
                <a:latin typeface="Calibri"/>
              </a:rPr>
              <a:t>(INTERA STRUTTURA)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949" y="1826409"/>
            <a:ext cx="11547565" cy="505532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it-IT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 polivalenti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: sono </a:t>
            </a:r>
            <a:r>
              <a:rPr lang="it-IT" sz="4200" u="sng" dirty="0" smtClean="0">
                <a:solidFill>
                  <a:schemeClr val="accent1">
                    <a:lumMod val="75000"/>
                  </a:schemeClr>
                </a:solidFill>
              </a:rPr>
              <a:t>spazi destinati alla socializzazione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, tali da costituire un complesso ben organizzato, preferibilmente suddivisibile in più locali con funzioni diverse, </a:t>
            </a:r>
            <a:r>
              <a:rPr lang="it-IT" sz="4200" u="sng" dirty="0" smtClean="0">
                <a:solidFill>
                  <a:schemeClr val="accent1">
                    <a:lumMod val="75000"/>
                  </a:schemeClr>
                </a:solidFill>
              </a:rPr>
              <a:t>di dimensioni ed arredamento tali da essere confortevoli e permettere più attività fra loro compatibili: lettura, ascolto di programmi radiofonici e televisivi, conversazione, giochi e animazione in genere, hobbies e attività di tempo libero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Locale infermeria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: destinato alle visite mediche è </a:t>
            </a:r>
            <a:r>
              <a:rPr lang="it-IT" sz="4200" u="sng" dirty="0" smtClean="0">
                <a:solidFill>
                  <a:schemeClr val="accent1">
                    <a:lumMod val="75000"/>
                  </a:schemeClr>
                </a:solidFill>
              </a:rPr>
              <a:t>ben aerato ed illuminato dall’esterno ed attrezzato con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4200" b="1" dirty="0" smtClean="0">
                <a:solidFill>
                  <a:schemeClr val="accent1">
                    <a:lumMod val="75000"/>
                  </a:schemeClr>
                </a:solidFill>
              </a:rPr>
              <a:t>armadio farmaceutico con chiusura di sicurezza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, destinato a contenere i medicinali personalizzati e altri farmaci di pronto intervento; </a:t>
            </a:r>
            <a:r>
              <a:rPr lang="it-IT" sz="4200" u="sng" dirty="0" smtClean="0">
                <a:solidFill>
                  <a:schemeClr val="accent1">
                    <a:lumMod val="75000"/>
                  </a:schemeClr>
                </a:solidFill>
              </a:rPr>
              <a:t>cassetta con materiale di pronto soccorso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it-IT" sz="4200" u="sng" dirty="0" smtClean="0">
                <a:solidFill>
                  <a:schemeClr val="accent1">
                    <a:lumMod val="75000"/>
                  </a:schemeClr>
                </a:solidFill>
              </a:rPr>
              <a:t>scrivania; schedario per le cartelle socio-sanitarie degli ospiti; lettino da visita; bilancia pesa persone con </a:t>
            </a:r>
            <a:r>
              <a:rPr lang="it-IT" sz="4200" u="sng" dirty="0" err="1" smtClean="0">
                <a:solidFill>
                  <a:schemeClr val="accent1">
                    <a:lumMod val="75000"/>
                  </a:schemeClr>
                </a:solidFill>
              </a:rPr>
              <a:t>statimetro</a:t>
            </a:r>
            <a:r>
              <a:rPr lang="it-IT" sz="4200" u="sng" dirty="0" smtClean="0">
                <a:solidFill>
                  <a:schemeClr val="accent1">
                    <a:lumMod val="75000"/>
                  </a:schemeClr>
                </a:solidFill>
              </a:rPr>
              <a:t>; lavandino con acqua calda e fredda e quanto altro necessario per la visita medica. </a:t>
            </a:r>
          </a:p>
          <a:p>
            <a:pPr algn="just"/>
            <a:r>
              <a:rPr lang="it-IT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igienici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numero adeguato alle esigenze di piano </a:t>
            </a:r>
            <a:r>
              <a:rPr lang="it-IT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agli spazi comuni in numero minimo di due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4200" u="sng" dirty="0" smtClean="0">
                <a:solidFill>
                  <a:schemeClr val="accent1">
                    <a:lumMod val="75000"/>
                  </a:schemeClr>
                </a:solidFill>
              </a:rPr>
              <a:t>di cui almeno uno attrezzato per la non autosufficienza e/o per ospiti con difficoltà di movimento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4200" i="1" dirty="0" smtClean="0">
                <a:solidFill>
                  <a:schemeClr val="accent1">
                    <a:lumMod val="75000"/>
                  </a:schemeClr>
                </a:solidFill>
              </a:rPr>
              <a:t>Possono, inoltre, essere previsti locali, adeguatamente attrezzati, per il parrucchiere, il barbiere, il podologo-pedicure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Qualora sia prevista una </a:t>
            </a:r>
            <a:r>
              <a:rPr lang="it-IT" sz="4200" b="1" dirty="0" smtClean="0">
                <a:solidFill>
                  <a:schemeClr val="accent1">
                    <a:lumMod val="75000"/>
                  </a:schemeClr>
                </a:solidFill>
              </a:rPr>
              <a:t>palestra, </a:t>
            </a:r>
            <a:r>
              <a:rPr lang="it-IT" sz="4200" b="1" u="sng" dirty="0" smtClean="0">
                <a:solidFill>
                  <a:schemeClr val="accent1">
                    <a:lumMod val="75000"/>
                  </a:schemeClr>
                </a:solidFill>
              </a:rPr>
              <a:t>questa è dimensionata in relazione al numero degli ospiti ed adeguatamente attrezzata, con il relativo deposito e servizio igienico</a:t>
            </a:r>
            <a:r>
              <a:rPr lang="it-IT" sz="4200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</a:p>
          <a:p>
            <a:pPr algn="just"/>
            <a:r>
              <a:rPr lang="it-IT" sz="4200" u="sng" dirty="0" smtClean="0">
                <a:solidFill>
                  <a:schemeClr val="accent1">
                    <a:lumMod val="75000"/>
                  </a:schemeClr>
                </a:solidFill>
              </a:rPr>
              <a:t>In relazione alla dimensione delle strutture è previsto anche un </a:t>
            </a:r>
            <a:r>
              <a:rPr lang="it-IT" sz="4200" b="1" u="sng" dirty="0" smtClean="0">
                <a:solidFill>
                  <a:schemeClr val="accent1">
                    <a:lumMod val="75000"/>
                  </a:schemeClr>
                </a:solidFill>
              </a:rPr>
              <a:t>locale per il culto</a:t>
            </a:r>
            <a:r>
              <a:rPr lang="it-IT" sz="4200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alibri"/>
              </a:rPr>
              <a:t>SPAZI DI VITA COLLETTIVA</a:t>
            </a:r>
            <a:br>
              <a:rPr lang="it-IT" b="1" dirty="0">
                <a:solidFill>
                  <a:srgbClr val="FF0000"/>
                </a:solidFill>
                <a:latin typeface="Calibri"/>
              </a:rPr>
            </a:br>
            <a:r>
              <a:rPr lang="it-IT" sz="2000" b="1" dirty="0">
                <a:solidFill>
                  <a:srgbClr val="FF0000"/>
                </a:solidFill>
                <a:latin typeface="Calibri"/>
              </a:rPr>
              <a:t>(INTERA STRUTTURA)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949" y="1541417"/>
            <a:ext cx="11547565" cy="505532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Cucina e dispensa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44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l servizio centrale di cucina è dimensionato sul numero degli ospiti della casa di riposo. Lo spazio di lavoro prevede la 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preparazione, la zona cottura, la zona di lavaggio e l’office per la distribuzione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4400" u="sng" dirty="0" smtClean="0">
                <a:solidFill>
                  <a:schemeClr val="accent1">
                    <a:lumMod val="75000"/>
                  </a:schemeClr>
                </a:solidFill>
              </a:rPr>
              <a:t>Qualora i pasti provengano da un servizio appaltato all’esterno è previsto un apposito locale adatto allo </a:t>
            </a:r>
            <a:r>
              <a:rPr lang="it-IT" sz="4400" u="sng" dirty="0" err="1" smtClean="0">
                <a:solidFill>
                  <a:schemeClr val="accent1">
                    <a:lumMod val="75000"/>
                  </a:schemeClr>
                </a:solidFill>
              </a:rPr>
              <a:t>sporzionamento</a:t>
            </a:r>
            <a:r>
              <a:rPr lang="it-IT" sz="4400" u="sng" dirty="0" smtClean="0">
                <a:solidFill>
                  <a:schemeClr val="accent1">
                    <a:lumMod val="75000"/>
                  </a:schemeClr>
                </a:solidFill>
              </a:rPr>
              <a:t> e servizio dei cibi e comunque attrezzato per l’eventuale riscaldamento dei cibi stessi, per il lavaggio e la custodia delle stoviglie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 In cucina viene esposta la tabella dietetica approvata dai competenti uffici dell’ASL. </a:t>
            </a:r>
          </a:p>
          <a:p>
            <a:pPr algn="just"/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Lavanderia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: sono previsti gli spazi necessari e adeguati alle necessità dell’utenza per assicurare 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raccolta, la disinfezione, il lavaggio, l’essiccazione, la stiratura, il rammendo, il deposito e la distribuzione della biancheria pulita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4400" u="sng" dirty="0" smtClean="0">
                <a:solidFill>
                  <a:schemeClr val="accent1">
                    <a:lumMod val="75000"/>
                  </a:schemeClr>
                </a:solidFill>
              </a:rPr>
              <a:t>Se il servizio è appaltato all’esterno comunque è necessario un locale deposito per la biancheria pulita e un deposito della biancheria sporca.  </a:t>
            </a:r>
          </a:p>
          <a:p>
            <a:pPr algn="just"/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Guardaroba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Spogliatoi per il personale con relativi servizi igienici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n-lt"/>
              </a:rPr>
              <a:t>SPAZI RESIDENZIALI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949" y="1541417"/>
            <a:ext cx="11547565" cy="505532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Camere da letto e servizi igienici   </a:t>
            </a:r>
          </a:p>
          <a:p>
            <a:pPr algn="just">
              <a:buNone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   Sono previste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camere da letto singole e/o doppie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Ciascuna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camera da letto è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dotata di servizio igienico ad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collegato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. La superficie minima delle camere da letto, esclusi i servizi igienici ad esse annessi, è di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mq. 12 per la camera a 1 letto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e di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mq. 18 per la camera a 2 letti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</a:p>
          <a:p>
            <a:pPr algn="just">
              <a:buNone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Le camere da letto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sono dotate di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just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Letto e/o letti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(eventualmente, secondo le esigenze personali, dotato di sponde e rete a snodo)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posizionato in modo da consentire in maniera autonoma un agevole passaggio e accesso anche da parte di ospiti su sedia a ruote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; - comodino personale; - armadio per gli effetti personali, almeno due ante ed una cassettiera per ciascun ospite; - specchio; - tavolo scrittoio, sedia personale; - </a:t>
            </a:r>
            <a:r>
              <a:rPr lang="it-IT" sz="3200" u="sng" dirty="0" smtClean="0">
                <a:solidFill>
                  <a:schemeClr val="accent1">
                    <a:lumMod val="75000"/>
                  </a:schemeClr>
                </a:solidFill>
              </a:rPr>
              <a:t>campanello di chiamata in ogni posto letto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;  - prese di corrente e per la televisione; - cestino gettacarte; - punti luce tali da permettere sia una illuminazione diffusa nell’ambiente, sia concentrata per le esigenze individuali, nonché un punto luce notturna; - presa telefonica. </a:t>
            </a:r>
          </a:p>
          <a:p>
            <a:pPr algn="just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servizi igienici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sono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dimensionati in modo tale da permettere l’accesso a persona su sedia a ruote  e dotati di tutti gli accessori necessari ad una facile e comoda fruizione degli stessi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. In corrispondenza dei sanitari è necessaria una </a:t>
            </a:r>
            <a:r>
              <a:rPr lang="it-IT" sz="3200" u="sng" dirty="0" smtClean="0">
                <a:solidFill>
                  <a:schemeClr val="accent1">
                    <a:lumMod val="75000"/>
                  </a:schemeClr>
                </a:solidFill>
              </a:rPr>
              <a:t>adeguata dotazione di maniglioni a muro e montanti verticali per facilitare i movimenti dell’anziano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>
              <a:buFontTx/>
              <a:buChar char="-"/>
            </a:pPr>
            <a:endParaRPr lang="it-IT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endParaRPr lang="it-IT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+mn-lt"/>
              </a:rPr>
              <a:t>STRUTTURA A CICLO SEMIRESIDENZIALE PER ANZIANI</a:t>
            </a:r>
            <a:endParaRPr lang="it-IT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949" y="1541417"/>
            <a:ext cx="11547565" cy="5055326"/>
          </a:xfrm>
        </p:spPr>
        <p:txBody>
          <a:bodyPr>
            <a:normAutofit/>
          </a:bodyPr>
          <a:lstStyle/>
          <a:p>
            <a:pPr algn="just"/>
            <a:r>
              <a:rPr lang="it-IT" sz="29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</a:rPr>
              <a:t>aratterizzate da 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ospitalità di tipo diurno 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</a:rPr>
              <a:t>per anziani. L’attività svolta ha come finalità l’inclusione sociale dell’anziano, il sostegno alla famiglia. </a:t>
            </a:r>
          </a:p>
          <a:p>
            <a:pPr algn="just"/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</a:rPr>
              <a:t>Sono </a:t>
            </a:r>
            <a:r>
              <a:rPr lang="it-IT" sz="2900" u="sng" dirty="0" smtClean="0">
                <a:solidFill>
                  <a:schemeClr val="accent1">
                    <a:lumMod val="75000"/>
                  </a:schemeClr>
                </a:solidFill>
              </a:rPr>
              <a:t>garantiti la somministrazione dei pasti, l’assistenza agli utenti nell’espletamento delle normali attività e funzioni quotidiane, nonché specifiche attività ricreative, educative, culturali ed aggregative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</a:rPr>
              <a:t>Tale ospitalità è </a:t>
            </a:r>
            <a:r>
              <a:rPr lang="it-IT" sz="2900" u="sng" dirty="0" smtClean="0">
                <a:solidFill>
                  <a:schemeClr val="accent1">
                    <a:lumMod val="75000"/>
                  </a:schemeClr>
                </a:solidFill>
              </a:rPr>
              <a:t>offerta da apposite strutture o all’interno o in collegamento con le strutture a ciclo residenziale a carattere comunitario e a prevalente accoglienza alberghiera.</a:t>
            </a:r>
          </a:p>
          <a:p>
            <a:pPr algn="ctr">
              <a:buNone/>
            </a:pP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RICETTIVITA’ </a:t>
            </a:r>
          </a:p>
          <a:p>
            <a:pPr algn="just"/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</a:rPr>
              <a:t>Ospita 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it-IT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massimo di trenta anziani 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organizzati in gruppi di lavoro</a:t>
            </a:r>
            <a:r>
              <a:rPr lang="it-IT" sz="29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it-IT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  <p:sp>
        <p:nvSpPr>
          <p:cNvPr id="6" name="Segnaposto testo 3"/>
          <p:cNvSpPr>
            <a:spLocks noGrp="1"/>
          </p:cNvSpPr>
          <p:nvPr>
            <p:ph idx="1"/>
          </p:nvPr>
        </p:nvSpPr>
        <p:spPr>
          <a:xfrm>
            <a:off x="261257" y="1358536"/>
            <a:ext cx="11717383" cy="5250081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it-IT" sz="6200" b="1" dirty="0" smtClean="0">
                <a:solidFill>
                  <a:schemeClr val="accent1">
                    <a:lumMod val="75000"/>
                  </a:schemeClr>
                </a:solidFill>
              </a:rPr>
              <a:t>CAPACITA’ RECETTIVA</a:t>
            </a:r>
          </a:p>
          <a:p>
            <a:pPr algn="just"/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it-IT" sz="6200" dirty="0">
                <a:solidFill>
                  <a:schemeClr val="accent1">
                    <a:lumMod val="75000"/>
                  </a:schemeClr>
                </a:solidFill>
              </a:rPr>
              <a:t>presidi autonomi è di 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minimo 20 posti e massimo di 80</a:t>
            </a:r>
            <a:r>
              <a:rPr lang="it-IT" sz="6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6200" u="sng" dirty="0">
                <a:solidFill>
                  <a:schemeClr val="accent1">
                    <a:lumMod val="75000"/>
                  </a:schemeClr>
                </a:solidFill>
              </a:rPr>
              <a:t>in via </a:t>
            </a:r>
            <a:r>
              <a:rPr lang="it-IT" sz="6200" u="sng" dirty="0" smtClean="0">
                <a:solidFill>
                  <a:schemeClr val="accent1">
                    <a:lumMod val="75000"/>
                  </a:schemeClr>
                </a:solidFill>
              </a:rPr>
              <a:t>eccezionale fino </a:t>
            </a:r>
            <a:r>
              <a:rPr lang="it-IT" sz="6200" u="sng" dirty="0">
                <a:solidFill>
                  <a:schemeClr val="accent1">
                    <a:lumMod val="75000"/>
                  </a:schemeClr>
                </a:solidFill>
              </a:rPr>
              <a:t>a 120 posti </a:t>
            </a:r>
            <a:r>
              <a:rPr lang="it-IT" sz="6200" dirty="0">
                <a:solidFill>
                  <a:schemeClr val="accent1">
                    <a:lumMod val="75000"/>
                  </a:schemeClr>
                </a:solidFill>
              </a:rPr>
              <a:t>(strutture </a:t>
            </a:r>
            <a:r>
              <a:rPr lang="it-IT" sz="6200" u="sng" dirty="0">
                <a:solidFill>
                  <a:schemeClr val="accent1">
                    <a:lumMod val="75000"/>
                  </a:schemeClr>
                </a:solidFill>
              </a:rPr>
              <a:t>ubicate in zone ad alta densità abitativa </a:t>
            </a:r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it-IT" sz="6200" dirty="0">
                <a:solidFill>
                  <a:schemeClr val="accent1">
                    <a:lumMod val="75000"/>
                  </a:schemeClr>
                </a:solidFill>
              </a:rPr>
              <a:t>per documentate esigenze del </a:t>
            </a:r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territorio dell‘Azienda </a:t>
            </a:r>
            <a:r>
              <a:rPr lang="it-IT" sz="6200" dirty="0">
                <a:solidFill>
                  <a:schemeClr val="accent1">
                    <a:lumMod val="75000"/>
                  </a:schemeClr>
                </a:solidFill>
              </a:rPr>
              <a:t>U.S.L. dove la struttura è </a:t>
            </a:r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ubicata…).</a:t>
            </a:r>
            <a:endParaRPr lang="it-IT" sz="6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Di </a:t>
            </a:r>
            <a:r>
              <a:rPr lang="it-IT" sz="6200" dirty="0">
                <a:solidFill>
                  <a:schemeClr val="accent1">
                    <a:lumMod val="75000"/>
                  </a:schemeClr>
                </a:solidFill>
              </a:rPr>
              <a:t>norma 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articolata in nuclei di minimo 10 e massimo 20 </a:t>
            </a:r>
            <a:r>
              <a:rPr lang="it-IT" sz="6200" b="1" dirty="0" smtClean="0">
                <a:solidFill>
                  <a:schemeClr val="accent1">
                    <a:lumMod val="75000"/>
                  </a:schemeClr>
                </a:solidFill>
              </a:rPr>
              <a:t>persone</a:t>
            </a:r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6200" u="sng" dirty="0" smtClean="0">
                <a:solidFill>
                  <a:schemeClr val="accent1">
                    <a:lumMod val="75000"/>
                  </a:schemeClr>
                </a:solidFill>
              </a:rPr>
              <a:t>Per il livello prestazionale R1 il nucleo è di minimo 4 e massimo 10 persone.</a:t>
            </a:r>
            <a:endParaRPr lang="it-IT" sz="62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endParaRPr lang="it-IT" sz="6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it-IT" sz="6200" b="1" dirty="0" smtClean="0">
                <a:solidFill>
                  <a:schemeClr val="accent1">
                    <a:lumMod val="75000"/>
                  </a:schemeClr>
                </a:solidFill>
              </a:rPr>
              <a:t>AREA ABITATIVA</a:t>
            </a:r>
          </a:p>
          <a:p>
            <a:pPr algn="just">
              <a:buNone/>
            </a:pPr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Devono essere previsti:</a:t>
            </a:r>
          </a:p>
          <a:p>
            <a:pPr algn="just"/>
            <a:r>
              <a:rPr lang="it-IT" sz="6200" b="1" dirty="0" smtClean="0">
                <a:solidFill>
                  <a:schemeClr val="accent1">
                    <a:lumMod val="75000"/>
                  </a:schemeClr>
                </a:solidFill>
              </a:rPr>
              <a:t>Camere 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da 1, 2, 3, 4, letti</a:t>
            </a:r>
            <a:r>
              <a:rPr lang="it-IT" sz="6200" dirty="0">
                <a:solidFill>
                  <a:schemeClr val="accent1">
                    <a:lumMod val="75000"/>
                  </a:schemeClr>
                </a:solidFill>
              </a:rPr>
              <a:t>; all'interno di ogni camera deve essere garantita la 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privacy</a:t>
            </a:r>
            <a:r>
              <a:rPr lang="it-IT" sz="6200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ogni singolo </a:t>
            </a:r>
            <a:r>
              <a:rPr lang="it-IT" sz="6200" dirty="0">
                <a:solidFill>
                  <a:schemeClr val="accent1">
                    <a:lumMod val="75000"/>
                  </a:schemeClr>
                </a:solidFill>
              </a:rPr>
              <a:t>ospite e 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l'accesso e il movimento delle </a:t>
            </a:r>
            <a:r>
              <a:rPr lang="it-IT" sz="6200" b="1" dirty="0" smtClean="0">
                <a:solidFill>
                  <a:schemeClr val="accent1">
                    <a:lumMod val="75000"/>
                  </a:schemeClr>
                </a:solidFill>
              </a:rPr>
              <a:t>carrozzine</a:t>
            </a:r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Servizi igienici </a:t>
            </a:r>
            <a:r>
              <a:rPr lang="it-IT" sz="6200" b="1" dirty="0" smtClean="0">
                <a:solidFill>
                  <a:schemeClr val="accent1">
                    <a:lumMod val="75000"/>
                  </a:schemeClr>
                </a:solidFill>
              </a:rPr>
              <a:t>adeguati ai pazienti non autosufficienti a servizio </a:t>
            </a:r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di almeno </a:t>
            </a:r>
            <a:r>
              <a:rPr lang="it-IT" sz="6200" b="1" dirty="0" smtClean="0">
                <a:solidFill>
                  <a:schemeClr val="accent1">
                    <a:lumMod val="75000"/>
                  </a:schemeClr>
                </a:solidFill>
              </a:rPr>
              <a:t>un terzo dei posti letto</a:t>
            </a:r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, con possibilità di accesso e rotazione completa delle carrozzine, accesso diretto o immediatamente attiguo alla camera, </a:t>
            </a:r>
            <a:r>
              <a:rPr lang="it-IT" sz="6200" b="1" dirty="0" smtClean="0">
                <a:solidFill>
                  <a:schemeClr val="accent1">
                    <a:lumMod val="75000"/>
                  </a:schemeClr>
                </a:solidFill>
              </a:rPr>
              <a:t>dotato di lavandino, wc, doccia e, laddove possibile, bidet</a:t>
            </a:r>
            <a:r>
              <a:rPr lang="it-IT" sz="6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sz="6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sz="1400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8061" y="3006688"/>
            <a:ext cx="2530059" cy="1469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REQUISITI STRUTTURALI R.S.A.</a:t>
            </a:r>
            <a:br>
              <a:rPr lang="it-IT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Allegato C del DCA 8/2011 e </a:t>
            </a:r>
            <a:r>
              <a:rPr lang="it-IT" sz="3200" b="1" dirty="0" err="1" smtClean="0">
                <a:solidFill>
                  <a:srgbClr val="FF0000"/>
                </a:solidFill>
                <a:latin typeface="+mn-lt"/>
              </a:rPr>
              <a:t>s.m.i.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502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056" y="573578"/>
            <a:ext cx="10515600" cy="88205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+mn-lt"/>
              </a:rPr>
              <a:t>STRUTTURA A CICLO SEMIRESIDENZIALE PER ANZIANI</a:t>
            </a:r>
            <a:endParaRPr lang="it-IT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637" y="1366849"/>
            <a:ext cx="11547565" cy="531658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Sono dotate di </a:t>
            </a:r>
            <a:r>
              <a:rPr lang="it-IT" sz="3200" u="sng" dirty="0" smtClean="0">
                <a:solidFill>
                  <a:schemeClr val="accent1">
                    <a:lumMod val="75000"/>
                  </a:schemeClr>
                </a:solidFill>
              </a:rPr>
              <a:t>spazi destinati ad attività collettive e di socializzazione distinti dagli spazi destinati alla fruizione dei pasti,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organizzati in modo da promuovere l’aggregazione, nel rispetto della privacy e dell’autonomia personale, anche in considerazione delle particolari esigenze della tipologia di utenza. Tutti gli ambienti hanno caratteristiche e dimensioni adeguate alla loro destinazione e tutti gli spazi sono ad esclusivo uso degli utenti e dell’équipe degli operatori. </a:t>
            </a:r>
          </a:p>
          <a:p>
            <a:pPr algn="just">
              <a:buNone/>
            </a:pP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Spazi collettivi </a:t>
            </a:r>
          </a:p>
          <a:p>
            <a:pPr algn="just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Sono 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previsti più locali comunicanti fra loro od un unico locale suddiviso da pareti mobili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 per ottenere la massima flessibilità d’uso.  </a:t>
            </a:r>
          </a:p>
          <a:p>
            <a:pPr algn="just">
              <a:buNone/>
            </a:pP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Lo spazio è suddiviso in: </a:t>
            </a:r>
          </a:p>
          <a:p>
            <a:pPr algn="just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Locale per attività di socializzazione e di laboratorio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, dove svolgere le attività previste dal programma della struttura a ciclo semiresidenziale;</a:t>
            </a:r>
          </a:p>
          <a:p>
            <a:pPr algn="just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Locale per il pranzo e per attività di gruppo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>
              <a:buNone/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igienici</a:t>
            </a:r>
          </a:p>
          <a:p>
            <a:pPr algn="just"/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Sono previsti 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almeno due servizi igienici ogni dieci utenti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200" u="sng" dirty="0">
                <a:solidFill>
                  <a:schemeClr val="accent1">
                    <a:lumMod val="75000"/>
                  </a:schemeClr>
                </a:solidFill>
              </a:rPr>
              <a:t>di cui uno dimensionato 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in modo tale da risultare fruibile anche da utenti su sedia ruote e/o con difficoltà di movimento. </a:t>
            </a:r>
          </a:p>
          <a:p>
            <a:pPr algn="just">
              <a:buNone/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 per gli operatori </a:t>
            </a:r>
          </a:p>
          <a:p>
            <a:pPr algn="just"/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Sono previsti 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almeno un locale da adibire ad ufficio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spazio per gli operatori, uno spogliatoio con relativo servizio igienico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endParaRPr lang="it-IT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C:\Users\l.masci\Downloads\IMG-20201022-WA000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41" y="523703"/>
            <a:ext cx="5170516" cy="625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olo 4"/>
          <p:cNvSpPr>
            <a:spLocks noGrp="1"/>
          </p:cNvSpPr>
          <p:nvPr>
            <p:ph type="title"/>
          </p:nvPr>
        </p:nvSpPr>
        <p:spPr>
          <a:xfrm>
            <a:off x="3524333" y="5970558"/>
            <a:ext cx="5143331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Grazie per l’attenzione!</a:t>
            </a:r>
          </a:p>
        </p:txBody>
      </p:sp>
      <p:pic>
        <p:nvPicPr>
          <p:cNvPr id="8" name="Immagine 7"/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4796" y="144949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06" y="187842"/>
            <a:ext cx="1660017" cy="4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5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  <p:sp>
        <p:nvSpPr>
          <p:cNvPr id="6" name="Segnaposto testo 3"/>
          <p:cNvSpPr>
            <a:spLocks noGrp="1"/>
          </p:cNvSpPr>
          <p:nvPr>
            <p:ph idx="1"/>
          </p:nvPr>
        </p:nvSpPr>
        <p:spPr>
          <a:xfrm>
            <a:off x="261257" y="1058091"/>
            <a:ext cx="11717383" cy="5550527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7400" b="1" dirty="0" smtClean="0">
                <a:solidFill>
                  <a:schemeClr val="accent1">
                    <a:lumMod val="75000"/>
                  </a:schemeClr>
                </a:solidFill>
              </a:rPr>
              <a:t> SERVIZI DI NUCLEO </a:t>
            </a:r>
            <a:r>
              <a:rPr lang="it-IT" sz="7000" b="1" dirty="0" smtClean="0">
                <a:solidFill>
                  <a:schemeClr val="accent1">
                    <a:lumMod val="75000"/>
                  </a:schemeClr>
                </a:solidFill>
              </a:rPr>
              <a:t>(ogni </a:t>
            </a:r>
            <a:r>
              <a:rPr lang="it-IT" sz="7000" b="1" dirty="0">
                <a:solidFill>
                  <a:schemeClr val="accent1">
                    <a:lumMod val="75000"/>
                  </a:schemeClr>
                </a:solidFill>
              </a:rPr>
              <a:t>10-20 posti</a:t>
            </a:r>
            <a:r>
              <a:rPr lang="it-IT" sz="7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</a:rPr>
              <a:t>Locale soggiorno (gioco-TV-spazio collettivo)</a:t>
            </a:r>
            <a:r>
              <a:rPr lang="it-IT" sz="7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sz="7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</a:rPr>
              <a:t>Angolo cottura</a:t>
            </a:r>
            <a:r>
              <a:rPr lang="it-IT" sz="7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</a:rPr>
              <a:t>Sala </a:t>
            </a:r>
            <a:r>
              <a:rPr lang="it-IT" sz="7200" b="1" dirty="0">
                <a:solidFill>
                  <a:schemeClr val="accent1">
                    <a:lumMod val="75000"/>
                  </a:schemeClr>
                </a:solidFill>
              </a:rPr>
              <a:t>da pranzo 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anche </a:t>
            </a:r>
            <a:r>
              <a:rPr lang="it-IT" sz="7200" dirty="0" err="1">
                <a:solidFill>
                  <a:schemeClr val="accent1">
                    <a:lumMod val="75000"/>
                  </a:schemeClr>
                </a:solidFill>
              </a:rPr>
              <a:t>plurinucleo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</a:rPr>
              <a:t>Locale </a:t>
            </a:r>
            <a:r>
              <a:rPr lang="it-IT" sz="7200" b="1" dirty="0">
                <a:solidFill>
                  <a:schemeClr val="accent1">
                    <a:lumMod val="75000"/>
                  </a:schemeClr>
                </a:solidFill>
              </a:rPr>
              <a:t>di servizio per il personale di assistenza con annessi servizi igienici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</a:rPr>
              <a:t>Bagno </a:t>
            </a:r>
            <a:r>
              <a:rPr lang="it-IT" sz="7200" b="1" dirty="0">
                <a:solidFill>
                  <a:schemeClr val="accent1">
                    <a:lumMod val="75000"/>
                  </a:schemeClr>
                </a:solidFill>
              </a:rPr>
              <a:t>assistito </a:t>
            </a:r>
            <a:r>
              <a:rPr lang="it-IT" sz="7200" dirty="0" smtClean="0">
                <a:solidFill>
                  <a:schemeClr val="accent1">
                    <a:lumMod val="75000"/>
                  </a:schemeClr>
                </a:solidFill>
              </a:rPr>
              <a:t>(l'installazione 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di </a:t>
            </a:r>
            <a:r>
              <a:rPr lang="it-IT" sz="7200" u="sng" dirty="0">
                <a:solidFill>
                  <a:schemeClr val="accent1">
                    <a:lumMod val="75000"/>
                  </a:schemeClr>
                </a:solidFill>
              </a:rPr>
              <a:t>docce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7200" dirty="0" smtClean="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persone disabili è consentita </a:t>
            </a:r>
            <a:r>
              <a:rPr lang="it-IT" sz="7200" dirty="0" smtClean="0">
                <a:solidFill>
                  <a:schemeClr val="accent1">
                    <a:lumMod val="75000"/>
                  </a:schemeClr>
                </a:solidFill>
              </a:rPr>
              <a:t>ma dovranno 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essere garantiti spazi idonei a consentire le manovre </a:t>
            </a:r>
            <a:r>
              <a:rPr lang="it-IT" sz="7200" dirty="0" smtClean="0">
                <a:solidFill>
                  <a:schemeClr val="accent1">
                    <a:lumMod val="75000"/>
                  </a:schemeClr>
                </a:solidFill>
              </a:rPr>
              <a:t>al personale 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di assistenza. </a:t>
            </a:r>
            <a:r>
              <a:rPr lang="it-IT" sz="7200" u="sng" dirty="0">
                <a:solidFill>
                  <a:schemeClr val="accent1">
                    <a:lumMod val="75000"/>
                  </a:schemeClr>
                </a:solidFill>
              </a:rPr>
              <a:t>Il bagno assistito non è richiesto qualora tutte le camere del </a:t>
            </a:r>
            <a:r>
              <a:rPr lang="it-IT" sz="7200" u="sng" dirty="0" smtClean="0">
                <a:solidFill>
                  <a:schemeClr val="accent1">
                    <a:lumMod val="75000"/>
                  </a:schemeClr>
                </a:solidFill>
              </a:rPr>
              <a:t>nucleo siano </a:t>
            </a:r>
            <a:r>
              <a:rPr lang="it-IT" sz="7200" u="sng" dirty="0">
                <a:solidFill>
                  <a:schemeClr val="accent1">
                    <a:lumMod val="75000"/>
                  </a:schemeClr>
                </a:solidFill>
              </a:rPr>
              <a:t>fornite di bagno autonomo attrezzato per la non autosufficienza)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</a:rPr>
              <a:t>Armadi </a:t>
            </a:r>
            <a:r>
              <a:rPr lang="it-IT" sz="7200" b="1" dirty="0">
                <a:solidFill>
                  <a:schemeClr val="accent1">
                    <a:lumMod val="75000"/>
                  </a:schemeClr>
                </a:solidFill>
              </a:rPr>
              <a:t>per la biancheria pulita.</a:t>
            </a:r>
          </a:p>
          <a:p>
            <a:pPr algn="just"/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</a:rPr>
              <a:t>Locale </a:t>
            </a:r>
            <a:r>
              <a:rPr lang="it-IT" sz="7200" b="1" dirty="0">
                <a:solidFill>
                  <a:schemeClr val="accent1">
                    <a:lumMod val="75000"/>
                  </a:schemeClr>
                </a:solidFill>
              </a:rPr>
              <a:t>deposito materiale sporco 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it-IT" sz="7200" dirty="0" err="1">
                <a:solidFill>
                  <a:schemeClr val="accent1">
                    <a:lumMod val="75000"/>
                  </a:schemeClr>
                </a:solidFill>
              </a:rPr>
              <a:t>vuotatoio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it-IT" sz="7200" dirty="0" err="1">
                <a:solidFill>
                  <a:schemeClr val="accent1">
                    <a:lumMod val="75000"/>
                  </a:schemeClr>
                </a:solidFill>
              </a:rPr>
              <a:t>lavapadelle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7200" u="sng" dirty="0">
                <a:solidFill>
                  <a:schemeClr val="accent1">
                    <a:lumMod val="75000"/>
                  </a:schemeClr>
                </a:solidFill>
              </a:rPr>
              <a:t>anche articolato per piano</a:t>
            </a:r>
            <a:r>
              <a:rPr lang="it-IT" sz="7200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it-IT" sz="7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</a:rPr>
              <a:t>Locale </a:t>
            </a:r>
            <a:r>
              <a:rPr lang="it-IT" sz="7200" b="1" dirty="0">
                <a:solidFill>
                  <a:schemeClr val="accent1">
                    <a:lumMod val="75000"/>
                  </a:schemeClr>
                </a:solidFill>
              </a:rPr>
              <a:t>deposito 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per attrezzature, carrozzine e materiale di consumo etc.(</a:t>
            </a:r>
            <a:r>
              <a:rPr lang="it-IT" sz="7200" u="sng" dirty="0">
                <a:solidFill>
                  <a:schemeClr val="accent1">
                    <a:lumMod val="75000"/>
                  </a:schemeClr>
                </a:solidFill>
              </a:rPr>
              <a:t>anche </a:t>
            </a:r>
            <a:r>
              <a:rPr lang="it-IT" sz="7200" u="sng" dirty="0" smtClean="0">
                <a:solidFill>
                  <a:schemeClr val="accent1">
                    <a:lumMod val="75000"/>
                  </a:schemeClr>
                </a:solidFill>
              </a:rPr>
              <a:t>articolato per </a:t>
            </a:r>
            <a:r>
              <a:rPr lang="it-IT" sz="7200" u="sng" dirty="0">
                <a:solidFill>
                  <a:schemeClr val="accent1">
                    <a:lumMod val="75000"/>
                  </a:schemeClr>
                </a:solidFill>
              </a:rPr>
              <a:t>piano</a:t>
            </a:r>
            <a:r>
              <a:rPr lang="it-IT" sz="72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algn="just"/>
            <a:endParaRPr lang="it-IT" sz="5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8000" b="1" dirty="0">
                <a:solidFill>
                  <a:schemeClr val="accent1">
                    <a:lumMod val="75000"/>
                  </a:schemeClr>
                </a:solidFill>
              </a:rPr>
              <a:t>Area destinata alla valutazione e alle terapie</a:t>
            </a:r>
          </a:p>
          <a:p>
            <a:pPr algn="just">
              <a:buNone/>
            </a:pP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Devono essere previsti:</a:t>
            </a:r>
          </a:p>
          <a:p>
            <a:pPr algn="just"/>
            <a:r>
              <a:rPr lang="it-IT" sz="7200" b="1" dirty="0">
                <a:solidFill>
                  <a:schemeClr val="accent1">
                    <a:lumMod val="75000"/>
                  </a:schemeClr>
                </a:solidFill>
              </a:rPr>
              <a:t>Locali e attrezzature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 per </a:t>
            </a:r>
            <a:r>
              <a:rPr lang="it-IT" sz="7200" u="sng" dirty="0">
                <a:solidFill>
                  <a:schemeClr val="accent1">
                    <a:lumMod val="75000"/>
                  </a:schemeClr>
                </a:solidFill>
              </a:rPr>
              <a:t>prestazioni ambulatoriali 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e per </a:t>
            </a:r>
            <a:r>
              <a:rPr lang="it-IT" sz="7200" u="sng" dirty="0">
                <a:solidFill>
                  <a:schemeClr val="accent1">
                    <a:lumMod val="75000"/>
                  </a:schemeClr>
                </a:solidFill>
              </a:rPr>
              <a:t>valutazioni specifiche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7200" b="1" dirty="0">
                <a:solidFill>
                  <a:schemeClr val="accent1">
                    <a:lumMod val="75000"/>
                  </a:schemeClr>
                </a:solidFill>
              </a:rPr>
              <a:t>Area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 destinata all'erogazione delle </a:t>
            </a:r>
            <a:r>
              <a:rPr lang="it-IT" sz="7200" u="sng" dirty="0">
                <a:solidFill>
                  <a:schemeClr val="accent1">
                    <a:lumMod val="75000"/>
                  </a:schemeClr>
                </a:solidFill>
              </a:rPr>
              <a:t>attività specifiche di riabilitazione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7200" b="1" dirty="0">
                <a:solidFill>
                  <a:schemeClr val="accent1">
                    <a:lumMod val="75000"/>
                  </a:schemeClr>
                </a:solidFill>
              </a:rPr>
              <a:t>Locali e palestra 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it-IT" sz="7200" u="sng" dirty="0">
                <a:solidFill>
                  <a:schemeClr val="accent1">
                    <a:lumMod val="75000"/>
                  </a:schemeClr>
                </a:solidFill>
              </a:rPr>
              <a:t>attrezzature per le specifiche attività riabilitative</a:t>
            </a:r>
            <a:r>
              <a:rPr lang="it-IT" sz="7200" dirty="0">
                <a:solidFill>
                  <a:schemeClr val="accent1">
                    <a:lumMod val="75000"/>
                  </a:schemeClr>
                </a:solidFill>
              </a:rPr>
              <a:t> previste, anche in comune con altre U.O.</a:t>
            </a:r>
          </a:p>
          <a:p>
            <a:pPr algn="just"/>
            <a:endParaRPr lang="it-IT" sz="6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sz="1400" dirty="0" smtClean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REQUISITI STRUTTURALI </a:t>
            </a:r>
            <a:r>
              <a:rPr lang="it-IT" sz="3200" b="1" dirty="0" err="1" smtClean="0">
                <a:solidFill>
                  <a:srgbClr val="FF0000"/>
                </a:solidFill>
                <a:latin typeface="+mn-lt"/>
              </a:rPr>
              <a:t>R.S.A.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204" y="972306"/>
            <a:ext cx="2853175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51263" y="325938"/>
            <a:ext cx="10515600" cy="69652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+mn-lt"/>
              </a:rPr>
              <a:t>REQUISITI STRUTTURALI </a:t>
            </a:r>
            <a:r>
              <a:rPr lang="it-IT" sz="3200" b="1" dirty="0" err="1" smtClean="0">
                <a:solidFill>
                  <a:srgbClr val="FF0000"/>
                </a:solidFill>
                <a:latin typeface="+mn-lt"/>
              </a:rPr>
              <a:t>R.S.A.</a:t>
            </a:r>
            <a:endParaRPr lang="it-IT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Segnaposto testo 3"/>
          <p:cNvSpPr>
            <a:spLocks noGrp="1"/>
          </p:cNvSpPr>
          <p:nvPr>
            <p:ph idx="1"/>
          </p:nvPr>
        </p:nvSpPr>
        <p:spPr>
          <a:xfrm>
            <a:off x="365759" y="1022466"/>
            <a:ext cx="11534503" cy="54959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it-IT" sz="33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5800" b="1" dirty="0">
                <a:solidFill>
                  <a:schemeClr val="accent1">
                    <a:lumMod val="75000"/>
                  </a:schemeClr>
                </a:solidFill>
              </a:rPr>
              <a:t>Area della </a:t>
            </a:r>
            <a:r>
              <a:rPr lang="it-IT" sz="5800" b="1" dirty="0" smtClean="0">
                <a:solidFill>
                  <a:schemeClr val="accent1">
                    <a:lumMod val="75000"/>
                  </a:schemeClr>
                </a:solidFill>
              </a:rPr>
              <a:t>socializzazione</a:t>
            </a:r>
            <a:endParaRPr lang="it-IT" sz="5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Devono essere previsti:</a:t>
            </a:r>
          </a:p>
          <a:p>
            <a:pPr algn="just"/>
            <a:r>
              <a:rPr lang="it-IT" sz="5100" dirty="0" smtClean="0">
                <a:solidFill>
                  <a:schemeClr val="accent1">
                    <a:lumMod val="75000"/>
                  </a:schemeClr>
                </a:solidFill>
              </a:rPr>
              <a:t>Servizi 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</a:rPr>
              <a:t>l'assistenza religiosa e relativi locali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5100" b="1" dirty="0" smtClean="0">
                <a:solidFill>
                  <a:schemeClr val="accent1">
                    <a:lumMod val="75000"/>
                  </a:schemeClr>
                </a:solidFill>
              </a:rPr>
              <a:t>Angolo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</a:rPr>
              <a:t>bar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, anche in comune con altre U.O. (in alternativa </a:t>
            </a:r>
            <a:r>
              <a:rPr lang="it-IT" sz="5100" u="sng" dirty="0">
                <a:solidFill>
                  <a:schemeClr val="accent1">
                    <a:lumMod val="75000"/>
                  </a:schemeClr>
                </a:solidFill>
              </a:rPr>
              <a:t>distributori automatici di </a:t>
            </a:r>
            <a:r>
              <a:rPr lang="it-IT" sz="5100" u="sng" dirty="0" smtClean="0">
                <a:solidFill>
                  <a:schemeClr val="accent1">
                    <a:lumMod val="75000"/>
                  </a:schemeClr>
                </a:solidFill>
              </a:rPr>
              <a:t>alimenti e </a:t>
            </a:r>
            <a:r>
              <a:rPr lang="it-IT" sz="5100" u="sng" dirty="0">
                <a:solidFill>
                  <a:schemeClr val="accent1">
                    <a:lumMod val="75000"/>
                  </a:schemeClr>
                </a:solidFill>
              </a:rPr>
              <a:t>bevande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algn="just"/>
            <a:r>
              <a:rPr lang="it-IT" sz="5100" b="1" dirty="0" smtClean="0">
                <a:solidFill>
                  <a:schemeClr val="accent1">
                    <a:lumMod val="75000"/>
                  </a:schemeClr>
                </a:solidFill>
              </a:rPr>
              <a:t>Sale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</a:rPr>
              <a:t>e soggiorni polivalenti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5100" dirty="0" smtClean="0">
                <a:solidFill>
                  <a:schemeClr val="accent1">
                    <a:lumMod val="75000"/>
                  </a:schemeClr>
                </a:solidFill>
              </a:rPr>
              <a:t>Locali 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per servizi all'ospite (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</a:rPr>
              <a:t>barbiere, parrucchiere, podologo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algn="just"/>
            <a:r>
              <a:rPr lang="it-IT" sz="5100" b="1" dirty="0" smtClean="0">
                <a:solidFill>
                  <a:schemeClr val="accent1">
                    <a:lumMod val="75000"/>
                  </a:schemeClr>
                </a:solidFill>
              </a:rPr>
              <a:t>Sale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</a:rPr>
              <a:t>per le attività occupazionali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5100" b="1" dirty="0" smtClean="0">
                <a:solidFill>
                  <a:schemeClr val="accent1">
                    <a:lumMod val="75000"/>
                  </a:schemeClr>
                </a:solidFill>
              </a:rPr>
              <a:t>Aree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</a:rPr>
              <a:t>verdi 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attrezzate all'interno del </a:t>
            </a:r>
            <a:r>
              <a:rPr lang="it-IT" sz="5100" dirty="0" smtClean="0">
                <a:solidFill>
                  <a:schemeClr val="accent1">
                    <a:lumMod val="75000"/>
                  </a:schemeClr>
                </a:solidFill>
              </a:rPr>
              <a:t>complesso; possono 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collocarsi anche fuori dalla struttura, nelle vicinanze della stessa, </a:t>
            </a:r>
            <a:r>
              <a:rPr lang="it-IT" sz="5100" dirty="0" smtClean="0">
                <a:solidFill>
                  <a:schemeClr val="accent1">
                    <a:lumMod val="75000"/>
                  </a:schemeClr>
                </a:solidFill>
              </a:rPr>
              <a:t>fatta salva </a:t>
            </a:r>
            <a:r>
              <a:rPr lang="it-IT" sz="5100" dirty="0">
                <a:solidFill>
                  <a:schemeClr val="accent1">
                    <a:lumMod val="75000"/>
                  </a:schemeClr>
                </a:solidFill>
              </a:rPr>
              <a:t>comunque la </a:t>
            </a:r>
            <a:r>
              <a:rPr lang="it-IT" sz="5100" u="sng" dirty="0">
                <a:solidFill>
                  <a:schemeClr val="accent1">
                    <a:lumMod val="75000"/>
                  </a:schemeClr>
                </a:solidFill>
              </a:rPr>
              <a:t>possibilità da parte degli assistiti di accedervi facilmente.</a:t>
            </a:r>
          </a:p>
          <a:p>
            <a:pPr algn="just"/>
            <a:r>
              <a:rPr lang="it-IT" sz="5100" b="1" dirty="0" smtClean="0">
                <a:solidFill>
                  <a:schemeClr val="accent1">
                    <a:lumMod val="75000"/>
                  </a:schemeClr>
                </a:solidFill>
              </a:rPr>
              <a:t>Servizi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</a:rPr>
              <a:t>igienici</a:t>
            </a:r>
            <a:r>
              <a:rPr lang="it-IT" sz="51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669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+mn-lt"/>
              </a:rPr>
              <a:t>REQUISITI STRUTTURALI </a:t>
            </a:r>
            <a:r>
              <a:rPr lang="it-IT" sz="2800" b="1" dirty="0" err="1" smtClean="0">
                <a:solidFill>
                  <a:srgbClr val="FF0000"/>
                </a:solidFill>
                <a:latin typeface="+mn-lt"/>
              </a:rPr>
              <a:t>R.S.A.</a:t>
            </a:r>
            <a:endParaRPr lang="it-IT" sz="2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Segnaposto testo 3"/>
          <p:cNvSpPr>
            <a:spLocks noGrp="1"/>
          </p:cNvSpPr>
          <p:nvPr>
            <p:ph idx="1"/>
          </p:nvPr>
        </p:nvSpPr>
        <p:spPr>
          <a:xfrm>
            <a:off x="838200" y="1227908"/>
            <a:ext cx="10748554" cy="5264331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5100" b="1" dirty="0" smtClean="0">
                <a:solidFill>
                  <a:schemeClr val="accent1">
                    <a:lumMod val="75000"/>
                  </a:schemeClr>
                </a:solidFill>
              </a:rPr>
              <a:t> Aree </a:t>
            </a:r>
            <a:r>
              <a:rPr lang="it-IT" sz="5100" b="1" dirty="0">
                <a:solidFill>
                  <a:schemeClr val="accent1">
                    <a:lumMod val="75000"/>
                  </a:schemeClr>
                </a:solidFill>
              </a:rPr>
              <a:t>generali e di supporto</a:t>
            </a:r>
          </a:p>
          <a:p>
            <a:pPr algn="just">
              <a:buNone/>
            </a:pP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Devono essere previsti:</a:t>
            </a:r>
          </a:p>
          <a:p>
            <a:pPr algn="just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Ingresso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con portineria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, posta, telefono.</a:t>
            </a:r>
          </a:p>
          <a:p>
            <a:pPr algn="just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Uffici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amministrativi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Cucina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, dispensa e locali accessori 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3600" u="sng" dirty="0">
                <a:solidFill>
                  <a:schemeClr val="accent1">
                    <a:lumMod val="75000"/>
                  </a:schemeClr>
                </a:solidFill>
              </a:rPr>
              <a:t>se il servizio è appaltato all'esterno un locale per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lo </a:t>
            </a:r>
            <a:r>
              <a:rPr lang="it-IT" sz="3600" u="sng" dirty="0" err="1" smtClean="0">
                <a:solidFill>
                  <a:schemeClr val="accent1">
                    <a:lumMod val="75000"/>
                  </a:schemeClr>
                </a:solidFill>
              </a:rPr>
              <a:t>sporzionamento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algn="just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Lavanderia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e stireria 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3600" u="sng" dirty="0">
                <a:solidFill>
                  <a:schemeClr val="accent1">
                    <a:lumMod val="75000"/>
                  </a:schemeClr>
                </a:solidFill>
              </a:rPr>
              <a:t>se il servizio è appaltato all'esterno locali per lo stoccaggio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algn="just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Magazzini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Spogliatoi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per il personale con annessi servizi igienici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Camera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mortuaria con sala dolenti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Depositi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pulito e sporco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Tutti i corridoi le scale ed i locali di passaggio devono essere forniti di corrimano.</a:t>
            </a:r>
          </a:p>
          <a:p>
            <a:pPr algn="just"/>
            <a:r>
              <a:rPr lang="it-IT" sz="3600" u="sng" dirty="0">
                <a:solidFill>
                  <a:schemeClr val="accent1">
                    <a:lumMod val="75000"/>
                  </a:schemeClr>
                </a:solidFill>
              </a:rPr>
              <a:t>Qualora la R.S.A. sia collocata nell'ambito di complessi sanitari o socio–sanitari polifunzionali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è consentita </a:t>
            </a:r>
            <a:r>
              <a:rPr lang="it-IT" sz="3600" u="sng" dirty="0">
                <a:solidFill>
                  <a:schemeClr val="accent1">
                    <a:lumMod val="75000"/>
                  </a:schemeClr>
                </a:solidFill>
              </a:rPr>
              <a:t>l'utilizzazione di spazi in comune quali quelli corrispondenti alle aree generali e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di supporto</a:t>
            </a:r>
            <a:r>
              <a:rPr lang="it-IT" sz="3600" u="sng" dirty="0">
                <a:solidFill>
                  <a:schemeClr val="accent1">
                    <a:lumMod val="75000"/>
                  </a:schemeClr>
                </a:solidFill>
              </a:rPr>
              <a:t>, all'area di socializzazione e all'area della valutazione </a:t>
            </a:r>
            <a:r>
              <a:rPr lang="it-IT" sz="3600" u="sng" dirty="0" smtClean="0">
                <a:solidFill>
                  <a:schemeClr val="accent1">
                    <a:lumMod val="75000"/>
                  </a:schemeClr>
                </a:solidFill>
              </a:rPr>
              <a:t>e delle </a:t>
            </a:r>
            <a:r>
              <a:rPr lang="it-IT" sz="3600" u="sng" dirty="0">
                <a:solidFill>
                  <a:schemeClr val="accent1">
                    <a:lumMod val="75000"/>
                  </a:schemeClr>
                </a:solidFill>
              </a:rPr>
              <a:t>terapie.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In tal caso, gli spazi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in comune 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dovranno essere di dimensioni tali da soddisfare le esigenze del numero complessivo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degli assistiti 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nell'intera struttura.</a:t>
            </a:r>
          </a:p>
          <a:p>
            <a:endParaRPr lang="it-IT" dirty="0"/>
          </a:p>
        </p:txBody>
      </p:sp>
      <p:pic>
        <p:nvPicPr>
          <p:cNvPr id="8" name="Immagine 7" descr="Catherine Ausoud (@BarbaraCouturi4) / Twitte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3302" y="799912"/>
            <a:ext cx="2378219" cy="18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44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+mn-lt"/>
              </a:rPr>
              <a:t>REQUISITI STRUTTURALI </a:t>
            </a:r>
            <a:r>
              <a:rPr lang="it-IT" sz="2800" b="1" dirty="0" err="1" smtClean="0">
                <a:solidFill>
                  <a:srgbClr val="FF0000"/>
                </a:solidFill>
                <a:latin typeface="+mn-lt"/>
              </a:rPr>
              <a:t>R.S.A.</a:t>
            </a:r>
            <a:endParaRPr lang="it-IT" sz="2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Segnaposto testo 3"/>
          <p:cNvSpPr>
            <a:spLocks noGrp="1"/>
          </p:cNvSpPr>
          <p:nvPr>
            <p:ph idx="1"/>
          </p:nvPr>
        </p:nvSpPr>
        <p:spPr>
          <a:xfrm>
            <a:off x="352697" y="1097280"/>
            <a:ext cx="11508377" cy="531658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sz="4200" b="1" dirty="0" smtClean="0">
                <a:solidFill>
                  <a:schemeClr val="accent1">
                    <a:lumMod val="75000"/>
                  </a:schemeClr>
                </a:solidFill>
              </a:rPr>
              <a:t>    STANDARD DIMENSIONALI</a:t>
            </a:r>
            <a:endParaRPr lang="it-IT" sz="4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3300" b="1" dirty="0" smtClean="0">
                <a:solidFill>
                  <a:schemeClr val="accent1">
                    <a:lumMod val="75000"/>
                  </a:schemeClr>
                </a:solidFill>
              </a:rPr>
              <a:t>    Rapportati </a:t>
            </a:r>
            <a:r>
              <a:rPr lang="it-IT" sz="3300" b="1" dirty="0">
                <a:solidFill>
                  <a:schemeClr val="accent1">
                    <a:lumMod val="75000"/>
                  </a:schemeClr>
                </a:solidFill>
              </a:rPr>
              <a:t>alle persone </a:t>
            </a:r>
            <a:r>
              <a:rPr lang="it-IT" sz="3300" b="1" dirty="0" smtClean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it-IT" sz="3300" b="1" dirty="0">
                <a:solidFill>
                  <a:schemeClr val="accent1">
                    <a:lumMod val="75000"/>
                  </a:schemeClr>
                </a:solidFill>
              </a:rPr>
              <a:t>da considerarsi netti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, in </a:t>
            </a: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quanto fanno 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riferimento </a:t>
            </a: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it-IT" sz="3300" u="sng" dirty="0" smtClean="0">
                <a:solidFill>
                  <a:schemeClr val="accent1">
                    <a:lumMod val="75000"/>
                  </a:schemeClr>
                </a:solidFill>
              </a:rPr>
              <a:t>superfici </a:t>
            </a:r>
            <a:r>
              <a:rPr lang="it-IT" sz="3300" u="sng" dirty="0">
                <a:solidFill>
                  <a:schemeClr val="accent1">
                    <a:lumMod val="75000"/>
                  </a:schemeClr>
                </a:solidFill>
              </a:rPr>
              <a:t>utili per lo svolgimento delle funzioni </a:t>
            </a:r>
            <a:r>
              <a:rPr lang="it-IT" sz="3300" u="sng" dirty="0" smtClean="0">
                <a:solidFill>
                  <a:schemeClr val="accent1">
                    <a:lumMod val="75000"/>
                  </a:schemeClr>
                </a:solidFill>
              </a:rPr>
              <a:t>specifiche</a:t>
            </a: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a) la 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superficie totale utile funzionale della </a:t>
            </a: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struttura 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è fissata in </a:t>
            </a:r>
            <a:r>
              <a:rPr lang="it-IT" sz="3300" b="1" dirty="0">
                <a:solidFill>
                  <a:schemeClr val="accent1">
                    <a:lumMod val="75000"/>
                  </a:schemeClr>
                </a:solidFill>
              </a:rPr>
              <a:t>mq 40/45 per </a:t>
            </a:r>
            <a:r>
              <a:rPr lang="it-IT" sz="3300" b="1" dirty="0" smtClean="0">
                <a:solidFill>
                  <a:schemeClr val="accent1">
                    <a:lumMod val="75000"/>
                  </a:schemeClr>
                </a:solidFill>
              </a:rPr>
              <a:t>ospite</a:t>
            </a: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b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) per gli </a:t>
            </a:r>
            <a:r>
              <a:rPr lang="it-IT" sz="3300" b="1" dirty="0">
                <a:solidFill>
                  <a:schemeClr val="accent1">
                    <a:lumMod val="75000"/>
                  </a:schemeClr>
                </a:solidFill>
              </a:rPr>
              <a:t>alloggi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    - 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mq 28 per una persona;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    - 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mq 38 per due persone;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    - 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mq 52 per tre persone;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c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) per le </a:t>
            </a:r>
            <a:r>
              <a:rPr lang="it-IT" sz="3300" b="1" dirty="0">
                <a:solidFill>
                  <a:schemeClr val="accent1">
                    <a:lumMod val="75000"/>
                  </a:schemeClr>
                </a:solidFill>
              </a:rPr>
              <a:t>camere (bagno escluso):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    - 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mq 12 per una persona;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    - 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mq 18 per due persone</a:t>
            </a: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    - mq 26 per tre persone;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    - 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mq 32 per quattro persone;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d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it-IT" sz="3300" u="sng" dirty="0">
                <a:solidFill>
                  <a:schemeClr val="accent1">
                    <a:lumMod val="75000"/>
                  </a:schemeClr>
                </a:solidFill>
              </a:rPr>
              <a:t>le restanti aree di attività e di servizio sono da dimensionarsi nel computo complessivo </a:t>
            </a:r>
            <a:r>
              <a:rPr lang="it-IT" sz="3300" u="sng" dirty="0" smtClean="0">
                <a:solidFill>
                  <a:schemeClr val="accent1">
                    <a:lumMod val="75000"/>
                  </a:schemeClr>
                </a:solidFill>
              </a:rPr>
              <a:t>di 40/45 </a:t>
            </a:r>
            <a:r>
              <a:rPr lang="it-IT" sz="3300" u="sng" dirty="0">
                <a:solidFill>
                  <a:schemeClr val="accent1">
                    <a:lumMod val="75000"/>
                  </a:schemeClr>
                </a:solidFill>
              </a:rPr>
              <a:t>mq per ospite 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di cui alla precedente lettera a);</a:t>
            </a:r>
          </a:p>
          <a:p>
            <a:pPr>
              <a:buNone/>
            </a:pPr>
            <a:r>
              <a:rPr lang="it-IT" sz="3300" dirty="0" smtClean="0">
                <a:solidFill>
                  <a:schemeClr val="accent1">
                    <a:lumMod val="75000"/>
                  </a:schemeClr>
                </a:solidFill>
              </a:rPr>
              <a:t>     e</a:t>
            </a:r>
            <a:r>
              <a:rPr lang="it-IT" sz="33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it-IT" sz="3300" u="sng" dirty="0">
                <a:solidFill>
                  <a:schemeClr val="accent1">
                    <a:lumMod val="75000"/>
                  </a:schemeClr>
                </a:solidFill>
              </a:rPr>
              <a:t>nel caso di strutture preesistenti e di ristrutturazioni sono accettabili misure in eccesso o </a:t>
            </a:r>
            <a:r>
              <a:rPr lang="it-IT" sz="3300" u="sng" dirty="0" smtClean="0">
                <a:solidFill>
                  <a:schemeClr val="accent1">
                    <a:lumMod val="75000"/>
                  </a:schemeClr>
                </a:solidFill>
              </a:rPr>
              <a:t>in difetto </a:t>
            </a:r>
            <a:r>
              <a:rPr lang="it-IT" sz="3300" u="sng" dirty="0">
                <a:solidFill>
                  <a:schemeClr val="accent1">
                    <a:lumMod val="75000"/>
                  </a:schemeClr>
                </a:solidFill>
              </a:rPr>
              <a:t>entro il 20% degli </a:t>
            </a:r>
            <a:r>
              <a:rPr lang="it-IT" sz="3300" u="sng" dirty="0" smtClean="0">
                <a:solidFill>
                  <a:schemeClr val="accent1">
                    <a:lumMod val="75000"/>
                  </a:schemeClr>
                </a:solidFill>
              </a:rPr>
              <a:t>      standard </a:t>
            </a:r>
            <a:r>
              <a:rPr lang="it-IT" sz="3300" u="sng" dirty="0">
                <a:solidFill>
                  <a:schemeClr val="accent1">
                    <a:lumMod val="75000"/>
                  </a:schemeClr>
                </a:solidFill>
              </a:rPr>
              <a:t>di riferimento.</a:t>
            </a:r>
          </a:p>
          <a:p>
            <a:endParaRPr lang="it-IT" dirty="0"/>
          </a:p>
        </p:txBody>
      </p:sp>
      <p:pic>
        <p:nvPicPr>
          <p:cNvPr id="8" name="Immagine 7" descr="Se la gestione di una Rsa è globale la prestazione è esente dall'Iva |  FiscoOggi.i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096" y="2709949"/>
            <a:ext cx="3903460" cy="212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09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6292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egime di </a:t>
            </a:r>
            <a:r>
              <a:rPr lang="it-IT" b="1" dirty="0" err="1">
                <a:solidFill>
                  <a:srgbClr val="FF0000"/>
                </a:solidFill>
                <a:latin typeface="+mn-lt"/>
              </a:rPr>
              <a:t>S</a:t>
            </a:r>
            <a:r>
              <a:rPr lang="it-IT" b="1" dirty="0" err="1" smtClean="0">
                <a:solidFill>
                  <a:srgbClr val="FF0000"/>
                </a:solidFill>
                <a:latin typeface="+mn-lt"/>
              </a:rPr>
              <a:t>emiresidenzialità</a:t>
            </a: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383" y="1825625"/>
            <a:ext cx="11547565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Le residenze sanitarie assistenziali organizzano, preferibilmente, anche attività in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regime semiresidenziali diretti a persone parzialmente autosufficienti o non autosufficienti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Tali attività possono essere esercitate: </a:t>
            </a:r>
          </a:p>
          <a:p>
            <a:pPr algn="just">
              <a:buFontTx/>
              <a:buChar char="-"/>
            </a:pP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all'interno di strutture esclusivamente dedicate ad attività in regime semiresidenziale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con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capacità ricettiva massima di 30 pazienti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algn="just">
              <a:buFontTx/>
              <a:buChar char="-"/>
            </a:pP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all'interno di strutture di tipo residenziale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secondo una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percentuale compresa tra il 10 ed il 20% della capacità ricettiva complessiva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(totale posti letto)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della struttura medesima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Le attività in regime semiresidenziale si articolano in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un livello prestazionale SR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rivolto all'area della non autosufficienza e della fragilità in genere e in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un livello prestazionale SRD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rivolto all'area dei disturbi cognitivi e comportamentali legati alle sindromi demenziali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9640" y="665571"/>
            <a:ext cx="10515600" cy="117629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+mn-lt"/>
              </a:rPr>
              <a:t>REQUISITI STRUTTURALI</a:t>
            </a:r>
            <a:br>
              <a:rPr lang="it-IT" b="1" dirty="0" smtClean="0">
                <a:solidFill>
                  <a:srgbClr val="FF0000"/>
                </a:solidFill>
                <a:latin typeface="+mn-lt"/>
              </a:rPr>
            </a:br>
            <a:r>
              <a:rPr lang="it-IT" b="1" dirty="0" err="1" smtClean="0">
                <a:solidFill>
                  <a:srgbClr val="FF0000"/>
                </a:solidFill>
              </a:rPr>
              <a:t>R.S.A.</a:t>
            </a:r>
            <a:r>
              <a:rPr lang="it-IT" b="1" dirty="0" smtClean="0">
                <a:solidFill>
                  <a:srgbClr val="FF0000"/>
                </a:solidFill>
              </a:rPr>
              <a:t> in regime di semiresidenzialità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383" y="1825624"/>
            <a:ext cx="11547565" cy="457517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Devono essere previsti: </a:t>
            </a:r>
          </a:p>
          <a:p>
            <a:pPr algn="just"/>
            <a: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  <a:t>Locali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per accertamenti psicodiagnostici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In caso di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attività di gruppo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u="sng" dirty="0" err="1" smtClean="0">
                <a:solidFill>
                  <a:schemeClr val="accent1">
                    <a:lumMod val="75000"/>
                  </a:schemeClr>
                </a:solidFill>
              </a:rPr>
              <a:t>gruppo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 formato da non più di 5 persone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locale palestra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non inferiore 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35 mq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; per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ogni paziente oltre i 5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la superficie deve essere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aumentata di almeno 5 mq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Cucinetta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Locali spogliatoio, con annessi servizi igienici, in comune con altre U.O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Locale attività </a:t>
            </a:r>
            <a:r>
              <a:rPr lang="it-IT" u="sng" dirty="0" err="1" smtClean="0">
                <a:solidFill>
                  <a:schemeClr val="accent1">
                    <a:lumMod val="75000"/>
                  </a:schemeClr>
                </a:solidFill>
              </a:rPr>
              <a:t>pedagogico-educativa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, addestramento professionale, tempo libero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di superficie pari 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3 mq per ospite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Spazi di soggiorno/relax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, dotati di poltrone reclinabili, di superficie pari 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3 mq per ospite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Locale spogliatoio guardaroba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Aree verdi attrezzate all'interno del complesso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; qualora ciò non sia possibile, le aree verdi attrezzate possono collocarsi anche fuori dalla struttura, nelle vicinanze della stessa, fatta salva comunque la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possibilità da parte degli assistiti di accedervi facilmente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99621" y="229404"/>
            <a:ext cx="1617980" cy="54229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229404"/>
            <a:ext cx="1660017" cy="4565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4385</Words>
  <Application>Microsoft Office PowerPoint</Application>
  <PresentationFormat>Widescreen</PresentationFormat>
  <Paragraphs>227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Strutture Sanitarie e Socio-Assistenziali sul territorio della Provincia di Rieti</vt:lpstr>
      <vt:lpstr>REQUISITI STRUTTURALI R.S.A. Allegato C del DCA 8/2011 e s.m.i.</vt:lpstr>
      <vt:lpstr>REQUISITI STRUTTURALI R.S.A.</vt:lpstr>
      <vt:lpstr>REQUISITI STRUTTURALI R.S.A.</vt:lpstr>
      <vt:lpstr>REQUISITI STRUTTURALI R.S.A.</vt:lpstr>
      <vt:lpstr>REQUISITI STRUTTURALI R.S.A.</vt:lpstr>
      <vt:lpstr>Regime di Semiresidenzialità</vt:lpstr>
      <vt:lpstr>REQUISITI STRUTTURALI R.S.A. in regime di semiresidenzialità </vt:lpstr>
      <vt:lpstr>REQUISITI STRUTTURALI R.S.A. in regime di semiresidenzialità </vt:lpstr>
      <vt:lpstr>STRUTTURE SOCIO-ASSISTENZIALI PER ANZIANI D.G.R. 1305/2004 e s.m.i. (sez.III.A) L.R. 41/2003 art.11</vt:lpstr>
      <vt:lpstr>REQUISITI STRUTTURALI</vt:lpstr>
      <vt:lpstr>ARTICOLAZIONE DELLE STRUTTURE  </vt:lpstr>
      <vt:lpstr>SPAZI RESIDENZIALI</vt:lpstr>
      <vt:lpstr>CUCINA</vt:lpstr>
      <vt:lpstr>IMPIANTI</vt:lpstr>
      <vt:lpstr>CASA FAMIGLIA PER ANZIANI </vt:lpstr>
      <vt:lpstr>ARTICOLAZIONE DELLE STRUTTURE</vt:lpstr>
      <vt:lpstr>ARTICOLAZIONE DELLE STRUTTURE</vt:lpstr>
      <vt:lpstr>COMUNITA’ ALLOGGIO PER ANZIANI </vt:lpstr>
      <vt:lpstr>ARTICOLAZIONE DELLE STRUTTURE</vt:lpstr>
      <vt:lpstr>ARTICOLAZIONE DELLE STRUTTURE</vt:lpstr>
      <vt:lpstr>CASE DI RIPOSO PER ANZIANI</vt:lpstr>
      <vt:lpstr>ARTICOLAZIONE DELLE STRUTTURE</vt:lpstr>
      <vt:lpstr>SPAZI DI VITA COLLETTIVA (INTERA STRUTTURA)</vt:lpstr>
      <vt:lpstr>SPAZI DI VITA COLLETTIVA (INTERA STRUTTURA)</vt:lpstr>
      <vt:lpstr>SPAZI DI VITA COLLETTIVA (INTERA STRUTTURA)</vt:lpstr>
      <vt:lpstr>SPAZI RESIDENZIALI</vt:lpstr>
      <vt:lpstr>STRUTTURA A CICLO SEMIRESIDENZIALE PER ANZIANI</vt:lpstr>
      <vt:lpstr>STRUTTURA A CICLO SEMIRESIDENZIALE PER ANZIANI</vt:lpstr>
      <vt:lpstr>Grazie per l’attenzione!</vt:lpstr>
    </vt:vector>
  </TitlesOfParts>
  <Company>AZIEND SANITARIA LOCALE - RIETI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Dipartimento Aziendale delle Professioni Sanitarie</dc:title>
  <dc:creator>d.novelli</dc:creator>
  <cp:lastModifiedBy>Luisa Di Loreto</cp:lastModifiedBy>
  <cp:revision>61</cp:revision>
  <dcterms:created xsi:type="dcterms:W3CDTF">2022-09-23T11:00:40Z</dcterms:created>
  <dcterms:modified xsi:type="dcterms:W3CDTF">2022-11-09T11:33:55Z</dcterms:modified>
</cp:coreProperties>
</file>