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5" r:id="rId13"/>
    <p:sldId id="269" r:id="rId14"/>
    <p:sldId id="266" r:id="rId15"/>
    <p:sldId id="273" r:id="rId16"/>
    <p:sldId id="274" r:id="rId17"/>
    <p:sldId id="275" r:id="rId18"/>
    <p:sldId id="277" r:id="rId19"/>
    <p:sldId id="278" r:id="rId20"/>
    <p:sldId id="272" r:id="rId21"/>
    <p:sldId id="267" r:id="rId22"/>
    <p:sldId id="268" r:id="rId23"/>
    <p:sldId id="276" r:id="rId24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D6899-02D9-4644-975D-4AC2292591E1}" type="datetimeFigureOut">
              <a:rPr lang="it-IT" smtClean="0"/>
              <a:t>06/06/2024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CE056-C899-48F3-8F6A-F7FE7F2EE6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278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CE056-C899-48F3-8F6A-F7FE7F2EE64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585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CE056-C899-48F3-8F6A-F7FE7F2EE640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43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740DCB-AACF-8CC3-6520-51651DCDD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DCDA93C-F909-4FF8-8093-79E4E00C4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2D59B9-C5D7-3EC8-4004-188561D03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57D2-4155-4AF9-98EA-DCA39BA3AEA0}" type="datetime1">
              <a:rPr lang="it-IT" smtClean="0"/>
              <a:t>06/06/2024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086BE7-5E38-DD4A-ED36-22E0853A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73FA37-C52F-588E-A8C1-737D36872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960E-B521-4039-B404-7903147AAD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BA02FE-A0AF-27F5-855A-CC58DC8A3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8F2853B-EBFE-94C0-5924-7881537D4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823C10-B7FE-C6AC-BDCE-D73673FF2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1A87-EDBC-4CCF-B221-E5F811614F36}" type="datetime1">
              <a:rPr lang="it-IT" smtClean="0"/>
              <a:t>06/06/2024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10139F-B6E9-B039-5C02-2C0F1058F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5C3BEB-5CFA-F265-DDD2-12C50DA77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960E-B521-4039-B404-7903147AAD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422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5CF0DE9-90F5-E528-081C-586589D0CE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36DC1D7-1231-B343-9229-8D656F1FF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0204B1-B207-79BE-31D9-BBDE35131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56C6-688A-46A8-930F-F761D038D56F}" type="datetime1">
              <a:rPr lang="it-IT" smtClean="0"/>
              <a:t>06/06/2024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5F38C5-A10A-EDAF-190E-378794425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F988E2-D80F-9F0F-08E2-A79EC9A5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960E-B521-4039-B404-7903147AAD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79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83C252-171F-50E3-2A48-3530EC07E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94FD49-95F0-AB40-3E41-CF7753467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78D12D-AD41-FA38-0501-9E0796EA2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AF86-7654-4EB2-89A3-3B245688AFE6}" type="datetime1">
              <a:rPr lang="it-IT" smtClean="0"/>
              <a:t>06/06/2024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704E5B-55AC-9A56-D24D-5242D9CE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89A320-31FD-F157-C890-12C29254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960E-B521-4039-B404-7903147AAD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74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C566CE-BF68-4324-6C6B-83C113A30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A78A96-E644-09F8-32F8-1E0E33FB2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A6151D-846E-5DF1-DDD4-4AB42D388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ABA9-BCEE-48BE-A8B4-C36DB918A96D}" type="datetime1">
              <a:rPr lang="it-IT" smtClean="0"/>
              <a:t>06/06/2024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CBDE60-9524-05A6-B56D-159CED86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D92307-787A-A061-9BB2-D32CC34B8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960E-B521-4039-B404-7903147AAD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093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AFF318-9C2F-794A-BA2B-27E199C8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76D603-737A-9067-1F41-7436DA15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0CE4AD-4AD3-E185-7C13-8ADB312CC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B67B7D-B758-0BC1-3FF1-72D828F5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BDA5-8E3D-4B96-B331-806C7C78C963}" type="datetime1">
              <a:rPr lang="it-IT" smtClean="0"/>
              <a:t>06/06/2024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636FDA3-0594-7747-E502-C74A19362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8E72825-0168-5270-2A26-757E0B87F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960E-B521-4039-B404-7903147AAD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6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2B3FED-2A40-F251-EBB9-393641E8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FBB02E-57D5-4E69-216B-9205DE93B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C86E704-AF73-4891-1910-441CDCADE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C1D2A67-3747-05A7-9B84-B0B1534C2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C78B99F-426F-8B6B-E4EE-8DD8BD684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9537FE6-30EB-21A0-6F91-507BCBDB0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C3F1-7575-4282-BA4C-CFECCB9C2287}" type="datetime1">
              <a:rPr lang="it-IT" smtClean="0"/>
              <a:t>06/06/2024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537B01-B240-2D0E-A6BF-2982AD2C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E3C6B0C-3D4C-0239-8F0B-832419202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960E-B521-4039-B404-7903147AAD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4928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637D28-EB3B-984B-E510-F1A75C1A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275668F-8423-F0A8-FC99-24677B997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1BF8-4C63-4BD7-A347-278B2E518B28}" type="datetime1">
              <a:rPr lang="it-IT" smtClean="0"/>
              <a:t>06/06/2024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CEDBE1D-61DE-AE1D-A069-2536A2A2E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633D37-2527-D93F-6207-FDF9130E7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960E-B521-4039-B404-7903147AAD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593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CE64C90-DA10-BB95-7089-DBAA00A01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34F4-CC2E-4E4B-92CB-39AAC19CE821}" type="datetime1">
              <a:rPr lang="it-IT" smtClean="0"/>
              <a:t>06/06/2024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6B871A2-C48E-D679-7BE0-124F2C48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51F9315-C631-C6E2-54E6-1FF1515AE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960E-B521-4039-B404-7903147AAD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6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5C70C0-EFFF-53AD-7424-FC793E87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6A9091-5B9B-1EE6-063A-FB731CA2D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E444E52-8E99-6EC9-78BB-1317A6E98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BE4E58F-7822-A96C-C039-4A2E4186A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0B38-02DD-4859-893B-EC6D14E57C69}" type="datetime1">
              <a:rPr lang="it-IT" smtClean="0"/>
              <a:t>06/06/2024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B6E6DBC-10D6-3911-9C49-16165D803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605F49-F165-80D2-B00B-5205781D3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960E-B521-4039-B404-7903147AAD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72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3420AC-1EDA-C5EB-4BC6-9A2E2CFE1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4CB2A9A-AAF1-7A0F-3738-F51D22D282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63C4A9-91B0-CEBE-2195-B9423D810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F56CB4-1F0E-6548-5279-DC325433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3957-4839-484D-824C-D81DA472F78F}" type="datetime1">
              <a:rPr lang="it-IT" smtClean="0"/>
              <a:t>06/06/2024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662CAF5-E53C-FE7D-6A6B-3352E2F61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E79BA1-EDCF-0D5E-BE29-F4E125B7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960E-B521-4039-B404-7903147AAD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057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348933C-21EE-CDCB-23F5-7FC06670A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9D21B3-65C1-BAB2-9D87-143E1C0B9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FD1B76-03CC-96A4-E9B6-0C437A5EE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BC809E-3B62-46A6-B37C-178CAE297B26}" type="datetime1">
              <a:rPr lang="it-IT" smtClean="0"/>
              <a:t>06/06/2024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5871F0-7773-DB27-E447-073591635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6B74E2-212F-8602-6A72-D1E09CCF6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3C960E-B521-4039-B404-7903147AAD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57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3F7218-FF72-153F-B8E0-5331FDBDF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46" y="1494050"/>
            <a:ext cx="10515600" cy="2372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Piano Aziendale dell’Equità </a:t>
            </a:r>
            <a:r>
              <a:rPr lang="it-IT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(P.A.E.) come strumento di sostegno della Medicina di Genere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4706A6-07CE-9CB9-F878-190011465E5E}"/>
              </a:ext>
            </a:extLst>
          </p:cNvPr>
          <p:cNvSpPr txBox="1"/>
          <p:nvPr/>
        </p:nvSpPr>
        <p:spPr>
          <a:xfrm>
            <a:off x="2544417" y="4096910"/>
            <a:ext cx="797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Rieti, 04 Giugno 2024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AFBCD74-0089-27FB-28F0-0E2F9FE65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31" y="306896"/>
            <a:ext cx="1793633" cy="56697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FA1EB01-326B-3CE9-01C4-58FB566F8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880" y="337296"/>
            <a:ext cx="2225921" cy="56697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BA9C5E7-DBFD-1106-187F-041D265E1F69}"/>
              </a:ext>
            </a:extLst>
          </p:cNvPr>
          <p:cNvSpPr txBox="1"/>
          <p:nvPr/>
        </p:nvSpPr>
        <p:spPr>
          <a:xfrm>
            <a:off x="2544417" y="5987332"/>
            <a:ext cx="611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Gianluca Fovi De Ruggiero</a:t>
            </a:r>
          </a:p>
        </p:txBody>
      </p:sp>
    </p:spTree>
    <p:extLst>
      <p:ext uri="{BB962C8B-B14F-4D97-AF65-F5344CB8AC3E}">
        <p14:creationId xmlns:p14="http://schemas.microsoft.com/office/powerpoint/2010/main" val="3757339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4761AD9-8DFA-D504-998F-A301AB4FEE5A}"/>
              </a:ext>
            </a:extLst>
          </p:cNvPr>
          <p:cNvSpPr txBox="1"/>
          <p:nvPr/>
        </p:nvSpPr>
        <p:spPr>
          <a:xfrm>
            <a:off x="803851" y="93095"/>
            <a:ext cx="952745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identità di genere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il senso di appartenenza di una persona a un genere (maschile, femminile, non binario), con cui detta persona si identifica.</a:t>
            </a:r>
          </a:p>
          <a:p>
            <a:pPr algn="ctr"/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una persona presenta un'identità di genere diversa dal sesso alla nascita, allora è definita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transessuale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Al contrario, invece, è definita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cisessuale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L'identità di genere viene utilizzata dalla psicologia e dalla sociologia, e si è sviluppato negli Stati Uniti d'America a partire dagli anni sessanta con lo psicanalista 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</a:t>
            </a:r>
            <a:r>
              <a:rPr 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Stoller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L'identità di genere non deriva necessariamente da quella biologica della persona e non riguarda l'orientamento sessuale.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3CACE70-0711-F95C-EAB8-3FF166BEB265}"/>
              </a:ext>
            </a:extLst>
          </p:cNvPr>
          <p:cNvSpPr txBox="1"/>
          <p:nvPr/>
        </p:nvSpPr>
        <p:spPr>
          <a:xfrm>
            <a:off x="1284563" y="3652808"/>
            <a:ext cx="94045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Nella maggioranza della popolazione l'identità, il ruolo di genere e il sesso biologico corrispondono (persone "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cisgender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"). Ad esempio, una/un donna/uomo cisgender:</a:t>
            </a:r>
          </a:p>
          <a:p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 i caratteri sessuali femminili/maschili (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si percepisce in modo subconscio come donna o uomo (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identità di genere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viene percepita/o dalla società come donna, uomo o altro (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ruolo di genere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F2CF1B6-DE2A-0B99-9D9B-FF216CE84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19" y="166977"/>
            <a:ext cx="664703" cy="37371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E41B49F-C333-2564-77BE-DCB670946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19" y="1904188"/>
            <a:ext cx="664522" cy="37798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B9644C2-47B0-04F2-ED8C-0187D373E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19" y="3594807"/>
            <a:ext cx="664522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45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AFC2C56-C4F6-7D2F-0BD1-0C83C677B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156" y="1694537"/>
            <a:ext cx="9327688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39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9F0BC8-AB81-C555-C789-37EC2B39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876" y="365125"/>
            <a:ext cx="10232923" cy="1611159"/>
          </a:xfrm>
        </p:spPr>
        <p:txBody>
          <a:bodyPr>
            <a:normAutofit/>
          </a:bodyPr>
          <a:lstStyle/>
          <a:p>
            <a:pPr algn="just"/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Tutti gli esseri umani nascono liberi ed eguali in dignità e diritti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recita l’articolo 1 della Dichiarazione Universale dei Diritti Umani (1948)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D031BA-F160-AA69-381D-C2B9149B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9405"/>
            <a:ext cx="10515600" cy="3797557"/>
          </a:xfrm>
        </p:spPr>
        <p:txBody>
          <a:bodyPr/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Cosa non significa uguaglianza?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significa omologazione, non significa assenza di differenze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questo proposito il concetto di uguaglianza in molti contesti lascia il passo al concetto di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equità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che mira a garantire a tutti le stesse opportunità tenendo conto delle particolarità e delle differenze.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Uguaglianza ed equità, infatti, non sono concetti sinonimi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il primo si focalizza sul punto di partenza, ovverosia diritti e doveri, il secondo approda ad un potenziale punto di arrivo considerando le opportunità offerte dal valorizzare le differenze.</a:t>
            </a:r>
          </a:p>
        </p:txBody>
      </p:sp>
    </p:spTree>
    <p:extLst>
      <p:ext uri="{BB962C8B-B14F-4D97-AF65-F5344CB8AC3E}">
        <p14:creationId xmlns:p14="http://schemas.microsoft.com/office/powerpoint/2010/main" val="431811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1E05720-3D4A-6331-4675-4F73E45A8B4F}"/>
              </a:ext>
            </a:extLst>
          </p:cNvPr>
          <p:cNvSpPr txBox="1"/>
          <p:nvPr/>
        </p:nvSpPr>
        <p:spPr>
          <a:xfrm>
            <a:off x="1005172" y="679916"/>
            <a:ext cx="47474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inclusione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inclusività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è un principio fondamentale che si basa sull’idea che ogni individuo, indipendentemente dalla sua origine, genere, etnia, orientamento sessuale, disabilità o qualsiasi altra caratteristica personale, debba avere l’opportunità di partecipare pienamente alla società senza essere soggetto a discriminazioni od ostacoli.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tratta di promuovere un ambiente in cui ogni persona si senta accettata, rispettata e valorizzata per chi è, senza distinzioni ingiuste.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CCF16B2-3ED9-3459-DBA3-51C84A811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502" y="559215"/>
            <a:ext cx="5383235" cy="547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24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384146-D250-E066-CC9D-0D3CBF471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232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Equità</a:t>
            </a:r>
          </a:p>
          <a:p>
            <a:pPr marL="0" indent="0">
              <a:buNone/>
            </a:pPr>
            <a:endParaRPr lang="it-I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tutti i cittadini deve essere garantita parità di accesso in rapporto a uguali</a:t>
            </a:r>
          </a:p>
          <a:p>
            <a:pPr marL="0" indent="0" algn="ctr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bisogni di salute. Questo è il principio fondamentale che ha il fine di superare le</a:t>
            </a:r>
          </a:p>
          <a:p>
            <a:pPr marL="0" indent="0" algn="ctr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diseguaglianze di accesso dei cittadini alle prestazioni sanitarie. </a:t>
            </a:r>
          </a:p>
          <a:p>
            <a:pPr marL="0" indent="0" algn="ctr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la sua applicazione è necessario:</a:t>
            </a:r>
          </a:p>
          <a:p>
            <a:pPr algn="ctr"/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Garantire a tutti qualità, efficienza, appropriatezza e trasparenza del servizio e in</a:t>
            </a:r>
          </a:p>
          <a:p>
            <a:pPr marL="0" indent="0" algn="ctr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particolare delle prestazioni;</a:t>
            </a:r>
          </a:p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Fornire, da parte del medico, infermiere e operatore sanitario, una comunicazione</a:t>
            </a:r>
          </a:p>
          <a:p>
            <a:pPr marL="0" indent="0" algn="ctr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corretta sulla prestazione sanitaria necessaria per il cittadino e adeguata al suo grado di</a:t>
            </a:r>
          </a:p>
          <a:p>
            <a:pPr marL="0" indent="0" algn="ctr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istruzione e comprensione (consenso informato, presa in carico).</a:t>
            </a:r>
          </a:p>
        </p:txBody>
      </p:sp>
    </p:spTree>
    <p:extLst>
      <p:ext uri="{BB962C8B-B14F-4D97-AF65-F5344CB8AC3E}">
        <p14:creationId xmlns:p14="http://schemas.microsoft.com/office/powerpoint/2010/main" val="170521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E1413F-2485-4555-79DD-88349383142B}"/>
              </a:ext>
            </a:extLst>
          </p:cNvPr>
          <p:cNvSpPr txBox="1"/>
          <p:nvPr/>
        </p:nvSpPr>
        <p:spPr>
          <a:xfrm>
            <a:off x="3048663" y="356023"/>
            <a:ext cx="60946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L’approccio di equità nel sistema dei servizi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485DB8E-3E30-D83C-A815-130A3167180B}"/>
              </a:ext>
            </a:extLst>
          </p:cNvPr>
          <p:cNvSpPr txBox="1"/>
          <p:nvPr/>
        </p:nvSpPr>
        <p:spPr>
          <a:xfrm>
            <a:off x="429369" y="1297263"/>
            <a:ext cx="1094099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organizzazioni sanitarie si confrontano sempre più con forme di “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diversità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non riconducibili a classificazioni tradizionali (es. poveri, emarginati…) come fenomeni multidimensionali e nuove forme di fragilità.</a:t>
            </a:r>
          </a:p>
          <a:p>
            <a:pPr algn="ctr"/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possiamo più limitarci ad attuare interventi per target specifici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Occorre sviluppare strategie complessive e integrate di contrasto alle iniquità anche analizzando i meccanismi organizzativi alla base delle possibili iniquità/discriminazioni.</a:t>
            </a:r>
          </a:p>
          <a:p>
            <a:pPr algn="ctr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dare corpo alle strategie di equità come approccio strutturale è necessario prevedere:</a:t>
            </a:r>
          </a:p>
          <a:p>
            <a:pPr algn="ctr"/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F856492-7210-1DBD-1B60-5894745E67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023" y="3828033"/>
            <a:ext cx="4487045" cy="1603387"/>
          </a:xfrm>
          <a:prstGeom prst="rect">
            <a:avLst/>
          </a:prstGeom>
          <a:noFill/>
          <a:ln w="25400">
            <a:noFill/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80BE110-3FA2-00BA-FA03-1BFFBA55FA6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1352" y="3828033"/>
            <a:ext cx="4340728" cy="1579001"/>
          </a:xfrm>
          <a:prstGeom prst="rect">
            <a:avLst/>
          </a:prstGeom>
          <a:gradFill>
            <a:gsLst>
              <a:gs pos="0">
                <a:schemeClr val="bg2">
                  <a:lumMod val="60000"/>
                  <a:lumOff val="40000"/>
                  <a:alpha val="84000"/>
                </a:schemeClr>
              </a:gs>
              <a:gs pos="71000">
                <a:srgbClr val="FAE2E9"/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2133094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E0BF20-681E-D17B-EFFB-380B70EFC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PIANO AZIENDALE PER L’EQUITÀ NELLA SALUTE E NEI PERCORSI ASSISTENZIALI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AABD8A-4D34-402D-2F13-5497E6016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 Piano Aziendale per l’Equità nella Salute (P.A.E.)</a:t>
            </a:r>
          </a:p>
          <a:p>
            <a:pPr marL="0" indent="0" algn="ctr">
              <a:buNone/>
            </a:pP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rappresenta un documento che evidenzia le azioni</a:t>
            </a:r>
          </a:p>
          <a:p>
            <a:pPr marL="0" indent="0" algn="ctr">
              <a:buNone/>
            </a:pP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equity-</a:t>
            </a:r>
            <a:r>
              <a:rPr lang="it-I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oriented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le strategie da adottare per garantire</a:t>
            </a:r>
          </a:p>
          <a:p>
            <a:pPr marL="0" indent="0" algn="ctr">
              <a:buNone/>
            </a:pP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parità di accesso ai servizi sanitari al fine di superare le</a:t>
            </a:r>
          </a:p>
          <a:p>
            <a:pPr marL="0" indent="0" algn="ctr">
              <a:buNone/>
            </a:pP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disuguaglianze ancora presenti nel nostro paese.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495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567F29B-8249-6967-AB0A-5AB4BFD47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6345" y="2030911"/>
            <a:ext cx="3237257" cy="1853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F8402B1-11FE-68D3-2F0A-8AA2AD6BA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Lenti dell’equità 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Sono uno strumento utile a supporto del processo di:</a:t>
            </a:r>
            <a:b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0BAB66A-F2AF-269E-CE05-BA0D8B192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417" y="4432339"/>
            <a:ext cx="3237257" cy="1896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3E6A3D2-954A-171B-C625-876E9C761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3596" y="2030910"/>
            <a:ext cx="3237257" cy="1853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61BDD02-E9F6-AAC5-E29A-3AB05A6E5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596" y="4432339"/>
            <a:ext cx="3237257" cy="1853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52604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D30A3C-CE90-D986-9FA3-73856DD09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Prevenzione con le lenti dell’equità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2405A94-3728-773A-7926-CCCF77E54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590" y="1796200"/>
            <a:ext cx="2249619" cy="8657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4860F3A-BED5-3BE2-92B8-C5A0333BE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650" y="3120384"/>
            <a:ext cx="487722" cy="97544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D69A380-9FC9-9B1A-2045-D6B48A73E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452" y="3120385"/>
            <a:ext cx="487722" cy="97544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729E290-1B45-39F2-1A60-B0A1E50A7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589" y="4554306"/>
            <a:ext cx="2249619" cy="9327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ED29C84-A9AB-5929-F4E2-AE16C00837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8294" y="1617241"/>
            <a:ext cx="1457070" cy="49381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95C7FF3-4AA6-470E-3C96-C97918898D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7328" y="2198416"/>
            <a:ext cx="1518036" cy="46943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21C0584-F51B-9D70-CAA6-C2DE4E626E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6982" y="5020690"/>
            <a:ext cx="1518036" cy="46943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05A6883-F861-C82A-5A29-7030DB380F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7328" y="4463901"/>
            <a:ext cx="1463167" cy="49381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EA8381B-508F-E201-D698-D96F003E5D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45393" y="1893693"/>
            <a:ext cx="2834886" cy="33043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14656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4369D5-339C-C8C1-38C6-1C3BF876B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658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Agire con le lenti dell’equità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CCADD48-18EA-4651-7F14-DFD097022732}"/>
              </a:ext>
            </a:extLst>
          </p:cNvPr>
          <p:cNvSpPr txBox="1"/>
          <p:nvPr/>
        </p:nvSpPr>
        <p:spPr>
          <a:xfrm>
            <a:off x="1034472" y="1307559"/>
            <a:ext cx="988291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prevenzione: </a:t>
            </a:r>
          </a:p>
          <a:p>
            <a:pPr algn="ctr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deve fare nuove cose ma:</a:t>
            </a:r>
          </a:p>
          <a:p>
            <a:pPr algn="ctr"/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Deve misurare e tenere conto delle disuguaglianze di esposizione e di vulnerabilità </a:t>
            </a:r>
          </a:p>
          <a:p>
            <a:pPr algn="ctr"/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Deve differenziare la quantità e la destinazione degli interventi efficaci in proporzione alle disuguaglianze rilevate di esposizione </a:t>
            </a:r>
          </a:p>
          <a:p>
            <a:pPr algn="ctr"/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Deve correggere il disegno degli interventi che non sono abbastanza efficaci o che possono determinare disuguaglianze per qualche particolare condizione di vulnerabilità sanitaria o sociale (es. interventi non accessibili o non appropriati per persone di bassa istruzione, basso censo o di particolari culture ecc.)</a:t>
            </a:r>
          </a:p>
        </p:txBody>
      </p:sp>
    </p:spTree>
    <p:extLst>
      <p:ext uri="{BB962C8B-B14F-4D97-AF65-F5344CB8AC3E}">
        <p14:creationId xmlns:p14="http://schemas.microsoft.com/office/powerpoint/2010/main" val="89506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8CEAB8-32D7-8BB3-EAFC-DA735577D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786" y="1028928"/>
            <a:ext cx="4620584" cy="4741477"/>
          </a:xfrm>
        </p:spPr>
        <p:txBody>
          <a:bodyPr>
            <a:noAutofit/>
          </a:bodyPr>
          <a:lstStyle/>
          <a:p>
            <a:pPr algn="l"/>
            <a:r>
              <a:rPr lang="it-IT" sz="2000" dirty="0">
                <a:latin typeface="Times New Roman" panose="02020603050405020304" pitchFamily="18" charset="0"/>
                <a:ea typeface="STXihei" panose="020B0503020204020204" pitchFamily="2" charset="-122"/>
                <a:cs typeface="Times New Roman" panose="02020603050405020304" pitchFamily="18" charset="0"/>
              </a:rPr>
              <a:t>Ai sensi dell’art. 3 della Costituzione italiana viene espressamente stabilito che:</a:t>
            </a:r>
            <a:br>
              <a:rPr lang="it-IT" sz="2000" dirty="0">
                <a:latin typeface="Times New Roman" panose="02020603050405020304" pitchFamily="18" charset="0"/>
                <a:ea typeface="STXihei" panose="020B0503020204020204" pitchFamily="2" charset="-122"/>
                <a:cs typeface="Times New Roman" panose="02020603050405020304" pitchFamily="18" charset="0"/>
              </a:rPr>
            </a:br>
            <a:r>
              <a:rPr lang="it-IT" sz="2000" dirty="0">
                <a:latin typeface="Times New Roman" panose="02020603050405020304" pitchFamily="18" charset="0"/>
                <a:ea typeface="STXihei" panose="020B0503020204020204" pitchFamily="2" charset="-122"/>
                <a:cs typeface="Times New Roman" panose="02020603050405020304" pitchFamily="18" charset="0"/>
              </a:rPr>
              <a:t/>
            </a:r>
            <a:br>
              <a:rPr lang="it-IT" sz="2000" dirty="0">
                <a:latin typeface="Times New Roman" panose="02020603050405020304" pitchFamily="18" charset="0"/>
                <a:ea typeface="STXihei" panose="020B0503020204020204" pitchFamily="2" charset="-122"/>
                <a:cs typeface="Times New Roman" panose="02020603050405020304" pitchFamily="18" charset="0"/>
              </a:rPr>
            </a:br>
            <a:r>
              <a:rPr lang="it-IT" sz="2000" dirty="0">
                <a:latin typeface="Times New Roman" panose="02020603050405020304" pitchFamily="18" charset="0"/>
                <a:ea typeface="STXihei" panose="020B0503020204020204" pitchFamily="2" charset="-122"/>
                <a:cs typeface="Times New Roman" panose="02020603050405020304" pitchFamily="18" charset="0"/>
              </a:rPr>
              <a:t>“</a:t>
            </a:r>
            <a:r>
              <a:rPr lang="it-IT" sz="2000" i="1" dirty="0">
                <a:latin typeface="Times New Roman" panose="02020603050405020304" pitchFamily="18" charset="0"/>
                <a:ea typeface="STXihei" panose="020B0503020204020204" pitchFamily="2" charset="-122"/>
                <a:cs typeface="Times New Roman" panose="02020603050405020304" pitchFamily="18" charset="0"/>
              </a:rPr>
              <a:t>Tutti i cittadini hanno pari dignità sociale e sono eguali davanti alla legge, senza distinzione di </a:t>
            </a:r>
            <a:r>
              <a:rPr lang="it-IT" sz="2000" b="1" i="1" dirty="0">
                <a:latin typeface="Times New Roman" panose="02020603050405020304" pitchFamily="18" charset="0"/>
                <a:ea typeface="STXihei" panose="020B0503020204020204" pitchFamily="2" charset="-122"/>
                <a:cs typeface="Times New Roman" panose="02020603050405020304" pitchFamily="18" charset="0"/>
              </a:rPr>
              <a:t>sesso</a:t>
            </a:r>
            <a:r>
              <a:rPr lang="it-IT" sz="2000" i="1" dirty="0">
                <a:latin typeface="Times New Roman" panose="02020603050405020304" pitchFamily="18" charset="0"/>
                <a:ea typeface="STXihei" panose="020B0503020204020204" pitchFamily="2" charset="-122"/>
                <a:cs typeface="Times New Roman" panose="02020603050405020304" pitchFamily="18" charset="0"/>
              </a:rPr>
              <a:t>, di razza, di lingua, di religione, di opinioni politiche, di condizioni personali e sociali</a:t>
            </a:r>
            <a:r>
              <a:rPr lang="it-IT" sz="2000" dirty="0">
                <a:latin typeface="Times New Roman" panose="02020603050405020304" pitchFamily="18" charset="0"/>
                <a:ea typeface="STXihei" panose="020B0503020204020204" pitchFamily="2" charset="-122"/>
                <a:cs typeface="Times New Roman" panose="02020603050405020304" pitchFamily="18" charset="0"/>
              </a:rPr>
              <a:t>. </a:t>
            </a:r>
            <a:br>
              <a:rPr lang="it-IT" sz="2000" dirty="0">
                <a:latin typeface="Times New Roman" panose="02020603050405020304" pitchFamily="18" charset="0"/>
                <a:ea typeface="STXihei" panose="020B0503020204020204" pitchFamily="2" charset="-122"/>
                <a:cs typeface="Times New Roman" panose="02020603050405020304" pitchFamily="18" charset="0"/>
              </a:rPr>
            </a:br>
            <a:r>
              <a:rPr lang="it-IT" sz="2000" dirty="0">
                <a:latin typeface="Times New Roman" panose="02020603050405020304" pitchFamily="18" charset="0"/>
                <a:ea typeface="STXihei" panose="020B0503020204020204" pitchFamily="2" charset="-122"/>
                <a:cs typeface="Times New Roman" panose="02020603050405020304" pitchFamily="18" charset="0"/>
              </a:rPr>
              <a:t/>
            </a:r>
            <a:br>
              <a:rPr lang="it-IT" sz="2000" dirty="0">
                <a:latin typeface="Times New Roman" panose="02020603050405020304" pitchFamily="18" charset="0"/>
                <a:ea typeface="STXihei" panose="020B0503020204020204" pitchFamily="2" charset="-122"/>
                <a:cs typeface="Times New Roman" panose="02020603050405020304" pitchFamily="18" charset="0"/>
              </a:rPr>
            </a:br>
            <a:r>
              <a:rPr lang="it-IT" sz="2000" dirty="0">
                <a:latin typeface="Times New Roman" panose="02020603050405020304" pitchFamily="18" charset="0"/>
                <a:ea typeface="STXihei" panose="020B0503020204020204" pitchFamily="2" charset="-122"/>
                <a:cs typeface="Times New Roman" panose="02020603050405020304" pitchFamily="18" charset="0"/>
              </a:rPr>
              <a:t>È compito della Repubblica rimuovere gli ostacoli di ordine economico e sociale, che, limitando di fatto la libertà e l’eguaglianza dei cittadini, impediscono il pieno sviluppo della persona umana e l’effettiva partecipazione di tutti i lavoratori all’organizzazione politica, economica e sociale del Paese”.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8F31F8D-A625-B13F-4CBF-366BA5EE5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253" y="1087595"/>
            <a:ext cx="4942280" cy="468281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898DE3-9115-4D97-C7CD-0E0A2CD55095}"/>
              </a:ext>
            </a:extLst>
          </p:cNvPr>
          <p:cNvSpPr txBox="1"/>
          <p:nvPr/>
        </p:nvSpPr>
        <p:spPr>
          <a:xfrm>
            <a:off x="9919855" y="5292436"/>
            <a:ext cx="1819563" cy="6280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1466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E134687-A5A0-39C1-2984-5AABF7F81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9" y="858982"/>
            <a:ext cx="8515927" cy="475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76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C5618F7-86BE-D689-A87B-AEFA774A1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9499" y="819326"/>
            <a:ext cx="9625781" cy="485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79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B72A78-413C-9CE3-E273-9EE42A0F3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713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/>
              <a:t>“</a:t>
            </a:r>
            <a:r>
              <a:rPr lang="it-IT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ti sedessi su una nuvola non vedresti la linea di confine tra una nazione e l'altra, né la linea di divisione tra una fattoria e l'altra. Peccato che tu non possa sedere su una nuvola</a:t>
            </a:r>
            <a:r>
              <a:rPr lang="it-IT" dirty="0"/>
              <a:t>.”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r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KHALIL GIBRAN</a:t>
            </a:r>
          </a:p>
          <a:p>
            <a:pPr marL="0" indent="0" algn="r">
              <a:buNone/>
            </a:pP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(1883 – 1931)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7575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7D09455-96A7-936E-347D-3800CD5B4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36" y="0"/>
            <a:ext cx="11166764" cy="59944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6AFFEA1B-4409-7CA6-2C55-FE10CF3DC0D2}"/>
              </a:ext>
            </a:extLst>
          </p:cNvPr>
          <p:cNvSpPr/>
          <p:nvPr/>
        </p:nvSpPr>
        <p:spPr>
          <a:xfrm>
            <a:off x="1919318" y="1480281"/>
            <a:ext cx="8972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Grazie per avermi ascoltato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5D3440E-EF88-33C5-F7B4-F278405D7137}"/>
              </a:ext>
            </a:extLst>
          </p:cNvPr>
          <p:cNvSpPr/>
          <p:nvPr/>
        </p:nvSpPr>
        <p:spPr>
          <a:xfrm>
            <a:off x="2740249" y="2967335"/>
            <a:ext cx="7117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Buona prosecuzione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6EB964E-0122-1F4E-F0C4-C13944EE5AB0}"/>
              </a:ext>
            </a:extLst>
          </p:cNvPr>
          <p:cNvSpPr/>
          <p:nvPr/>
        </p:nvSpPr>
        <p:spPr>
          <a:xfrm>
            <a:off x="9984004" y="4454389"/>
            <a:ext cx="1608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Freestyle Script" panose="030804020302050B0404" pitchFamily="66" charset="0"/>
              </a:rPr>
              <a:t>Gianluca</a:t>
            </a:r>
          </a:p>
        </p:txBody>
      </p:sp>
    </p:spTree>
    <p:extLst>
      <p:ext uri="{BB962C8B-B14F-4D97-AF65-F5344CB8AC3E}">
        <p14:creationId xmlns:p14="http://schemas.microsoft.com/office/powerpoint/2010/main" val="3962688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E81736-A3F0-546C-5B85-16C157763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principio di uguaglianza formale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primo comma è delineato quello che viene definito il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principio di uguaglianza formale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Viene invero stabilito, in teoria, cosa vuol dire essere uguali. Tutti i cittadini sono uguali e hanno la stessa dignità dinanzi alla legge. Non possono dunque essere effettuate distinzioni in base al sesso, alla razza, alla lingua, alla religione, alle opinioni politiche, alle condizioni personali e sociali.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5121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ED4A39-C452-8065-0FF0-8863B0842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028" y="469127"/>
            <a:ext cx="10515600" cy="6098649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it-IT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principio di uguaglianza sostanziale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secondo comma viene tracciato quello che è definito come </a:t>
            </a:r>
            <a:r>
              <a:rPr lang="it-IT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principio</a:t>
            </a:r>
          </a:p>
          <a:p>
            <a:pPr marL="0" indent="0" algn="ctr">
              <a:buNone/>
            </a:pPr>
            <a:r>
              <a:rPr lang="it-IT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uguaglianza sostanziale</a:t>
            </a:r>
            <a:r>
              <a:rPr lang="it-IT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Non è infatti sufficiente una mera</a:t>
            </a:r>
          </a:p>
          <a:p>
            <a:pPr marL="0" indent="0" algn="ctr">
              <a:buNone/>
            </a:pPr>
            <a:r>
              <a:rPr lang="it-IT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enunciazione teorica, in quanto lo Stato deve spendersi in concreto per eliminare</a:t>
            </a:r>
          </a:p>
          <a:p>
            <a:pPr marL="0" indent="0" algn="ctr">
              <a:buNone/>
            </a:pPr>
            <a:r>
              <a:rPr lang="it-IT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alla radice le cause della disuguaglianza. </a:t>
            </a:r>
          </a:p>
          <a:p>
            <a:pPr marL="0" indent="0" algn="ctr">
              <a:buNone/>
            </a:pPr>
            <a:endParaRPr lang="it-IT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Espressione del principio di uguaglianza</a:t>
            </a:r>
          </a:p>
          <a:p>
            <a:pPr marL="0" indent="0" algn="ctr">
              <a:buNone/>
            </a:pPr>
            <a:r>
              <a:rPr lang="it-IT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sostanziale è, ad esempio, la previsione di borse di studio per i meritevoli che non</a:t>
            </a:r>
          </a:p>
          <a:p>
            <a:pPr marL="0" indent="0" algn="ctr">
              <a:buNone/>
            </a:pPr>
            <a:r>
              <a:rPr lang="it-IT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dispongono di risorse sufficienti per proseguire gli studi.</a:t>
            </a:r>
          </a:p>
          <a:p>
            <a:pPr algn="ctr"/>
            <a:endParaRPr lang="it-IT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principio di uguaglianza sostanziale fonda, dunque, il concetto di </a:t>
            </a:r>
            <a:r>
              <a:rPr lang="it-IT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Stato sociale</a:t>
            </a:r>
            <a:r>
              <a:rPr lang="it-IT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it-IT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</a:t>
            </a:r>
            <a:r>
              <a:rPr lang="it-IT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lo Stato che interviene nella società per rimuovere le </a:t>
            </a:r>
            <a:r>
              <a:rPr lang="it-IT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disuguaglianze con</a:t>
            </a:r>
          </a:p>
          <a:p>
            <a:pPr marL="0" indent="0" algn="ctr">
              <a:buNone/>
            </a:pPr>
            <a:r>
              <a:rPr lang="it-IT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 azioni concrete</a:t>
            </a:r>
            <a:r>
              <a:rPr lang="it-IT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516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E0F158-A666-90E0-ADAC-F975CED75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Libertà personale: art. 13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Libertà di domicilio: art. 14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Libertà e segretezza della corrispondenza: art. 15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Libertà di circolazione e soggiorno: art. 16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Libertà di riunione: art. 17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Libertà di associazione: art. 18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Libertà di religione: art. 19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Libertà di manifestazione del pensiero: art. 21</a:t>
            </a:r>
          </a:p>
        </p:txBody>
      </p:sp>
    </p:spTree>
    <p:extLst>
      <p:ext uri="{BB962C8B-B14F-4D97-AF65-F5344CB8AC3E}">
        <p14:creationId xmlns:p14="http://schemas.microsoft.com/office/powerpoint/2010/main" val="3039502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6228118-AF10-C1E8-752C-617208A6561F}"/>
              </a:ext>
            </a:extLst>
          </p:cNvPr>
          <p:cNvSpPr txBox="1"/>
          <p:nvPr/>
        </p:nvSpPr>
        <p:spPr>
          <a:xfrm>
            <a:off x="4056310" y="5761703"/>
            <a:ext cx="4079379" cy="5702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99DB86E1-1C64-D7D6-5EE7-D48AD119A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3746" y="1253331"/>
            <a:ext cx="45584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1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59515C-3082-4EA2-8CE6-509CE1611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784" y="125333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Carta dei Diritti Fondamentali dell’Unione Europea: </a:t>
            </a:r>
          </a:p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Questo documento contiene gli ideali su cui si fonda l’Unione Europea, tra cui i valori universali di dignità umana, libertà, uguaglianza e solidarietà. La Carta crea una zona di libertà, sicurezza e giustizia per i cittadini basata sulla democrazia e sullo stato di diritto.</a:t>
            </a:r>
          </a:p>
          <a:p>
            <a:pPr algn="ctr"/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Convenzione Europea dei Diritti dell’Uomo: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Questa convenzione, firmata nel 1950, stabilisce i diritti e le libertà fondamentali garantiti a livello europeo. </a:t>
            </a:r>
          </a:p>
        </p:txBody>
      </p:sp>
    </p:spTree>
    <p:extLst>
      <p:ext uri="{BB962C8B-B14F-4D97-AF65-F5344CB8AC3E}">
        <p14:creationId xmlns:p14="http://schemas.microsoft.com/office/powerpoint/2010/main" val="264325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5C3428F-5264-DFD8-CE76-5539AD9F1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54" y="68826"/>
            <a:ext cx="4970626" cy="66564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E2126FA-48E7-AEB0-4259-B58E76EEB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654" y="100780"/>
            <a:ext cx="4831404" cy="66564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6859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528E1E-E382-DBFB-012B-5B1D2EAF1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uguaglianza /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ugwa'ʎantsa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(o eguaglianza) s. f. [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di uguagliare, eguagliare]. Identicità, identità, (non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ugualità, affinità, somiglianza, corrispondenza, equilibrio, parità, coincidenza, accordo, compatibilità, concordanza, conformità, consonanza, equivalenza, coerenza, omogeneità, uniformità. </a:t>
            </a:r>
          </a:p>
        </p:txBody>
      </p:sp>
    </p:spTree>
    <p:extLst>
      <p:ext uri="{BB962C8B-B14F-4D97-AF65-F5344CB8AC3E}">
        <p14:creationId xmlns:p14="http://schemas.microsoft.com/office/powerpoint/2010/main" val="22553299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1140</Words>
  <Application>Microsoft Office PowerPoint</Application>
  <PresentationFormat>Widescreen</PresentationFormat>
  <Paragraphs>98</Paragraphs>
  <Slides>23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0" baseType="lpstr">
      <vt:lpstr>Aptos</vt:lpstr>
      <vt:lpstr>Aptos Display</vt:lpstr>
      <vt:lpstr>Arial</vt:lpstr>
      <vt:lpstr>Freestyle Script</vt:lpstr>
      <vt:lpstr>STXihei</vt:lpstr>
      <vt:lpstr>Times New Roman</vt:lpstr>
      <vt:lpstr>Tema di Office</vt:lpstr>
      <vt:lpstr>Presentazione standard di PowerPoint</vt:lpstr>
      <vt:lpstr>Ai sensi dell’art. 3 della Costituzione italiana viene espressamente stabilito che:  “Tutti i cittadini hanno pari dignità sociale e sono eguali davanti alla legge, senza distinzione di sesso, di razza, di lingua, di religione, di opinioni politiche, di condizioni personali e sociali.   È compito della Repubblica rimuovere gli ostacoli di ordine economico e sociale, che, limitando di fatto la libertà e l’eguaglianza dei cittadini, impediscono il pieno sviluppo della persona umana e l’effettiva partecipazione di tutti i lavoratori all’organizzazione politica, economica e sociale del Paese”.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«Tutti gli esseri umani nascono liberi ed eguali in dignità e diritti», recita l’articolo 1 della Dichiarazione Universale dei Diritti Umani (1948)</vt:lpstr>
      <vt:lpstr>Presentazione standard di PowerPoint</vt:lpstr>
      <vt:lpstr>Presentazione standard di PowerPoint</vt:lpstr>
      <vt:lpstr>Presentazione standard di PowerPoint</vt:lpstr>
      <vt:lpstr> PIANO AZIENDALE PER L’EQUITÀ NELLA SALUTE E NEI PERCORSI ASSISTENZIALI </vt:lpstr>
      <vt:lpstr>  Lenti dell’equità  Sono uno strumento utile a supporto del processo di:  </vt:lpstr>
      <vt:lpstr>Prevenzione con le lenti dell’equità  </vt:lpstr>
      <vt:lpstr>Agire con le lenti dell’equità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Fovi De Ruggiero</dc:creator>
  <cp:lastModifiedBy>Luisa Di Loreto</cp:lastModifiedBy>
  <cp:revision>7</cp:revision>
  <cp:lastPrinted>2024-06-03T16:50:03Z</cp:lastPrinted>
  <dcterms:created xsi:type="dcterms:W3CDTF">2024-06-02T16:50:17Z</dcterms:created>
  <dcterms:modified xsi:type="dcterms:W3CDTF">2024-06-06T05:40:00Z</dcterms:modified>
</cp:coreProperties>
</file>