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5" r:id="rId4"/>
    <p:sldId id="270" r:id="rId5"/>
    <p:sldId id="258" r:id="rId6"/>
    <p:sldId id="260" r:id="rId7"/>
    <p:sldId id="276" r:id="rId8"/>
    <p:sldId id="261" r:id="rId9"/>
    <p:sldId id="267" r:id="rId10"/>
    <p:sldId id="269" r:id="rId11"/>
    <p:sldId id="262" r:id="rId12"/>
    <p:sldId id="277" r:id="rId13"/>
    <p:sldId id="271" r:id="rId14"/>
    <p:sldId id="273" r:id="rId15"/>
    <p:sldId id="272" r:id="rId16"/>
    <p:sldId id="274" r:id="rId17"/>
    <p:sldId id="275" r:id="rId18"/>
    <p:sldId id="264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107" d="100"/>
          <a:sy n="107" d="100"/>
        </p:scale>
        <p:origin x="12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0622984"/>
        <c:axId val="232558824"/>
      </c:barChart>
      <c:catAx>
        <c:axId val="600622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32558824"/>
        <c:crosses val="autoZero"/>
        <c:auto val="1"/>
        <c:lblAlgn val="ctr"/>
        <c:lblOffset val="100"/>
        <c:noMultiLvlLbl val="0"/>
      </c:catAx>
      <c:valAx>
        <c:axId val="2325588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06229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548264232259"/>
          <c:y val="0.14065654423113705"/>
          <c:w val="0.7783205005851388"/>
          <c:h val="0.432436866824274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OVER 64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4-4D3F-86DB-F1697621704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LAZIO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OVER 64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4-4D3F-86DB-F1697621704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OVER 64</c:v>
                </c:pt>
              </c:strCache>
            </c:strRef>
          </c:cat>
          <c:val>
            <c:numRef>
              <c:f>Foglio1!$D$2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34-4D3F-86DB-F1697621704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272919504"/>
        <c:axId val="272920160"/>
      </c:barChart>
      <c:catAx>
        <c:axId val="27291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2920160"/>
        <c:crosses val="autoZero"/>
        <c:auto val="1"/>
        <c:lblAlgn val="ctr"/>
        <c:lblOffset val="100"/>
        <c:noMultiLvlLbl val="0"/>
      </c:catAx>
      <c:valAx>
        <c:axId val="2729201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7291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17887765418504"/>
          <c:y val="0.19019008621017999"/>
          <c:w val="0.75612313411854981"/>
          <c:h val="0.562678711736450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DONNE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1-47D0-A982-672E287DA2A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LAZIO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DONNE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51-47D0-A982-672E287DA2AF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DONNE</c:v>
                </c:pt>
              </c:strCache>
            </c:strRef>
          </c:cat>
          <c:val>
            <c:numRef>
              <c:f>Foglio1!$D$2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51-47D0-A982-672E287DA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369704400"/>
        <c:axId val="369705056"/>
      </c:barChart>
      <c:catAx>
        <c:axId val="369704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9705056"/>
        <c:crosses val="autoZero"/>
        <c:auto val="1"/>
        <c:lblAlgn val="ctr"/>
        <c:lblOffset val="100"/>
        <c:noMultiLvlLbl val="0"/>
      </c:catAx>
      <c:valAx>
        <c:axId val="36970505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970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3185881274836"/>
          <c:y val="0.20648059665997484"/>
          <c:w val="0.76711330157552982"/>
          <c:h val="0.635303481239807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CONVIVENTI CON OVER 64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18-4DF4-9E89-17F367AD37E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LAZIO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CONVIVENTI CON OVER 64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18-4DF4-9E89-17F367AD37E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CONVIVENTI CON OVER 64</c:v>
                </c:pt>
              </c:strCache>
            </c:strRef>
          </c:cat>
          <c:val>
            <c:numRef>
              <c:f>Foglio1!$D$2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18-4DF4-9E89-17F367AD3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360279232"/>
        <c:axId val="360280872"/>
      </c:barChart>
      <c:catAx>
        <c:axId val="360279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0280872"/>
        <c:crosses val="autoZero"/>
        <c:auto val="1"/>
        <c:lblAlgn val="ctr"/>
        <c:lblOffset val="100"/>
        <c:noMultiLvlLbl val="0"/>
      </c:catAx>
      <c:valAx>
        <c:axId val="3602808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027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68128002574443"/>
          <c:y val="6.0736228299352133E-3"/>
          <c:w val="0.47683998672553524"/>
          <c:h val="0.758836045182014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IN CHI VIVE CON BAMBINI FINO A 14 ANNI</c:v>
                </c:pt>
              </c:strCache>
            </c:strRef>
          </c:cat>
          <c:val>
            <c:numRef>
              <c:f>Foglio1!$B$2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9-43E4-A1DC-502F0A79835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IN CHI VIVE CON BAMBINI FINO A 14 ANNI</c:v>
                </c:pt>
              </c:strCache>
            </c:strRef>
          </c:cat>
          <c:val>
            <c:numRef>
              <c:f>Foglio1!$C$2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39-43E4-A1DC-502F0A79835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Foglio1!$A$2</c:f>
              <c:strCache>
                <c:ptCount val="1"/>
                <c:pt idx="0">
                  <c:v>IN CHI VIVE CON BAMBINI FINO A 14 ANNI</c:v>
                </c:pt>
              </c:strCache>
            </c:strRef>
          </c:cat>
          <c:val>
            <c:numRef>
              <c:f>Foglio1!$D$2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39-43E4-A1DC-502F0A798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363643664"/>
        <c:axId val="363643008"/>
      </c:barChart>
      <c:catAx>
        <c:axId val="36364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3643008"/>
        <c:crosses val="autoZero"/>
        <c:auto val="1"/>
        <c:lblAlgn val="ctr"/>
        <c:lblOffset val="100"/>
        <c:noMultiLvlLbl val="0"/>
      </c:catAx>
      <c:valAx>
        <c:axId val="36364300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364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8956555133306"/>
          <c:y val="0.1910870571830495"/>
          <c:w val="0.75318288376471321"/>
          <c:h val="0.4958754047216201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5732000"/>
        <c:axId val="525732984"/>
      </c:barChart>
      <c:catAx>
        <c:axId val="525732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5732984"/>
        <c:crosses val="autoZero"/>
        <c:auto val="1"/>
        <c:lblAlgn val="ctr"/>
        <c:lblOffset val="100"/>
        <c:noMultiLvlLbl val="0"/>
      </c:catAx>
      <c:valAx>
        <c:axId val="5257329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2573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79584986909658"/>
          <c:y val="0.23439289140336933"/>
          <c:w val="0.72992027014004546"/>
          <c:h val="0.69820440797740146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6687632"/>
        <c:axId val="526683696"/>
      </c:barChart>
      <c:catAx>
        <c:axId val="52668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6683696"/>
        <c:crosses val="autoZero"/>
        <c:auto val="1"/>
        <c:lblAlgn val="ctr"/>
        <c:lblOffset val="100"/>
        <c:noMultiLvlLbl val="0"/>
      </c:catAx>
      <c:valAx>
        <c:axId val="5266836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2668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 err="1">
                <a:solidFill>
                  <a:srgbClr val="FF0000"/>
                </a:solidFill>
              </a:rPr>
              <a:t>ETà</a:t>
            </a:r>
            <a:endParaRPr lang="it-IT" sz="1800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18-34</c:v>
                </c:pt>
                <c:pt idx="1">
                  <c:v>35-49</c:v>
                </c:pt>
                <c:pt idx="2">
                  <c:v>50-69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0.31</c:v>
                </c:pt>
                <c:pt idx="1">
                  <c:v>0.34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4-4715-B731-44817566211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18-34</c:v>
                </c:pt>
                <c:pt idx="1">
                  <c:v>35-49</c:v>
                </c:pt>
                <c:pt idx="2">
                  <c:v>50-69</c:v>
                </c:pt>
              </c:strCache>
            </c:strRef>
          </c:cat>
          <c:val>
            <c:numRef>
              <c:f>Foglio1!$C$2:$C$4</c:f>
              <c:numCache>
                <c:formatCode>0%</c:formatCode>
                <c:ptCount val="3"/>
                <c:pt idx="0">
                  <c:v>0.09</c:v>
                </c:pt>
                <c:pt idx="1">
                  <c:v>0.17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4-4715-B731-4481756621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512581816"/>
        <c:axId val="512582144"/>
      </c:barChart>
      <c:catAx>
        <c:axId val="51258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2144"/>
        <c:crosses val="autoZero"/>
        <c:auto val="1"/>
        <c:lblAlgn val="ctr"/>
        <c:lblOffset val="100"/>
        <c:noMultiLvlLbl val="0"/>
      </c:catAx>
      <c:valAx>
        <c:axId val="5125821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200" b="1" i="0" u="none" strike="noStrike" kern="1200" cap="all" spc="15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u="none" strike="noStrike" kern="1200" cap="all" spc="15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SESSO</a:t>
            </a:r>
          </a:p>
        </c:rich>
      </c:tx>
      <c:layout>
        <c:manualLayout>
          <c:xMode val="edge"/>
          <c:yMode val="edge"/>
          <c:x val="0.38819770809746296"/>
          <c:y val="3.1850940940330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200" b="1" i="0" u="none" strike="noStrike" kern="1200" cap="all" spc="150" baseline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6189504450073314"/>
          <c:y val="0.29429726040108778"/>
          <c:w val="0.75640305521881113"/>
          <c:h val="0.48430275280743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DONNE</c:v>
                </c:pt>
                <c:pt idx="1">
                  <c:v>UOMINI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0.34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7-4C5C-BA37-A2B99619ABA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DONNE</c:v>
                </c:pt>
                <c:pt idx="1">
                  <c:v>UOMINI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0.12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7-4C5C-BA37-A2B99619AB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512581816"/>
        <c:axId val="512582144"/>
      </c:barChart>
      <c:catAx>
        <c:axId val="51258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2144"/>
        <c:crosses val="autoZero"/>
        <c:auto val="1"/>
        <c:lblAlgn val="ctr"/>
        <c:lblOffset val="100"/>
        <c:noMultiLvlLbl val="0"/>
      </c:catAx>
      <c:valAx>
        <c:axId val="5125821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dirty="0">
                <a:solidFill>
                  <a:srgbClr val="FF0000"/>
                </a:solidFill>
              </a:rPr>
              <a:t>CITTADINANZA</a:t>
            </a:r>
          </a:p>
        </c:rich>
      </c:tx>
      <c:layout>
        <c:manualLayout>
          <c:xMode val="edge"/>
          <c:yMode val="edge"/>
          <c:x val="0.30270703986995162"/>
          <c:y val="5.5864583857725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ITALIANA</c:v>
                </c:pt>
                <c:pt idx="1">
                  <c:v>STRANIERA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0.33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78-4671-AAE5-CFD7E7D2427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ITALIANA</c:v>
                </c:pt>
                <c:pt idx="1">
                  <c:v>STRANIERA</c:v>
                </c:pt>
              </c:strCache>
            </c:strRef>
          </c:cat>
          <c:val>
            <c:numRef>
              <c:f>Foglio1!$C$2:$C$3</c:f>
              <c:numCache>
                <c:formatCode>0%</c:formatCode>
                <c:ptCount val="2"/>
                <c:pt idx="0">
                  <c:v>0.13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78-4671-AAE5-CFD7E7D242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512581816"/>
        <c:axId val="512582144"/>
      </c:barChart>
      <c:catAx>
        <c:axId val="51258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2144"/>
        <c:crosses val="autoZero"/>
        <c:auto val="1"/>
        <c:lblAlgn val="ctr"/>
        <c:lblOffset val="100"/>
        <c:noMultiLvlLbl val="0"/>
      </c:catAx>
      <c:valAx>
        <c:axId val="5125821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200" b="1" i="0" u="none" strike="noStrike" kern="1200" cap="all" spc="15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u="none" strike="noStrike" kern="1200" cap="all" spc="15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ISTRUZIONE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200" b="1" i="0" u="none" strike="noStrike" kern="1200" cap="all" spc="150" baseline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MEDIA</c:v>
                </c:pt>
                <c:pt idx="1">
                  <c:v>SUPERIORE</c:v>
                </c:pt>
                <c:pt idx="2">
                  <c:v>LAUREA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0.34</c:v>
                </c:pt>
                <c:pt idx="1">
                  <c:v>0.33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6B-461F-AF89-DB7336DE13F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MEDIA</c:v>
                </c:pt>
                <c:pt idx="1">
                  <c:v>SUPERIORE</c:v>
                </c:pt>
                <c:pt idx="2">
                  <c:v>LAUREA</c:v>
                </c:pt>
              </c:strCache>
            </c:strRef>
          </c:cat>
          <c:val>
            <c:numRef>
              <c:f>Foglio1!$C$2:$C$4</c:f>
              <c:numCache>
                <c:formatCode>0%</c:formatCode>
                <c:ptCount val="3"/>
                <c:pt idx="0">
                  <c:v>0.2</c:v>
                </c:pt>
                <c:pt idx="1">
                  <c:v>0.12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6B-461F-AF89-DB7336DE13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512581816"/>
        <c:axId val="512582144"/>
      </c:barChart>
      <c:catAx>
        <c:axId val="51258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2144"/>
        <c:crosses val="autoZero"/>
        <c:auto val="1"/>
        <c:lblAlgn val="ctr"/>
        <c:lblOffset val="100"/>
        <c:noMultiLvlLbl val="0"/>
      </c:catAx>
      <c:valAx>
        <c:axId val="5125821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200" b="1" i="0" u="none" strike="noStrike" kern="1200" cap="all" spc="15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u="none" strike="noStrike" kern="1200" cap="all" spc="150" baseline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DIFFICOLTà</a:t>
            </a:r>
            <a:r>
              <a:rPr lang="it-IT" sz="1800" b="1" i="0" u="none" strike="noStrike" kern="1200" cap="all" spc="15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ECONOMICHE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200" b="1" i="0" u="none" strike="noStrike" kern="1200" cap="all" spc="150" baseline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MOLTE</c:v>
                </c:pt>
                <c:pt idx="1">
                  <c:v>POCHE</c:v>
                </c:pt>
                <c:pt idx="2">
                  <c:v>NESSUNA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0.28000000000000003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D-4176-8B2F-66E069056FE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RIETI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MOLTE</c:v>
                </c:pt>
                <c:pt idx="1">
                  <c:v>POCHE</c:v>
                </c:pt>
                <c:pt idx="2">
                  <c:v>NESSUNA</c:v>
                </c:pt>
              </c:strCache>
            </c:strRef>
          </c:cat>
          <c:val>
            <c:numRef>
              <c:f>Foglio1!$C$2:$C$4</c:f>
              <c:numCache>
                <c:formatCode>0%</c:formatCode>
                <c:ptCount val="3"/>
                <c:pt idx="0">
                  <c:v>0.25</c:v>
                </c:pt>
                <c:pt idx="1">
                  <c:v>0.14000000000000001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0D-4176-8B2F-66E069056F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512581816"/>
        <c:axId val="512582144"/>
      </c:barChart>
      <c:catAx>
        <c:axId val="51258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2144"/>
        <c:crosses val="autoZero"/>
        <c:auto val="1"/>
        <c:lblAlgn val="ctr"/>
        <c:lblOffset val="100"/>
        <c:noMultiLvlLbl val="0"/>
      </c:catAx>
      <c:valAx>
        <c:axId val="5125821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58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3600" b="1" dirty="0"/>
              <a:t>Dati</a:t>
            </a:r>
            <a:r>
              <a:rPr lang="it-IT" sz="3600" b="1" baseline="0" dirty="0"/>
              <a:t> Passi 2020/2021 </a:t>
            </a:r>
            <a:endParaRPr lang="it-IT" sz="3600" b="1" dirty="0"/>
          </a:p>
        </c:rich>
      </c:tx>
      <c:layout>
        <c:manualLayout>
          <c:xMode val="edge"/>
          <c:yMode val="edge"/>
          <c:x val="0.38642568897637797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ITALIA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USO CASCO SEMPRE</c:v>
                </c:pt>
                <c:pt idx="1">
                  <c:v>CINTURA POSTERIORE SEMPRE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97.1</c:v>
                </c:pt>
                <c:pt idx="1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0-47F0-A2D3-A2E2D781B70A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REGIONE LAZIO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USO CASCO SEMPRE</c:v>
                </c:pt>
                <c:pt idx="1">
                  <c:v>CINTURA POSTERIORE SEMPRE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98.3</c:v>
                </c:pt>
                <c:pt idx="1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0-47F0-A2D3-A2E2D781B70A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RIETI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Foglio1!$A$2:$A$3</c:f>
              <c:strCache>
                <c:ptCount val="2"/>
                <c:pt idx="0">
                  <c:v>USO CASCO SEMPRE</c:v>
                </c:pt>
                <c:pt idx="1">
                  <c:v>CINTURA POSTERIORE SEMPRE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98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B0-47F0-A2D3-A2E2D781B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9728472"/>
        <c:axId val="389729128"/>
      </c:barChart>
      <c:catAx>
        <c:axId val="389728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9729128"/>
        <c:crosses val="autoZero"/>
        <c:auto val="1"/>
        <c:lblAlgn val="ctr"/>
        <c:lblOffset val="100"/>
        <c:noMultiLvlLbl val="0"/>
      </c:catAx>
      <c:valAx>
        <c:axId val="389729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89728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0.38606</cdr:x>
      <cdr:y>0.19008</cdr:y>
    </cdr:from>
    <cdr:to>
      <cdr:x>0.43582</cdr:x>
      <cdr:y>0.23552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3137877" y="1030003"/>
          <a:ext cx="404446" cy="246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596EE-7B46-4361-ACDB-301ACC1D322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421FC-BC01-4FD5-BC75-3B688C290E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421FC-BC01-4FD5-BC75-3B688C290E8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07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28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8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63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27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56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82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03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61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18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18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31D8F-62BC-487A-9878-D9A842E3FB79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E91D0-B5E4-4198-A93B-6A8B62522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91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chart" Target="../charts/chart1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11" Type="http://schemas.openxmlformats.org/officeDocument/2006/relationships/hyperlink" Target="file:///C:\Users\g.fovideruggiero\Desktop\Incidenti%20domestici\3.%20Attenti%20a%20quei%20due!_.mp4" TargetMode="External"/><Relationship Id="rId5" Type="http://schemas.openxmlformats.org/officeDocument/2006/relationships/chart" Target="../charts/chart11.xml"/><Relationship Id="rId10" Type="http://schemas.openxmlformats.org/officeDocument/2006/relationships/image" Target="../media/image5.jpeg"/><Relationship Id="rId4" Type="http://schemas.openxmlformats.org/officeDocument/2006/relationships/chart" Target="../charts/chart10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image" Target="../media/image5.jpeg"/><Relationship Id="rId12" Type="http://schemas.openxmlformats.org/officeDocument/2006/relationships/chart" Target="../charts/chart8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hart" Target="../charts/chart7.xml"/><Relationship Id="rId5" Type="http://schemas.openxmlformats.org/officeDocument/2006/relationships/image" Target="../media/image3.png"/><Relationship Id="rId10" Type="http://schemas.openxmlformats.org/officeDocument/2006/relationships/chart" Target="../charts/chart6.xml"/><Relationship Id="rId4" Type="http://schemas.openxmlformats.org/officeDocument/2006/relationships/chart" Target="../charts/chart3.xml"/><Relationship Id="rId9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hyperlink" Target="file:///C:\Users\g.fovideruggiero\Desktop\Incidenti%20domestici\2.%20Incidenti%20domestici.mp4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5.jpeg"/><Relationship Id="rId4" Type="http://schemas.openxmlformats.org/officeDocument/2006/relationships/image" Target="../media/image11.jp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ata:image/jpeg;base64,/9j/4AAQSkZJRgABAQAAAQABAAD/2wCEAAkGBxMTEhUSEhQVFRUWFRccFxgVGBggHhcYICEcGxwbGBoYISkhGiAmIxsbIj4iJiovLy8vGyA0OTQvOCkuLywBCgoKDg0OGxAQHC4mISYvLi4sMC8uLjAuLi4sMS4wLi4uLi4uLi4uLi4uLi4uLi4sLC4uLi4uLi4uLi4uLi4uLv/AABEIAMsA+AMBIgACEQEDEQH/xAAbAAEAAgMBAQAAAAAAAAAAAAAABAUBAwYHAv/EAD4QAAIBBAEDAwIEAwUHAwUAAAECAwAEERIhBRMxBiJBUWEUIzJxB0KBUpGhsbIVJCUzYnJzNEPhFjWChNH/xAAZAQEBAQEBAQAAAAAAAAAAAAAAAgEDBQT/xAAvEQACAgEDAwIEBAcAAAAAAAAAAQIRAxIhMQRBURNxImGBwRSh4fAFMkKRsdHx/9oADAMBAAIRAxEAPwD3GlKUApSlAKVgmmaAzSvjf7VlWoD6pWM1mgFKUoBSlKAUpSgFKUoBSlKAUpWM0BmlKUApSlAKUpQClKUApSlAKUpQClKUBrY1RXUN4XcpIoTK6D25AwQ2cxnjODjOTk8irTqsbNDIqjJMbgD6kggCvNF6dGHWyZ5O+0cYkWK2d44DIixhy6tqkwK7d3OOc4q4pEubi9kdDLdXTq4hmTuhim7jC7K7oRzDj9WgC8n52PlptrdSQiW4ml/3WNZCRo2VKs2xwU3bwTkHnPA8E80Ut5rh7eOSWVlnIdvwzvEj93vayvkL8ankZ2z9qjL+FltVnW4Yx3puII2eAsyPLJMcoN/yyC5UnnZUUe2qdE+pKuD1SNsjP1rZXlV1e2UFxkTSaW8xWQpbyNDC7Oja9xCFiYalT54bBHkG4tPUbJ1DqAkkZ7eGG1aJEXbmRedAg2csccfeocTYy8ne0qi6B6jgunlSPuJJFrvHNG0bqDyG1cA4P1/+KvAakszSlKAUpSgMVmqf1TdtHaTyRtq6ROyn6EDg8iqhfUm0kcREiSB02VdGDhopJFyfvofHOQPg5qlFvgmUkuS26t1lbdkVkkdpC+ixrsSVAJHkYz9fH1NVdt6wjBKyk5H4hiwTVVjieRTwzksR28e3PlThQwqMPVUMnbkEDtIkU8mNlBiVNVkDZIw/IGv+OPMCbrVl+Zi2Z1hSaRstxgx9127ZJGJO8V2I5yw+KpQ8oLJE6CT1ZGMAxzdwuq9oKpfLI0inG2MEI3OfIP0NfLer4ecLISJGj1AXYsoJbALcAAZ92M5GM5Ga63uYe7EohkjcXgXBYMS5t2cFmJJxoccHIIHxmuhbokJOxQ7bbBt32B5HtbOVGCeBxyax0qtFpxZOtLkSKrrnVlVhkEcEZHB5H9ak1HtoggCgYAAAH0A4HmpFQYKUpQClKUApSlAKUpQClKUArVLMFUsxAA8knAH7k1tqj9YWzSWcyIpZmC4UDOfcp8fNO4J5vY9Q26ak4B2GCckYB8E5BGPrmuK6/wCnZLjqEc8D28TxtGWlSWQTlFwWjeELo4OfLHIyP2MyX0eWy28W7l8r2j2gHVUPbj29rBV/Vnk+eKiWXpFnkl3YoiSsEfX81wbdYdlkzwvJOMfqB+uBaSW9laU+5q6PBcWEoiha3mtbm8bVtm7kTNu7qQqlXxoRktnJHFU9n6UuIoLW3/EWX4W3uzJHIZG3kXZjg+zQMMkYBI+M/W36v0kW72wdl2nuUiVYogIxrDOilo2Ygkq3Jzzqq4xzWOs9Ce3tW2xPm5hkZUgZizHtpgjcYTKhjyOBj540nTHiyDcelbgR3tpDNbLaXVyS0k7MJE31LLGqgrJ9AWYE/T5My79LXPevmtLmKKSeC2jgbY7oYQofcBTpkcZXJGwOBVz1T0oZ8t3EBbuZDR5AWVI0YgEghwEyDngnmvv/AOjl5O4yWkO4XDatD2dcg/HLf1NZt5GmJV+iPTc8N3LdF7YwywqmsMkshDKefzJBlvnJJzzjAxXoAFUfp6wFvmJnjMje72AqWVQqAlSx8AKMjA5AxxzfVLe5iSXApSlYaYqt6t1q3tl2uJUiUnALsBk/181Z15x61s2TqNteyW7XNskUqMqJuYnJzv2z5z9R/hxnUY3SLS56stzcWqQ3Nq9rOs28bZZpwOPyuMEKQwOT/Q8ARehepekySPHGYI2jlfXIVd9Y8tKn/SF3XP0VvioskDS9Q6ZcQ20kcCxXWwaPXTbxuo4Xbk/fbPzWn0QklvNfWkttMHmvLmVJNMx9tx7WMmcDOpH/AOQ+9bW3JPLJ/R+sdJu430/DKUEzsrhMogbtmRgfAb2n7hlBqv8AQ9ot1NcPJc2853YOtuxMc8TLqvdjLEADka68ar7mqD6aurmDpD2gsJXuoEfKSxkxvmTbzn8zh9tQedTXx6VF0erpdyw3LCWzCNJJCEAclC3AwFQBTjOSeBzkVVtXuTSdHqJ6XDsG7abBg4OoyHC6Bgfg6+3P04qaBWFP1r6rmdRSlKAUpSgFKUoBSlKAUpSgFYNZrBoBmqz1FKFtLhiZAFglJ7JxJgKT+Wfh/p98VR9d9Q3KXcltbxQt27RbgtK7jPuddAFU/wBjz9/Bqo6p/EFks4ryNIsPAJTE7P3G51YKEUgKP7ZOPjHOa2idSOZ9MdZLXUyoWjhm6bI4i7ksgWcYPueQf80LtkjA8cms9BsX36Ovdudby3uBc5ll94Rd1B93sAPHGOMj657HqPqu6N4tnaW8Ts1ok+ZZGUBSxUjKg5x7fHnb7VA6Z6xuEi6ldThWgtbmWMKpOwZBEqoOMaknJY85ZvgVVslHMmTNlZi4aQxx9WlQsWfKwqsoA2X3BcYGR8VtmuZBZ33YklNot7ai2Z2fwZIxIsbOdimTjGcefqSegP8AEh44ZpprdiEhSRSsc6KWZgnaZp0XOC6+5QcjY4GOZ3Urq4/3QX9vBs17CI+zLKe2SGOzEgAsvjHIPNDKOT9Sy3H+0LsSTiDVYfwbyvcAKpU7GEQjDEtkMGB545rb1i1klPV5WknDwxQyRCOSVAsoiVtlUEc5BH2yRwavbr1vcRiW4aCI28N69u+HbuECTthwCuueP05+RyMVNufV8iX0VsRC6SztFmNnLRkDILkroGI/9vOQMnJpuEu5zdrND/tC3nv9gZun2rxse4AZsgsPYcDk/pIxyePNQOmT3DXjGS4EVyt9ghmuDI8O2BEsaAxGNlII+mAeMZruLf1HdN1E2XahZFG8jo8hMaEkIrArjuMMcZwOeeOaXonqMpFDBa28aPPeXSYaR9FCMxeQk5LEk/oB+2RRiqPTQRUW/lKxuykbBWI2zjIBIzjnHjxXBn17cFY0FvF3zftaOpkbt7BQwdXCE4OcYxkVruf4iSRwOZIV7yX/AOEOpZk2AJMgAXdhgfpAyc4FTpZeonWPqaZ/w+ziNHMgeRoyQzqUVY0ZTj3bMQ3zrjHzWF67eiFJ2KaPMUOI8dpFLjdmZsckKvOAMk8+KmWPqmSSzuLgxaNAzj3rIiugAPdVZVVtcE+0/KkZ8GoA6/cqomdEeQQ3BURmQBkEkSqxTZscHYggkeMjJz0SvehLNFPglR+obnvojKoBEOBjHeDf8xlOSRqT4GcY54ORXf7duHt27uj7QQygBCuCZtCOG54GfP8AhxW9fU92VXtiKUPK0CSordtpDqUkAaTJjA7gIB5K8N5FB6xlMk6J2yV7fbYq48zdl1YbEnGfOFOfimn5fmHmj4JL9euRJJkxld7tUBXGvZAZSWzznJ+KtfRnUpLiN5XdHBf2a65C6qfeEZgGyTxnxrVRY3Zu7k21yisOxcxya9wK2ksacJsQAQfn3DHnGa6np3TIoC3bGC5yxJYkkDA5Yn4Hj/8AtTKkqopTUlsWVK+S1A1QD6pWAazQClKUApSlAKUpQClKUArBrNKA4TrXpT8V1J5JhKLc2SR7RSsmz9yQsjBGDMurA4IxzVjd+hLGTzEyjs9krHI6K0YzhWVSA2Cc855ANdVSlsnSjmx0O3tS1zGrGSO27fukY7RoS4BLE5OSfceea4GDra/mXZ6c4guCyz63DNE5OEZjDqE3OANjg/evUeuf+nm/8T/6TXlvpfoF7dWSRrcJHaszezXLZDZ/s8+4Z5bH2rlOU1Kk+x6HS48Lg5ZEuUt2+N7qu5M6jNbQCGKC2e7ju4MIk1zKVEeVIjjWTYJ4XxjGoqR6TMEkwtZobiKWF1ljWW4llx2xhdS/IA2PtHtxzUX1h09orrp9vbtoyx6Rs3OCCME8HPj6f0rHphH/AB9yt2xa8MTBDwA3tH6QABnULjxxtxxUPJLU02d/wuF4dSSum+XfNXXFFNauhuLjFpLeML64lCiaTsgdxtHMShkY/dh9PNdF6bs7G6mZXgnguFl75iM0oCv4ZlHABOcHgEjzxUv+E06fh5IeBMshLgnkjgA/XAxj9xUO5lEvXYzbsDogEhHj2hg+TjnhkXP144xV65bO+exE+nx3LHpppXdv/m5q9MNaN1CZdbiGbvFthdylbh42P/MQaqfghCCMEj4xX112SxhlisI4Xc/iO4ZEmdHgklYAlJF9wJDZIyB8fPFT07oDXUl+8RxNDcbRckc7ykr9jwpH3pf9ANq1g8uTPNco0nOce9MDjjjyT8mubyTr6nb8J03qUvHHzq79joo7e1TqEHTxbkCKT8QsvdbYzali8gIzITgAlmPxX160sLWzgZjbmX8Red1vzWRkmIZu7G4BKMMY9uPJrR1GZYuvRtIQqsgAJIA5RlHJ+rDFbf4tXIMdvCDmQzbBR5xhl/vJbAHzg1bySSfufOumg8kFWzSb/OyV6ku7WzgFoVluHlKsI2lkd2ORozSOSw9ygD/t8HBqF0j1YLYrFcWclqjsxDsWbLucsSCq8ZPOPH0rXfssXXUkn4Rox22J9oOhUef+rYY+CwNWH8U7mP8ACdskF3dSg+cZ5PHxxj/D5pLJKm74NjgxJwi43qXO9q/HbYn2Pqfa+aykiEeFzG+2e5/MONRjIJPk+CPNfV96j1v47KOIOXG0j7Edsck8akHgA+RksBxmuZ9TdOlhtbK9Ge9AIlkJ8kfGT888fbc1O/hxbNM1x1CXG0rlV+w/mx9hwv19p+1NcnKv3Rk+mxKHqLjivnx+pm09eXEryJb2Hd7bENrNjHJAzmPjOD/dVl1v1dLbwQSNbfmTMFMRkxoccDbQ7c8eBXGei7O5lnu/wtyLchhsdFff3SYA2Bxjn+81dfxFglWCyR5O5KJQDIFAy/w2o4HOOKyM3pbdnWXT4lmjjSVe78Xv+hbdI9aM9wLW5tmt5GGUy2wbjOM6jHGeRkcHxUe89cTi6ltYLPvNGT4mwSox7saHH6h81S9JSVOqovUXMkwX8l1wEyQfhVX4JHjyOfitVvazydZultphA+HO+gfjKZXDAjnKnP2qPUm0vc38PiUm6203y6v/ADR6P0C9lmjDzQmB8kaFtuPg5wM1bGqvoVvNHEFuJRNJlsuEC5GeBqvHHirQ19K4PLnWp0ZpSlaSKUpQClKUApSlAKUpQClKUBGu4Q6Mh8MpU4+hGOKrOjdMisbftqxEUezEuRkA5YkkAeOauWNVXqKxM9tNCpw0kbKM+MkcZ+x+ftWNdy4Nv4G9m1f+zzjrnqu3nuY5o4J5OxnBVgARnOSup+fqRXUdNsrfqBh6kgljkXIXUrzozD3DBB8kfscVx3pTrx6dJJBdQMAzZLYORjg6gj3qcZ9v3816lZ3kPZM0ZTtYLbJjB+p/fz/WuMN7bf0PS6xPHUcadcJ3dp8o85/iHHYLcavFL3CN3aAoMk5/UHBGT5yBnxzXXeg7K1FsstqpAkzsWOWyPaVY/GCPA4/vrz/oXTT1O6upHzjVmB/ss2wiX44AUcfOtXH8K+qGKaSyk4JLMo44deHH3yBnj6GohL47a2fB36nFXT6FJuUaclfZr7Fr1S9g6RKziOWRrtndvcuFKnOBnGOZT/dV1N0yLqEdrcvuuukqAEeThgG4OfA8VyX8Zf1Wv7Tf5xV3PpD/ANDa/wDgj/0iukd5OPY+PLHTghmX8zbVnJfxBv7XvpbTwyO5VSsiMAUDsVwM/cZwcirbonoCztmEihncHKmQg6/sFABPzkgmuR/iaf8AiUP/AGQ/62r1tfFI/FJ32GZyx4YaW1qTvc8+691m1urodPnt3YiUIsgYAqeDkHyB/n/WuZ6abO1lLCyvJSrHBkClQQcZAVQD4zk5/pWyX/77/wDtD/IV67dL7G/7T/lUpOVvwzvklHp9MUnUkm1bW77nndx/EGK4jeI2kzq6kMFwTg/t/nU/oPqiOOykK28yJbLGAsmAzhjjIJwPPJ/eqL+Df/Om/wDEn+ddn/EMf8PuP2T/AFrWw1OLk/BmeOKOaOCMdm13fc8xP4KUs4tr1ssT7SpGTk+da7j090m3vrWFDHPCtrJhA+AxICtknXBHuxxjwa5T0n6zNnD2fw5k9xbbua4z9tD/AH16R6O69+NiaUxGLVympbOcBWznUY/VjH2qcWl7vl/IrrtWPaKaSezv7cmeuelYbl45JC6vEco0ZAPkEZyDnBAI+hqu6r/Du1uJXmkaXMhyQGXGfsCp+g+a7HFMV3cIvlHmRz5I8N+PoVHpzoMdpF2ottdi3uxnJ/YCres0rUklSOcm5Nt8szSlK0wUpSgFKUoBSlKAUpSgFKUoD4aqr1D1A29vJMq7FFzqfn+tW1fDJn6U7GppNNqzyL1X62tru2EfZPdJGC2MIc+VZTlv2xWm5mktOk9iU6PdTEqrHlIsIWyPjJU8Y8P9a9aSwjDb9tNz/NqM/wBT5ra9uD5AP7iuHpNttvfg9BdbCMYwjHZO+b+nseW+l/SF41uk0N12BKofUBvBHtJIPPGCPsRVR6h6ZcdNuIrl5RIxYtvyMsP1K3nyD/8AFekdf9Upazw2ohkmlmVmRUaJRhfIBldQT54GTgVF6p6zhR5lFvNOtuAbh0Caw5AbB3YbMB5VASMYrXhWlJGQ/iU/UcpJNO7Wy2OW/iveJItlKrAq8crKc+Qe0f8AKrDoX8R7OG3hhcS7Rxopwq4yBjj3eOKuv/quB7iO2hhaYtHFJsphAWOTkOEkcOwA5OoJHGecVE6T6t2/FvPatFb27yAyflMFCDkMqsWLk5PtUqMgZJyTvpSUnJPn5ELrMTxLHOLdN8Oufocx6vJvgvULVXKJ+W+RypU7KwVScj3/ANMDjk1a2v8AFKPsgvExlAx7WXVj9c+R+2DVzaeuIdJGe3lhKWrXCoxiPdiUZYoY3Kgjj2sQeRUVvUVrMziS1khka0eeJ3ji3dAuSYzltXX6PjBp6Uk7T37lLrMTioThaXG+9eG+5QeiOmzXd7+OkXCB2fbHDMQdQnjOMg5/6frmvVrgexv+0/5V5lb9YkWbpRgF3PHJZzN2mkTeXhcNLu6ozDJOSc/Srl/U8Nw/T3R7lO7PIuiFVXuIuHjuAc7Ac8LkEjP0IuGLSq5Pn6jq/VnqapLZLwig/gww7s//AIk/zNdn/EU/8Pn/AGT/AFpXF9I6nrAryy3OT1l4lMTjJHuCxymTOYgM+0fbFdV0X1S9y92ptJe3BLImw7bZKKpKFQ2xck5AAIxrznIGRx6Y6SsvVKeZZa8P+xyPon1pbWlv2ZVk23Y+wL84+rA/B+K9C9Leoob1XeEOAjancDyQG4wT8Gqf0l1MSTzWsqyLMn5qJMsJIiY4xvAxRgG4+DgjOfNdlHEF8AD9qyMJRpN/kb1OfHmblGLTbvn7G6lYJpmuh8pmlYzWaAUpSgFKUoBSlKAUpSgFKUoBSlKAUpSgFYNZpQHI+tvSrX4WMyxrGB7g8IdlOQd4ZNgY3xkZOR4485hX/oZyZxb3JiiulUXClN2JAClonLDRmAwchvtiu6r5Y1tszSjzy+9N28j2zpdwJBZmHGAndTQcKLhWGofUZBBzhsEfCHokZa8iku1W1upJfyWEYcuwVSUk3OUycgahs4z8g6LGxhjVEuDK8sMkEZ0CFFk37scCk4yWLqSW4HHIr76ilkyyktcFbhJ0Oir7TJ72UZ42X8M4GcgY58rmq9zLh5N8PQM272rX1uyS28sEJSKNWYEaBnYNmVl4GE1Bycg5GPvqPQUM6bzrEILBrclwuGMqsoYEvkEaE6kYOeCeca7y9tWZpTNcoiSCQaqmjvtHIANhnJ7iD3YHu+zVJm6hbGZrkiYYFsfC432ljRME5zl29x9uADtjk64jVj8lMnShHJaJBexxvYWnbMrpGYnMoGODKGzhduOPHPBBn2XpOCFrRRdoZLWWW4m312lZ197EAjQDIOSDgYrFnb2wi7Ect0oZEG2EQsIog2nvxglHBO2BkHkcCt/SPw5kSNJLlZHKSgsijUtCYU2AGOViL/TOM+VBNC4PuVy+nIu2kP4uMot+96ZfZpjYDsn8zIJ7g93I+oBIBlXfRzAbgRXLmHqLyaRQqhkEzp7pI5mcDUKpbB/s8H6zB0q1jDIb3VrWLWRt4laJXdJcyccFimdjyd2+eawyxW5WxlxLbLAjL3BHwS0zZLAAeIwBj61mwmopWig9NWC2V0s7PI5WA2+qQRosxEqozDMhIIdgWLY2OxBI4rsofV0bMqduUFnVBkJjYu0Z8P8AysjZ/oRmqh+t2amR/wAMowRlsDOVaLkgAso2ZSD/ADa5+lRbbqsTtLDNAo2nAUFUOE7lszo4PzvcA55OSfoM1ptXRwU6dWXx9Yxke1JRlchiq4U6yMA2Hz/7bePtyM0k9UFY2cxt7DGM+zDlo1lOq9zIOCeOfjGeap+t9SihkMccKIIeG9qEkhFK6Kf5QJSM/dhUnrs9rDKyywRurC3UAgZ8sgJOOQoI8kYBx84rFHjY3W/J2dvIGAYeGAI/Y81uri4PV8aqAsEiKvswdR+l0iZUUE7FWYjX/pz9MybL1cH0BhdNxGwyynKyEqjLjO3gkjyo8+RUuDR0WRM6ylRLC9jljWSKRZEYcMjAg/sR5qTmpOh9Ur42r6BoDNKUoBSlKAUpSgFKUoBSlKAUpSgFfJWvqlAcb6/hMVu88NtHLKWQOxiEhWPIy+nBfUDOM8Yzniubuurg2kLRTWbHtyupW0d3cx7oES2DZiwjEMxPtyw5DE16N1bpcdxH25NwuQfy5HQ5H/VGQf8AGuW616S6dBAsjxS6QBwCk0wbErZfZg4JBJySxwBnJAFUmQ4rk5e1unZ+niGK2DdTS4aQSx7rGFjjwiYwdQEzr8kAZHxKt+pb20glFnFPFdtavIYGcSakuiwwq2zuWxhc/U/vaWEHToGjeKCbFjHJIJN2YQCWM7A5kO2VQDADAZGMc1W9Vt7IlWFtIFaS6uZAZJFk7yoh2jdJMBSG5AOOOBkVe7OXwouPQN0l9auZoIQ8c8sLYTUPhUUt225QlSFKn+zj7Ck611z8HdK0K2jKlwkLxRQMWiQnAL3AOqSYYkIR/a5810Hp17SzkNtBBOjSsjygs0gR3zjdi7ckDkrnypY/Ihdc6F0szXAlhn9o/E3BjlmWNCd27jIsgyx7bH2KTnPzWb2XtRznqa7EU3XpO3FLgWPsmUMh9qY2X5wTn9wKveq9cvDcXMNv+HVLexjmG8RYk4J0GCAAcY+30NbbpOnyd5ZLacvdm2SWIv75AELQtnu6gaxkZDAkrzUm3u7CWSV0hkLTWaCQlsbQfpVAGcYI9wLAADnLDzR+xNqqsqV6zPOen/ikga36gmQkYYPG6qHVi5J34/lxx98ZrV6O9Y3Nw1u625MEsnb7aW0+IIx7Vc3XKSEFRkED98irYX9gFtdbac/g45nhCnJhSMiKQtmT8z4/tEg5HzWuCTpsUsk0UU+sbl20eTsbjV2YRGQJwG3zrj2kjLClOqo3Ur5Kyx9WXpW3uZBbNHLf/hmURtvqXKB9yfIx4+fOatOgXV1LfdQZ5oe1by9vtvF8BCUxJv7ACckkHPu8cYwk3TBEqLBK0MFwLgMrMRG3cKrMT3NmVm2IUZyFPtrPTemW814WkTDzred1VaYJII5Bb5Ze5pnRscock7AqV5Nbbo3Vb2Zr9N+qJpr38K7QzLJbtLFMkDxqpBwdO4T3kyR7wR4NbPTHVb2e/mhaSCW2thq8scGm0pGe3Ge43AzyfqMY5BNd0iCwikDw28vciVURhdTuoR1k/Tkn2jUjhSNmXHwRu6b062gcmC3uIezLBlvxUrL3Je0dTFIxDcSYJK/ynwcUo6OEiL6Z9Tzm26db28dtBLePc4ZYvyoliJclYlI2JH3Az9M1uuPXV4sTIFhNxD1GO1dsNpKDn3AHmPJHjJx/nJSysmt4LdbXEYnkW3/3iRXjcbszNIPfFtqfbknLAECo1tFbEpGkAMJltJkWSRwROxnYyvNy0hJjABYkHAwMEZUNEzf1L1vdWY6is6xSyWqwPG0eyqRMyoFZWJzoTnOefHHmrX0Z127mleO4RivaV1lNtNAN84aLEv6/IIYHx5AqBedQsy88j2pkkuEdJlL53WGVbdRoThc77DGPH9an+n0t7a4EKRujsCmHuZZTHj36AOSqggKcA5/TkeKxxdcDRJHcUrFZqDRSlKAUpSgFKUoBSlKAUpSgFKUoBUS8tVkXVs448Fh4OfKkEVLpTgxqziY/wqOYewcY7bBMhO2XaBFkQvh+Trkg+c8fGsXlpoGe3kP5EjnLNJrG64ILZOAwTGM8a/Fde1kmdtFz9cDPnb/Vz+/NU3W4+2I+zbJJlzthBgK368/POTxjkjnFWnbDUEuCqhv7WN0YwTpJ2d19zEtCuxBYhsMASFCseN04HxJkvreSZibeTcxqsmRqGBEoVJFJHcHtcDIIG33qFAl6juvaVlbRVMuSFTVQyqqAnXyccDI+K39+7TXWzjDFXyFAwrKsmnPz7h44wJVxn3EVT/bI1wrg2dNjtwrSmLRUSKfks7BgrqDvsdsINQMcD/CqujESkUdrhe0g1l39m8qINV7gwPnI5PHPHNtM13EmIbeL9WuApUBA0gzhds59pwB/Oa1Rm5VsfhkRc8FEGQoeTVQBz5WJ88Y2z9qK+fuFKC/pKyO0geQSOhaPsOsqbkK0kkisMl32bOp45BLfJqavVLRlaaGIgN2WYnOu0pSIZiDqC2jY2xwAOTjFTPS0sdxHpLbOktuqRyGaPy2oZu27ZLgHjb5PPOQTfDpsPH5UfAAHtHgEMB+wIB/urJS82XGMOUjzSDqdvB1C+iu1c21t+Fih1jcxwR67FZSgxoW1P5mQdT9DXW3vWbC1mX2s0gid8wxySduGRt2kcoCFRmXOftVH1P0hfmfqTQtaiLqAiUs7ybxqq6EhRGVYnZvn6cj413v8O5En7kHZmja3ijdJ5riIho1CqytACWBUcqwrLT7kaa4JXqLqfTMtF7gVjScm1h2V42DauxRSrqAxbJGB5HNWjdbsYIYAA8wmjR4wkTSySoirrK4ALHUBfc3jj6VFtPSjwyzy7QpE3T0gUBn9jIDkkuDhB8EsTgVUP/D2dRZOphkkgtRBKjyzxowHIeOSIbjBPggA5+wpa8lOUqOhu+v9O2RRGJzcxrIe1BvtFnAklIX9IIPLeMHxW+PrNlPPJbdvcq2kjGA9oMnu0aRhrsvJAJ+uK5m/9BXBW3FsltbyRAYmjnud4syF2RAysJkAxjcjktwBwZTei7lr2SYNDBDKJhP2ZJS1wrqVDPEyCON/BLKfI+9ZsLkWVl6g6dNISiLlw7LI9vqLjT3sYpGUCQjQNwf5c/Ga+bP1l02Y94FeIu6ZWiPsCkphnwcON8a52w+B5qn9O+hJoO2kq2zdpZAkyz3W3KuinsN+UmQcHBI88Gpiehz/ALHTpztGkoX9a50Mm24JJAYg4APH9+KWrMuR0/QvUUN0zLH3FdAC0cqMjhW/S+rgEqfg/Y1eVxPo30xJbzGaaKBH7Wm0U91KWGQee/gKARkAA+TyMnPbVLKQpSlDRSlKAUpSgFKUoBSlKAUpSgFKUoBXwy191g0B5H6oeVrrq5W4uIxbWcMsSRysqhwhYEgfdfAwDk5zxj66XeXEdz0eX8RNIb+3lMyyMChKxLIuiAAJgtjPkgDnznqvUyFJ9orUSmaHWVu2zK4MkMesoUYfCO7AMeArfGajS3E6hGHT42a3ikaEiM/l4JjKRAjKEgK2FPK8fSrS2MUGcMvXrj8JFei5lbqbXbRm12JQ+9h2ez4UBQG388425qzuFvFvz0gSTdua5W4WXd947XBMkYfOQuwCAYI9xz5rqUmcO1x+DjWft/8AMFs5kf3MP1gZUAKraEknwM8E46hdXCmRxC0pdXRWWOVWTEJfKeWRS6BcfLMDnOBW18h6b8nFeo+qzrZdZZZpgYr9FjIkcFF2Qaoc5UcngfWrXqNlKvUpbEXl52ZLA3DHu+/uqzINXx+WpxthcDP24q9cl3lt/wAHHpJKhZpLVtXPv2eTPtkKlFOxIzkGvr8dOXErWSGUqiGXstntuocxEn3ABiVJJ1B+M03GhnEt6hu5bXpKPIe3Or9x2meHuyKxVY2njBZOADx+rnmrGae6I6fBLdcnqEsTPazFj29NljkfADOudeR4CnzzXSQ7tAsT2sKQkr+UbVmVVLyqQYgcH9KNkD+f75qZ00FsqbSJRAu8H5JURv7l0TI5ICj3pjhqwzQzzzrUsq2fUbZ5ppI7W/hCu7kt2WIbV28kL5yfmr7ql1GstjaRXcgspXl7kwmdmaUAFITOWLJnOcAg/erb/aUgEoFiC0kTtKPwzhZZAr4DtzvnULhhkhl+TrRpykXYksoVt1Z9k/Dt2yoZeVQDVBqzNs2RlTj5w3oaGQ/Rd3cTxX0MU7yxRTBLW5fksABsDJg9wLgDYcnPnwRdr0i7DE97AzIxAd8M5RAgweQqsrfPINbOm9ULSxx20S/hDGhjkjU6EEMcqyjVQCoGuPnPHGcS9XuO5IioyqkigMbeY5XZlbGG92MKdh5BzjHNN+w9O+SPB0a+BLPOGPbVRhmHiXdvv7oyEznI18nNa7S2u3lmUvIugARnAK5CY7mcYclst7ccAhgCQK+T1W8U79l5CguSVCyICEljCqOCGcoWZT84wM81a2PULhpRHJEFGBthXwDqrEiQ+0jYlNfPGf2Ww8X7ssOkW8iIFlbdsnLE5/xwP8ftzxVnQVmoNSoUpShopSlAKUpQClKUApSlAKUpQClKUApSlAYIpis0oDGK8/8AVPWLgdTjtEuxaxGzaUsUiOXDlRzIp/uH9nivQa5PqnpRZ+ox3coikiW2MXakQN7y5YOAwxwOPrRGM43p3qbqV21jFFcRxtcQ3JeTtKVbtOUEqKeckDOOBnJxjArdeepOpC6uIkZT+GaBdWNtGkowGldu7h8uM40OBgfevSl6dFsj9tNkXVG1XKKfKqcZUfYVA9QWMIRrg20U80agoXjVmGDkYOpYAHLYXnzgZqr3JqkcjY9av2vxYM3MU0k0kgVPzLPAMKfowCS2hIAPsOG5qu9Leqeozqk8jLo4ue4jG2Hb1D6dtBiXKsmCHByNuPBFpY9YuEaSRkDtmQB+2wygn1QKowSApyoJzj5JPP3N1IJ3Z/wVus4d1d2jCkgyPGCXYDfZQhI2Aw2SccVWlnPWV3p31LemTpRmuO4t/Fcbr241EbRqGVlKgE+fnivvoXWbqV71jeia2gjlSHZIA00ioCzlVX9CnYY/myM8Ag2L9V1aJBaQ/lRSFWWFisWVgwYiBjV+6/6SMhPPBqJbTIXURWVrAxhBYrGiyc4DIqlQ2P1jGpGoznBFNDZrmiJ0v1HdSiyhNwtsslgZ3m7cXvk200CsuihRgkKM8j+v10X1LfXb2UYnEXehuS7rEjB+02qyRhs4yPjx59v0m9ZvtIxD+BimRBOUjaAsEI7xjKqFI1PbVeB4YcjGDYy9RkSSAmCDuBmTIjYlY9VbEbnGmciPB4JBPgEU0sa/c5K19bX0tv033ANcG6EsiCFSe0WCgGb8pCwXJ+uDjzivRPSd1PJaxm517oyrlWQhiDjbMZK8jkgeD8AcVo9O20dxahJrWBUDZEQi9ikjb9DqAHBZgcDzk8ZwOgtrZI1CIoRVGAqgBQPoAOAP2qZeDpHySKUpUlClKUApSlAKUpQClKUApSlAKUpQClKUApSlAKUpQClKUArBFZpQHzqKj3dnHIAJEVwDkBgDg4IyM/OCR/U1JpQyjTDCqqFVQqqAAAMAAcAAfAFaR06ESGURJ3Ccl9RsTrpknznUBf24qbSgo+dRTUV9UoaYArN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L PIANO AZIENDALE DELLA PREVENZIONE E IL PIANO AZIENDALE DELL’EQUITÀ NELL’OTTICA DELLA ONE HEALTH NELLA ASL RIETI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89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9599" y="1033173"/>
            <a:ext cx="8968510" cy="688109"/>
          </a:xfrm>
        </p:spPr>
        <p:txBody>
          <a:bodyPr>
            <a:normAutofit fontScale="90000"/>
          </a:bodyPr>
          <a:lstStyle/>
          <a:p>
            <a:r>
              <a:rPr lang="it-IT" sz="3600" b="1" cap="all" dirty="0">
                <a:solidFill>
                  <a:srgbClr val="FF0000"/>
                </a:solidFill>
                <a:latin typeface="Calisto MT" panose="02040603050505030304"/>
              </a:rPr>
              <a:t>Come prevenire gli incidenti domestici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0" b="15470"/>
          <a:stretch>
            <a:fillRect/>
          </a:stretch>
        </p:blipFill>
        <p:spPr>
          <a:xfrm>
            <a:off x="6363854" y="1981755"/>
            <a:ext cx="4922982" cy="388723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410690"/>
            <a:ext cx="3932237" cy="3458297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Controllare periodicamente l’impianto elettrico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Evitare elementi scivolosi sui pavimenti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Manutenzione annuale della caldaia e dell'impianto di riscaldamento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Se ci sono persone anziane illuminare bene gli ambienti per rendere visibili eventuali ostacoli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Controllare la stabilità dei mobili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Non lasciare stracci, presine o cucchiai di legno vicino ai fornelli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Se ci sono dei bambini conservare in luoghi adatti e fuori dalla loro portata oggetti taglienti, detersivi e medicinali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8499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24023" y="58262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Qual è la percezione del rischio di subire un infortunio domestico?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Dati PASSI</a:t>
            </a:r>
          </a:p>
        </p:txBody>
      </p:sp>
      <p:sp>
        <p:nvSpPr>
          <p:cNvPr id="5" name="Rettangolo 4"/>
          <p:cNvSpPr/>
          <p:nvPr/>
        </p:nvSpPr>
        <p:spPr>
          <a:xfrm>
            <a:off x="522778" y="2488277"/>
            <a:ext cx="58288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Nella ASL di Rieti la percezione del rischio infortunistico in ambito domestico appare scarsa: il 98,78% degli intervistati ha dichiarato infatti di considerare questo rischio basso o assente. </a:t>
            </a:r>
          </a:p>
          <a:p>
            <a:pPr algn="just"/>
            <a:endParaRPr lang="it-IT" sz="24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</a:rPr>
              <a:t> In particolare ad avere una più bassa percezione del rischio sono proprio i più anziani (over 64).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5" y="499269"/>
            <a:ext cx="5099006" cy="608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337"/>
            <a:ext cx="12192000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0" name="Immagin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6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752">
            <a:off x="564264" y="631159"/>
            <a:ext cx="1316739" cy="13791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3401011"/>
            <a:ext cx="1413675" cy="117385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247235" y="328626"/>
            <a:ext cx="591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alisto MT"/>
              </a:rPr>
              <a:t>Consapevolezza del rischio di infortunio domestico*</a:t>
            </a:r>
          </a:p>
        </p:txBody>
      </p:sp>
      <p:sp>
        <p:nvSpPr>
          <p:cNvPr id="5" name="Rettangolo 4"/>
          <p:cNvSpPr/>
          <p:nvPr/>
        </p:nvSpPr>
        <p:spPr>
          <a:xfrm>
            <a:off x="3157737" y="5236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/>
              <a:t>Percezione del rischio di infortunio domestico </a:t>
            </a:r>
          </a:p>
          <a:p>
            <a:pPr algn="ctr"/>
            <a:r>
              <a:rPr lang="it-IT" dirty="0"/>
              <a:t>Prevalenze per caratteristiche socio-demografiche</a:t>
            </a:r>
          </a:p>
          <a:p>
            <a:pPr algn="ctr"/>
            <a:r>
              <a:rPr lang="it-IT" dirty="0"/>
              <a:t>PASSI 2020-21</a:t>
            </a:r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603973275"/>
              </p:ext>
            </p:extLst>
          </p:nvPr>
        </p:nvGraphicFramePr>
        <p:xfrm>
          <a:off x="35815" y="2116580"/>
          <a:ext cx="4731133" cy="353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co 11"/>
          <p:cNvGraphicFramePr/>
          <p:nvPr>
            <p:extLst>
              <p:ext uri="{D42A27DB-BD31-4B8C-83A1-F6EECF244321}">
                <p14:modId xmlns:p14="http://schemas.microsoft.com/office/powerpoint/2010/main" val="2652866848"/>
              </p:ext>
            </p:extLst>
          </p:nvPr>
        </p:nvGraphicFramePr>
        <p:xfrm>
          <a:off x="4740101" y="1979241"/>
          <a:ext cx="4535055" cy="288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6442363" y="3580448"/>
            <a:ext cx="49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8%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126481" y="3209956"/>
            <a:ext cx="465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6%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416725" y="2826327"/>
            <a:ext cx="734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23%</a:t>
            </a:r>
          </a:p>
        </p:txBody>
      </p:sp>
      <p:graphicFrame>
        <p:nvGraphicFramePr>
          <p:cNvPr id="18" name="Grafico 17"/>
          <p:cNvGraphicFramePr/>
          <p:nvPr>
            <p:extLst>
              <p:ext uri="{D42A27DB-BD31-4B8C-83A1-F6EECF244321}">
                <p14:modId xmlns:p14="http://schemas.microsoft.com/office/powerpoint/2010/main" val="2280068773"/>
              </p:ext>
            </p:extLst>
          </p:nvPr>
        </p:nvGraphicFramePr>
        <p:xfrm>
          <a:off x="114727" y="4071272"/>
          <a:ext cx="4749069" cy="230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2476535" y="5141400"/>
            <a:ext cx="426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6%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76535" y="5500248"/>
            <a:ext cx="64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6%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946235" y="4755017"/>
            <a:ext cx="49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18%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325216" y="1704912"/>
            <a:ext cx="332509" cy="2660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5" name="Grafico 24"/>
          <p:cNvGraphicFramePr/>
          <p:nvPr>
            <p:extLst>
              <p:ext uri="{D42A27DB-BD31-4B8C-83A1-F6EECF244321}">
                <p14:modId xmlns:p14="http://schemas.microsoft.com/office/powerpoint/2010/main" val="1341534465"/>
              </p:ext>
            </p:extLst>
          </p:nvPr>
        </p:nvGraphicFramePr>
        <p:xfrm>
          <a:off x="5602778" y="4511967"/>
          <a:ext cx="5270269" cy="209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Rettangolo 26"/>
          <p:cNvSpPr/>
          <p:nvPr/>
        </p:nvSpPr>
        <p:spPr>
          <a:xfrm>
            <a:off x="7653452" y="1704913"/>
            <a:ext cx="332509" cy="2660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5989334" y="1704912"/>
            <a:ext cx="332509" cy="2660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8217648" y="5550611"/>
            <a:ext cx="56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6%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8283755" y="5177120"/>
            <a:ext cx="50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7%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9319817" y="4789504"/>
            <a:ext cx="59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20%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643253" y="1653249"/>
            <a:ext cx="95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ITALIA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6310731" y="16532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LAZIO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7925333" y="1653249"/>
            <a:ext cx="105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RIETI</a:t>
            </a:r>
          </a:p>
        </p:txBody>
      </p:sp>
      <p:pic>
        <p:nvPicPr>
          <p:cNvPr id="26" name="Immagine 2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35" name="Immagine 3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36" name="Immagine 3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37" name="Immagine 3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6" name="Pulsante di azione: Avanti o successivo 5">
            <a:hlinkClick r:id="rId11" action="ppaction://hlinkfile" highlightClick="1"/>
            <a:extLst>
              <a:ext uri="{FF2B5EF4-FFF2-40B4-BE49-F238E27FC236}">
                <a16:creationId xmlns:a16="http://schemas.microsoft.com/office/drawing/2014/main" id="{B76BC986-A641-C54B-376F-F4926233EDBC}"/>
              </a:ext>
            </a:extLst>
          </p:cNvPr>
          <p:cNvSpPr/>
          <p:nvPr/>
        </p:nvSpPr>
        <p:spPr>
          <a:xfrm>
            <a:off x="11135170" y="820396"/>
            <a:ext cx="680977" cy="62655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72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469817"/>
              </p:ext>
            </p:extLst>
          </p:nvPr>
        </p:nvGraphicFramePr>
        <p:xfrm>
          <a:off x="92074" y="92074"/>
          <a:ext cx="12023725" cy="676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9144000" imgH="5143500" progId="AcroExch.Document.DC">
                  <p:embed/>
                </p:oleObj>
              </mc:Choice>
              <mc:Fallback>
                <p:oleObj name="Acrobat Document" r:id="rId3" imgW="9144000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92074"/>
                        <a:ext cx="12023725" cy="676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18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26878"/>
              </p:ext>
            </p:extLst>
          </p:nvPr>
        </p:nvGraphicFramePr>
        <p:xfrm>
          <a:off x="118452" y="0"/>
          <a:ext cx="11950158" cy="6721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9144000" imgH="5143500" progId="AcroExch.Document.DC">
                  <p:embed/>
                </p:oleObj>
              </mc:Choice>
              <mc:Fallback>
                <p:oleObj name="Acrobat Document" r:id="rId3" imgW="9144000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452" y="0"/>
                        <a:ext cx="11950158" cy="6721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11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43002"/>
              </p:ext>
            </p:extLst>
          </p:nvPr>
        </p:nvGraphicFramePr>
        <p:xfrm>
          <a:off x="2373923" y="123091"/>
          <a:ext cx="6998676" cy="673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5667174" imgH="8019998" progId="AcroExch.Document.DC">
                  <p:embed/>
                </p:oleObj>
              </mc:Choice>
              <mc:Fallback>
                <p:oleObj name="Acrobat Document" r:id="rId3" imgW="5667174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3923" y="123091"/>
                        <a:ext cx="6998676" cy="6734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58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840829"/>
              </p:ext>
            </p:extLst>
          </p:nvPr>
        </p:nvGraphicFramePr>
        <p:xfrm>
          <a:off x="162413" y="136036"/>
          <a:ext cx="11759956" cy="66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9144000" imgH="5143500" progId="AcroExch.Document.DC">
                  <p:embed/>
                </p:oleObj>
              </mc:Choice>
              <mc:Fallback>
                <p:oleObj name="Acrobat Document" r:id="rId3" imgW="9144000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413" y="136036"/>
                        <a:ext cx="11759956" cy="66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8362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4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" y="17585"/>
            <a:ext cx="2848708" cy="835269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83" y="83527"/>
            <a:ext cx="2365694" cy="70338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232639" y="51126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/>
              <a:t>Il Coordinatore PAP</a:t>
            </a:r>
          </a:p>
          <a:p>
            <a:pPr algn="ctr"/>
            <a:r>
              <a:rPr lang="it-IT" b="1" dirty="0"/>
              <a:t>ASL Rieti</a:t>
            </a:r>
          </a:p>
          <a:p>
            <a:pPr algn="ctr"/>
            <a:r>
              <a:rPr lang="it-IT" b="1" dirty="0"/>
              <a:t>Dott. Gianluca Fovi De Ruggiero</a:t>
            </a:r>
          </a:p>
        </p:txBody>
      </p:sp>
      <p:sp>
        <p:nvSpPr>
          <p:cNvPr id="5" name="Rettangolo 4"/>
          <p:cNvSpPr/>
          <p:nvPr/>
        </p:nvSpPr>
        <p:spPr>
          <a:xfrm>
            <a:off x="794239" y="2202403"/>
            <a:ext cx="1097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GRAZIE PER L’ATTENZIONE</a:t>
            </a:r>
            <a:endParaRPr lang="it-IT" sz="7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957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51345" y="2174903"/>
            <a:ext cx="528689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002060"/>
                </a:solidFill>
              </a:rPr>
              <a:t>Secondo i dati ISTAT 2019 nel Lazio il totale degli incidenti stradali con lesioni alle persone è stato di </a:t>
            </a:r>
            <a:r>
              <a:rPr 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18.910</a:t>
            </a:r>
            <a:r>
              <a:rPr lang="it-IT" sz="1400" b="1" dirty="0">
                <a:solidFill>
                  <a:srgbClr val="002060"/>
                </a:solidFill>
              </a:rPr>
              <a:t>, </a:t>
            </a:r>
            <a:r>
              <a:rPr lang="it-IT" sz="1400" b="1" u="sng" dirty="0">
                <a:solidFill>
                  <a:srgbClr val="002060"/>
                </a:solidFill>
              </a:rPr>
              <a:t>di cui il 70% su strade urbane</a:t>
            </a:r>
            <a:r>
              <a:rPr lang="it-IT" sz="1400" b="1" dirty="0">
                <a:solidFill>
                  <a:srgbClr val="002060"/>
                </a:solidFill>
              </a:rPr>
              <a:t>. </a:t>
            </a:r>
          </a:p>
          <a:p>
            <a:pPr algn="just"/>
            <a:endParaRPr lang="it-IT" sz="1400" b="1" dirty="0">
              <a:solidFill>
                <a:srgbClr val="002060"/>
              </a:solidFill>
            </a:endParaRPr>
          </a:p>
          <a:p>
            <a:pPr algn="just"/>
            <a:r>
              <a:rPr lang="it-IT" sz="1400" b="1" dirty="0">
                <a:solidFill>
                  <a:srgbClr val="002060"/>
                </a:solidFill>
              </a:rPr>
              <a:t>L’1,5% degli incidenti (n° 284) del 2019 nella nostra regione è stato mortale e ha causato il decesso di un totale di </a:t>
            </a:r>
            <a:r>
              <a:rPr 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295</a:t>
            </a:r>
            <a:r>
              <a:rPr lang="it-IT" sz="1400" b="1" dirty="0">
                <a:solidFill>
                  <a:srgbClr val="002060"/>
                </a:solidFill>
              </a:rPr>
              <a:t> persone (</a:t>
            </a:r>
            <a:r>
              <a:rPr lang="it-IT" sz="1400" b="1" u="sng" dirty="0">
                <a:solidFill>
                  <a:srgbClr val="002060"/>
                </a:solidFill>
              </a:rPr>
              <a:t>5 morti ogni 5.000 abitanti</a:t>
            </a:r>
            <a:r>
              <a:rPr lang="it-IT" sz="1400" b="1" dirty="0">
                <a:solidFill>
                  <a:srgbClr val="002060"/>
                </a:solidFill>
              </a:rPr>
              <a:t>), con un indice di mortalità di 1,6%. Il 23,7% dei decessi su strada (n° 70) riguarda persone che viaggiano sui motocicli. Da notare invece la percentuale di decessi che hanno riguardato un pedone che per il 2019 è del 21,4%, considerevolmente più elevato della media nazionale che si ferma al 15,1% in forte aumento rispetto al 2010 (16%). </a:t>
            </a:r>
          </a:p>
          <a:p>
            <a:pPr algn="just"/>
            <a:endParaRPr lang="it-IT" sz="1400" b="1" dirty="0">
              <a:solidFill>
                <a:srgbClr val="002060"/>
              </a:solidFill>
            </a:endParaRPr>
          </a:p>
          <a:p>
            <a:pPr algn="just"/>
            <a:r>
              <a:rPr lang="it-IT" sz="1400" b="1" dirty="0">
                <a:solidFill>
                  <a:srgbClr val="002060"/>
                </a:solidFill>
              </a:rPr>
              <a:t>La maggior parte dei decessi si concentrano nella fascia d’età 30-55 anni (n° 105; 36%) e negli over 65 (n° 97; 33%) mentre quasi la metà dei feriti si concentra nella fascia d’età 33-55 anni (oltre 11.200, 43</a:t>
            </a:r>
            <a:r>
              <a:rPr lang="it-IT" sz="2000" b="1" dirty="0">
                <a:solidFill>
                  <a:srgbClr val="002060"/>
                </a:solidFill>
              </a:rPr>
              <a:t>%).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13" y="1064007"/>
            <a:ext cx="3490270" cy="495440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-83127" y="258619"/>
            <a:ext cx="76052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NON MANDARE LA TUA VITA IN FRANTUMI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8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4764" y="690908"/>
            <a:ext cx="9790545" cy="909782"/>
          </a:xfrm>
        </p:spPr>
        <p:txBody>
          <a:bodyPr>
            <a:normAutofit fontScale="90000"/>
          </a:bodyPr>
          <a:lstStyle/>
          <a:p>
            <a:r>
              <a:rPr lang="it-IT" sz="4000" b="1" dirty="0">
                <a:latin typeface="Calisto MT"/>
              </a:rPr>
              <a:t>PRINCIPALI CAUSE DI INCIDENTI STRADALI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32509" y="2181397"/>
            <a:ext cx="4713316" cy="3075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Assunzione di droghe e /o alcool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Alta velocità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Guida distratta (uso dello 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smartphone</a:t>
            </a:r>
            <a:r>
              <a:rPr lang="it-IT" sz="2000" dirty="0"/>
              <a:t>) o pericolosa (manovre azzardate)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11" name="Segnaposto immagine 10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12007"/>
          <a:stretch>
            <a:fillRect/>
          </a:stretch>
        </p:blipFill>
        <p:spPr>
          <a:xfrm>
            <a:off x="5901780" y="1502815"/>
            <a:ext cx="5603237" cy="4266218"/>
          </a:xfr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222" y="3935475"/>
            <a:ext cx="3982625" cy="23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13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0728" y="486424"/>
            <a:ext cx="10427854" cy="1307277"/>
          </a:xfrm>
        </p:spPr>
        <p:txBody>
          <a:bodyPr>
            <a:noAutofit/>
          </a:bodyPr>
          <a:lstStyle/>
          <a:p>
            <a:r>
              <a:rPr lang="it-IT" sz="4000" b="1" dirty="0">
                <a:latin typeface="Calisto MT"/>
              </a:rPr>
              <a:t>COME PREVENIRE GLI INCIDENTI STRADALI</a:t>
            </a:r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6"/>
          <a:stretch>
            <a:fillRect/>
          </a:stretch>
        </p:blipFill>
        <p:spPr>
          <a:xfrm>
            <a:off x="5358679" y="1526381"/>
            <a:ext cx="6172200" cy="487362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Non salire mai in auto con un guidatore ubriaco.</a:t>
            </a:r>
            <a:r>
              <a:rPr lang="it-IT" dirty="0">
                <a:latin typeface="Calibri Light" panose="020F0302020204030204" pitchFamily="34" charset="0"/>
              </a:rPr>
              <a:t> È sempre meglio decidere un "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guidatore designato</a:t>
            </a:r>
            <a:r>
              <a:rPr lang="it-IT" dirty="0">
                <a:latin typeface="Calibri Light" panose="020F0302020204030204" pitchFamily="34" charset="0"/>
              </a:rPr>
              <a:t>". Non guidare mai dopo aver bevuto degli alcolici. Persino una sola birra può alterare la tua capacità di guida.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Cerca di evitare di guidare quando il tempo è brutto.</a:t>
            </a:r>
            <a:r>
              <a:rPr lang="it-IT" dirty="0">
                <a:latin typeface="Calibri Light" panose="020F0302020204030204" pitchFamily="34" charset="0"/>
              </a:rPr>
              <a:t> Aziona sempre i tergicristalli quando piove o nevica. Sbrina il parabrezza per impedire che si appanni. Tieni i fari sempre accesi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Rispetta sempre i limiti di velocità e guida in modo corretto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Metti la cintura di sicurezza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Assicurati che l’auto e i suoi accessori siano sempre in buone condizioni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alibri Light" panose="020F0302020204030204" pitchFamily="34" charset="0"/>
              </a:rPr>
              <a:t>Evita le distrazioni quando guidi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+mj-lt"/>
            </a:endParaRPr>
          </a:p>
        </p:txBody>
      </p:sp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8126"/>
            <a:ext cx="12192000" cy="4083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8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542" y="609600"/>
            <a:ext cx="4534266" cy="531934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6657" y="408304"/>
            <a:ext cx="69328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CONSUMO DI ALCOL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(DATI PASSI 2017-2020)</a:t>
            </a:r>
            <a:endParaRPr lang="it-IT" b="1" dirty="0">
              <a:solidFill>
                <a:srgbClr val="00B0F0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Solo 6% degli intervistati riferisce di aver guidato sotto l’effetto dell’alcol, di cui il 93% sono cittadini italiani.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Il 96% dei guidatori sotto l’effetto dell’alcol sono uomini, solo il 4% donne, di cui l’11% appartiene alla classe di età più giovane (18-24 anni).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Il 19% dei conducenti riferisce di aver trasportato un passeggero che aveva consumato alcol.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algn="just"/>
            <a:r>
              <a:rPr lang="it-IT" u="sng" dirty="0"/>
              <a:t>Nel biennio 2020-2021 nessuno ha dichiarato di aver guidato dopo aver assunto alcolici.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99240" y="3880997"/>
            <a:ext cx="70703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USO DI SPOSITIVI DI SICUREZZA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(DATI PASSI 2020-2021)</a:t>
            </a:r>
          </a:p>
          <a:p>
            <a:pPr algn="ctr"/>
            <a:endParaRPr lang="it-IT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La maggior parte degli intervistati indossa sempre la cintura di sicurezza sui sedili anteriori (92%) e il casco (98%).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Solo il 14% usa sempre la cintura di sicurezza sui sedili posteriori.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dirty="0"/>
              <a:t>Nelle classi d’età più giovani (18-34anni) solo il 9% usa la cintura nei sedili posteriori.</a:t>
            </a:r>
          </a:p>
        </p:txBody>
      </p:sp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0" name="Immagin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1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162300" y="57498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000" b="1" dirty="0">
                <a:solidFill>
                  <a:srgbClr val="002060"/>
                </a:solidFill>
                <a:latin typeface="Calisto MT" panose="02040603050505030304"/>
              </a:rPr>
              <a:t>Utilizzo</a:t>
            </a:r>
            <a:r>
              <a:rPr lang="it-IT" sz="2000" b="1" dirty="0">
                <a:solidFill>
                  <a:srgbClr val="FF0000"/>
                </a:solidFill>
                <a:latin typeface="Calisto MT" panose="02040603050505030304"/>
              </a:rPr>
              <a:t> </a:t>
            </a:r>
            <a:r>
              <a:rPr lang="it-IT" sz="2000" b="1" u="sng" dirty="0">
                <a:solidFill>
                  <a:srgbClr val="FF0000"/>
                </a:solidFill>
                <a:latin typeface="Calisto MT" panose="02040603050505030304"/>
              </a:rPr>
              <a:t>sempre </a:t>
            </a:r>
            <a:r>
              <a:rPr lang="it-IT" sz="2000" b="1" dirty="0">
                <a:solidFill>
                  <a:srgbClr val="002060"/>
                </a:solidFill>
                <a:latin typeface="Calisto MT" panose="02040603050505030304"/>
              </a:rPr>
              <a:t>delle cinture</a:t>
            </a:r>
            <a:r>
              <a:rPr lang="it-IT" sz="2000" b="1" u="sng" dirty="0">
                <a:solidFill>
                  <a:srgbClr val="002060"/>
                </a:solidFill>
                <a:latin typeface="Calisto MT" panose="02040603050505030304"/>
              </a:rPr>
              <a:t> </a:t>
            </a:r>
            <a:r>
              <a:rPr lang="it-IT" sz="2000" b="1" u="sng" dirty="0">
                <a:solidFill>
                  <a:srgbClr val="FF0000"/>
                </a:solidFill>
                <a:latin typeface="Calisto MT" panose="02040603050505030304"/>
              </a:rPr>
              <a:t>posteriori </a:t>
            </a:r>
            <a:endParaRPr lang="it-IT" sz="2000" u="sng" dirty="0">
              <a:solidFill>
                <a:srgbClr val="FF0000"/>
              </a:solidFill>
              <a:latin typeface="Calisto MT" panose="02040603050505030304"/>
            </a:endParaRPr>
          </a:p>
          <a:p>
            <a:pPr lvl="0" algn="ctr"/>
            <a:r>
              <a:rPr lang="it-IT" sz="2000" dirty="0">
                <a:solidFill>
                  <a:srgbClr val="002060"/>
                </a:solidFill>
                <a:latin typeface="Calisto MT" panose="02040603050505030304"/>
              </a:rPr>
              <a:t>Prevalenze per caratteristiche socio-demografiche </a:t>
            </a:r>
          </a:p>
          <a:p>
            <a:pPr lvl="0" algn="ctr"/>
            <a:r>
              <a:rPr lang="it-IT" sz="2000" i="1" dirty="0">
                <a:solidFill>
                  <a:schemeClr val="accent1">
                    <a:lumMod val="75000"/>
                  </a:schemeClr>
                </a:solidFill>
                <a:latin typeface="Calisto MT" panose="02040603050505030304"/>
              </a:rPr>
              <a:t>ASL Rieti e ITALIA </a:t>
            </a:r>
            <a:r>
              <a:rPr lang="it-IT" sz="2000" i="1" dirty="0">
                <a:solidFill>
                  <a:srgbClr val="FF0000"/>
                </a:solidFill>
                <a:latin typeface="Calisto MT" panose="02040603050505030304"/>
              </a:rPr>
              <a:t>- </a:t>
            </a:r>
            <a:r>
              <a:rPr lang="it-IT" sz="2000" i="1" dirty="0">
                <a:solidFill>
                  <a:srgbClr val="002060"/>
                </a:solidFill>
                <a:latin typeface="Calisto MT" panose="02040603050505030304"/>
              </a:rPr>
              <a:t>PASSI 2020-2021</a:t>
            </a:r>
            <a:r>
              <a:rPr lang="it-IT" sz="2000" dirty="0">
                <a:solidFill>
                  <a:prstClr val="white"/>
                </a:solidFill>
                <a:latin typeface="Calisto MT" panose="02040603050505030304"/>
              </a:rPr>
              <a:t>	</a:t>
            </a:r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3198331492"/>
              </p:ext>
            </p:extLst>
          </p:nvPr>
        </p:nvGraphicFramePr>
        <p:xfrm>
          <a:off x="199780" y="1916862"/>
          <a:ext cx="3176465" cy="2655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538824191"/>
              </p:ext>
            </p:extLst>
          </p:nvPr>
        </p:nvGraphicFramePr>
        <p:xfrm>
          <a:off x="3668153" y="2228905"/>
          <a:ext cx="3866855" cy="2839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Grafico 29"/>
          <p:cNvGraphicFramePr/>
          <p:nvPr>
            <p:extLst>
              <p:ext uri="{D42A27DB-BD31-4B8C-83A1-F6EECF244321}">
                <p14:modId xmlns:p14="http://schemas.microsoft.com/office/powerpoint/2010/main" val="252753150"/>
              </p:ext>
            </p:extLst>
          </p:nvPr>
        </p:nvGraphicFramePr>
        <p:xfrm>
          <a:off x="5726724" y="4468164"/>
          <a:ext cx="4327237" cy="194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Immagine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25" name="Immagine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89"/>
            <a:ext cx="12192000" cy="408305"/>
          </a:xfrm>
          <a:prstGeom prst="rect">
            <a:avLst/>
          </a:prstGeom>
        </p:spPr>
      </p:pic>
      <p:pic>
        <p:nvPicPr>
          <p:cNvPr id="26" name="Immagine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28" name="Immagin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3483408189"/>
              </p:ext>
            </p:extLst>
          </p:nvPr>
        </p:nvGraphicFramePr>
        <p:xfrm>
          <a:off x="14582" y="1284377"/>
          <a:ext cx="4632234" cy="231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Grafico 28"/>
          <p:cNvGraphicFramePr/>
          <p:nvPr>
            <p:extLst>
              <p:ext uri="{D42A27DB-BD31-4B8C-83A1-F6EECF244321}">
                <p14:modId xmlns:p14="http://schemas.microsoft.com/office/powerpoint/2010/main" val="2592144169"/>
              </p:ext>
            </p:extLst>
          </p:nvPr>
        </p:nvGraphicFramePr>
        <p:xfrm>
          <a:off x="8240031" y="3324471"/>
          <a:ext cx="4094764" cy="2392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6" name="Grafico 35"/>
          <p:cNvGraphicFramePr/>
          <p:nvPr>
            <p:extLst>
              <p:ext uri="{D42A27DB-BD31-4B8C-83A1-F6EECF244321}">
                <p14:modId xmlns:p14="http://schemas.microsoft.com/office/powerpoint/2010/main" val="519431279"/>
              </p:ext>
            </p:extLst>
          </p:nvPr>
        </p:nvGraphicFramePr>
        <p:xfrm>
          <a:off x="14695" y="3716180"/>
          <a:ext cx="4315932" cy="204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7" name="Grafico 36"/>
          <p:cNvGraphicFramePr/>
          <p:nvPr>
            <p:extLst>
              <p:ext uri="{D42A27DB-BD31-4B8C-83A1-F6EECF244321}">
                <p14:modId xmlns:p14="http://schemas.microsoft.com/office/powerpoint/2010/main" val="2607455581"/>
              </p:ext>
            </p:extLst>
          </p:nvPr>
        </p:nvGraphicFramePr>
        <p:xfrm>
          <a:off x="4162251" y="3883863"/>
          <a:ext cx="4632234" cy="231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8" name="Grafico 37"/>
          <p:cNvGraphicFramePr/>
          <p:nvPr>
            <p:extLst>
              <p:ext uri="{D42A27DB-BD31-4B8C-83A1-F6EECF244321}">
                <p14:modId xmlns:p14="http://schemas.microsoft.com/office/powerpoint/2010/main" val="2901719542"/>
              </p:ext>
            </p:extLst>
          </p:nvPr>
        </p:nvGraphicFramePr>
        <p:xfrm>
          <a:off x="4515712" y="1600290"/>
          <a:ext cx="4632234" cy="231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70342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421432308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8924193" y="382465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98%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906608" y="4757713"/>
            <a:ext cx="7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97%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924193" y="4286319"/>
            <a:ext cx="70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98%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65227" y="1816393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14%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096000" y="2312420"/>
            <a:ext cx="62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23%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82811" y="2808447"/>
            <a:ext cx="77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34%</a:t>
            </a:r>
          </a:p>
        </p:txBody>
      </p:sp>
      <p:pic>
        <p:nvPicPr>
          <p:cNvPr id="13" name="Immagin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14" name="Immagin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4689"/>
            <a:ext cx="12192000" cy="408305"/>
          </a:xfrm>
          <a:prstGeom prst="rect">
            <a:avLst/>
          </a:prstGeom>
        </p:spPr>
      </p:pic>
      <p:pic>
        <p:nvPicPr>
          <p:cNvPr id="15" name="Immagin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6" name="Immagin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4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82514" y="4002050"/>
            <a:ext cx="11051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Nonostante la propria casa venga considerata tra tutti il luogo più sicuro. 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Gli </a:t>
            </a:r>
            <a:r>
              <a:rPr lang="it-IT" sz="2000" b="1" u="sng" dirty="0">
                <a:solidFill>
                  <a:srgbClr val="FF3300"/>
                </a:solidFill>
              </a:rPr>
              <a:t>infortuni domestici</a:t>
            </a:r>
            <a:r>
              <a:rPr lang="it-IT" sz="2000" b="1" dirty="0"/>
              <a:t> </a:t>
            </a:r>
            <a:r>
              <a:rPr lang="it-IT" sz="2000" dirty="0"/>
              <a:t>rappresentano un importante problema di salute pubblica, che interessa soprattutto l’</a:t>
            </a:r>
            <a:r>
              <a:rPr lang="it-IT" sz="2000" b="1" dirty="0"/>
              <a:t>infanzia</a:t>
            </a:r>
            <a:r>
              <a:rPr lang="it-IT" sz="2000" dirty="0"/>
              <a:t> nella fascia d’età 0-5 anni, il </a:t>
            </a:r>
            <a:r>
              <a:rPr lang="it-IT" sz="2000" b="1" dirty="0"/>
              <a:t>lavoro domestico </a:t>
            </a:r>
            <a:r>
              <a:rPr lang="it-IT" sz="2000" dirty="0"/>
              <a:t>e l’</a:t>
            </a:r>
            <a:r>
              <a:rPr lang="it-IT" sz="2000" b="1" dirty="0"/>
              <a:t>età avanzata </a:t>
            </a:r>
            <a:r>
              <a:rPr lang="it-IT" sz="2000" dirty="0"/>
              <a:t>(65+ anni).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3095" y="1569183"/>
            <a:ext cx="10792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Vivi la tua</a:t>
            </a:r>
            <a:r>
              <a:rPr lang="it-IT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</a:t>
            </a:r>
            <a:r>
              <a:rPr lang="it-IT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 sicurezza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854"/>
            <a:ext cx="2286000" cy="21811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68">
            <a:off x="10541936" y="5311245"/>
            <a:ext cx="1333638" cy="13547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3" y="2580845"/>
            <a:ext cx="1442113" cy="12992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13" y="3034049"/>
            <a:ext cx="1386741" cy="11801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333" y="5327149"/>
            <a:ext cx="1347333" cy="1322947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12" name="Immagine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6767"/>
            <a:ext cx="12192000" cy="408305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14" name="Immagin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Pulsante di azione: Avanti o successivo 1">
            <a:hlinkClick r:id="rId11" action="ppaction://hlinkfile" highlightClick="1"/>
            <a:extLst>
              <a:ext uri="{FF2B5EF4-FFF2-40B4-BE49-F238E27FC236}">
                <a16:creationId xmlns:a16="http://schemas.microsoft.com/office/drawing/2014/main" id="{55A69B05-0E9F-B8C0-14A2-F1229B99F160}"/>
              </a:ext>
            </a:extLst>
          </p:cNvPr>
          <p:cNvSpPr/>
          <p:nvPr/>
        </p:nvSpPr>
        <p:spPr>
          <a:xfrm>
            <a:off x="10895888" y="852854"/>
            <a:ext cx="692209" cy="67965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45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855921" cy="62345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latin typeface="Calisto MT" panose="02040603050505030304"/>
              </a:rPr>
              <a:t>CAUSE PIU’ FREQUENTI DI INCIDENTI DOMESTICI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r="3458"/>
          <a:stretch>
            <a:fillRect/>
          </a:stretch>
        </p:blipFill>
        <p:spPr>
          <a:xfrm>
            <a:off x="5966690" y="1606086"/>
            <a:ext cx="5388697" cy="4254964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Cucina: ferite da taglio – ustioni – incendi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Camera da letto e soggiorno: cortociruiti –  scosse elettriche - cadute da sgabelli o sui tappeti – mobili traballanti e oggetti instabili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Scale: cadute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Bagno : folgorazioni – cadute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Giardini : incidenti da utilizzo di macchinari e attrezzature per la manutenzione </a:t>
            </a:r>
          </a:p>
        </p:txBody>
      </p:sp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320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08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721</Words>
  <Application>Microsoft Office PowerPoint</Application>
  <PresentationFormat>Widescreen</PresentationFormat>
  <Paragraphs>89</Paragraphs>
  <Slides>18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Calisto MT</vt:lpstr>
      <vt:lpstr>Tema di Office</vt:lpstr>
      <vt:lpstr>Acrobat Document</vt:lpstr>
      <vt:lpstr>Presentazione standard di PowerPoint</vt:lpstr>
      <vt:lpstr>Presentazione standard di PowerPoint</vt:lpstr>
      <vt:lpstr>PRINCIPALI CAUSE DI INCIDENTI STRADALI</vt:lpstr>
      <vt:lpstr>COME PREVENIRE GLI INCIDENTI STRADALI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CAUSE PIU’ FREQUENTI DI INCIDENTI DOMESTICI</vt:lpstr>
      <vt:lpstr>Come prevenire gli incidenti domestici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Sanitaria Locale Rieti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Dalila Fontano</dc:creator>
  <cp:lastModifiedBy>Luisa Di Loreto</cp:lastModifiedBy>
  <cp:revision>51</cp:revision>
  <dcterms:created xsi:type="dcterms:W3CDTF">2022-12-07T08:11:52Z</dcterms:created>
  <dcterms:modified xsi:type="dcterms:W3CDTF">2023-06-21T08:49:56Z</dcterms:modified>
</cp:coreProperties>
</file>