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87" r:id="rId18"/>
    <p:sldId id="280" r:id="rId19"/>
    <p:sldId id="273" r:id="rId20"/>
    <p:sldId id="274" r:id="rId21"/>
    <p:sldId id="275" r:id="rId22"/>
    <p:sldId id="276" r:id="rId23"/>
    <p:sldId id="277" r:id="rId24"/>
    <p:sldId id="282" r:id="rId25"/>
    <p:sldId id="284" r:id="rId26"/>
    <p:sldId id="285" r:id="rId27"/>
    <p:sldId id="278" r:id="rId28"/>
    <p:sldId id="286" r:id="rId29"/>
  </p:sldIdLst>
  <p:sldSz cx="12192000" cy="6858000"/>
  <p:notesSz cx="6808788" cy="994092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D727"/>
    <a:srgbClr val="CF4DD2"/>
    <a:srgbClr val="FF0000"/>
    <a:srgbClr val="FCF600"/>
    <a:srgbClr val="FFFF00"/>
    <a:srgbClr val="990033"/>
    <a:srgbClr val="1FA818"/>
    <a:srgbClr val="33CC33"/>
    <a:srgbClr val="CCC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06" d="100"/>
          <a:sy n="106" d="100"/>
        </p:scale>
        <p:origin x="84" y="222"/>
      </p:cViewPr>
      <p:guideLst>
        <p:guide orient="horz" pos="2183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76E8C-DA34-4B34-8C8D-91FF5B86C943}" type="datetimeFigureOut">
              <a:rPr lang="it-IT" smtClean="0"/>
              <a:t>09/11/2022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C245E-2D98-494F-BF6C-94D0BBAE2D1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6918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76E8C-DA34-4B34-8C8D-91FF5B86C943}" type="datetimeFigureOut">
              <a:rPr lang="it-IT" smtClean="0"/>
              <a:t>09/11/2022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C245E-2D98-494F-BF6C-94D0BBAE2D1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696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76E8C-DA34-4B34-8C8D-91FF5B86C943}" type="datetimeFigureOut">
              <a:rPr lang="it-IT" smtClean="0"/>
              <a:t>09/11/2022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C245E-2D98-494F-BF6C-94D0BBAE2D1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5720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76E8C-DA34-4B34-8C8D-91FF5B86C943}" type="datetimeFigureOut">
              <a:rPr lang="it-IT" smtClean="0"/>
              <a:t>09/11/2022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C245E-2D98-494F-BF6C-94D0BBAE2D1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0026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76E8C-DA34-4B34-8C8D-91FF5B86C943}" type="datetimeFigureOut">
              <a:rPr lang="it-IT" smtClean="0"/>
              <a:t>09/11/2022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C245E-2D98-494F-BF6C-94D0BBAE2D1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1436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76E8C-DA34-4B34-8C8D-91FF5B86C943}" type="datetimeFigureOut">
              <a:rPr lang="it-IT" smtClean="0"/>
              <a:t>09/11/2022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C245E-2D98-494F-BF6C-94D0BBAE2D1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4137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76E8C-DA34-4B34-8C8D-91FF5B86C943}" type="datetimeFigureOut">
              <a:rPr lang="it-IT" smtClean="0"/>
              <a:t>09/11/2022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C245E-2D98-494F-BF6C-94D0BBAE2D1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0964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76E8C-DA34-4B34-8C8D-91FF5B86C943}" type="datetimeFigureOut">
              <a:rPr lang="it-IT" smtClean="0"/>
              <a:t>09/11/2022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C245E-2D98-494F-BF6C-94D0BBAE2D1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3733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76E8C-DA34-4B34-8C8D-91FF5B86C943}" type="datetimeFigureOut">
              <a:rPr lang="it-IT" smtClean="0"/>
              <a:t>09/11/2022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C245E-2D98-494F-BF6C-94D0BBAE2D1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1273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76E8C-DA34-4B34-8C8D-91FF5B86C943}" type="datetimeFigureOut">
              <a:rPr lang="it-IT" smtClean="0"/>
              <a:t>09/11/2022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C245E-2D98-494F-BF6C-94D0BBAE2D1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4708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76E8C-DA34-4B34-8C8D-91FF5B86C943}" type="datetimeFigureOut">
              <a:rPr lang="it-IT" smtClean="0"/>
              <a:t>09/11/2022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C245E-2D98-494F-BF6C-94D0BBAE2D1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8457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76E8C-DA34-4B34-8C8D-91FF5B86C943}" type="datetimeFigureOut">
              <a:rPr lang="it-IT" smtClean="0"/>
              <a:t>09/11/2022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C245E-2D98-494F-BF6C-94D0BBAE2D1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246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1029771"/>
            <a:ext cx="9750829" cy="1055053"/>
          </a:xfrm>
        </p:spPr>
        <p:txBody>
          <a:bodyPr>
            <a:normAutofit fontScale="55000" lnSpcReduction="20000"/>
          </a:bodyPr>
          <a:lstStyle/>
          <a:p>
            <a:endParaRPr lang="it-IT" dirty="0"/>
          </a:p>
          <a:p>
            <a:r>
              <a:rPr lang="it-IT" dirty="0"/>
              <a:t> </a:t>
            </a:r>
            <a:r>
              <a:rPr lang="it-IT" sz="4500" b="1" dirty="0">
                <a:solidFill>
                  <a:schemeClr val="accent1">
                    <a:lumMod val="75000"/>
                  </a:schemeClr>
                </a:solidFill>
              </a:rPr>
              <a:t>STRUTTURE SANITARIE E SOCIO-ASSISTENZIALI IN ERA PANDEMICA </a:t>
            </a:r>
            <a:endParaRPr lang="it-IT" sz="45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it-IT" sz="4500" b="1" dirty="0">
                <a:solidFill>
                  <a:schemeClr val="accent1">
                    <a:lumMod val="75000"/>
                  </a:schemeClr>
                </a:solidFill>
              </a:rPr>
              <a:t>NELLA PROVINCIA DI RIETI </a:t>
            </a:r>
            <a:endParaRPr lang="it-IT" sz="4500" b="1" dirty="0">
              <a:ln w="0"/>
              <a:solidFill>
                <a:schemeClr val="accent1">
                  <a:lumMod val="75000"/>
                </a:schemeClr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0334" y="315189"/>
            <a:ext cx="1660017" cy="456505"/>
          </a:xfrm>
          <a:prstGeom prst="rect">
            <a:avLst/>
          </a:prstGeom>
        </p:spPr>
      </p:pic>
      <p:pic>
        <p:nvPicPr>
          <p:cNvPr id="5" name="Immagine 4"/>
          <p:cNvPicPr/>
          <p:nvPr/>
        </p:nvPicPr>
        <p:blipFill>
          <a:blip r:embed="rId3" cstate="print">
            <a:lum/>
            <a:alphaModFix/>
          </a:blip>
          <a:srcRect/>
          <a:stretch>
            <a:fillRect/>
          </a:stretch>
        </p:blipFill>
        <p:spPr>
          <a:xfrm>
            <a:off x="199621" y="229404"/>
            <a:ext cx="1617980" cy="542290"/>
          </a:xfrm>
          <a:prstGeom prst="rect">
            <a:avLst/>
          </a:prstGeom>
          <a:noFill/>
          <a:ln>
            <a:noFill/>
            <a:prstDash/>
          </a:ln>
        </p:spPr>
      </p:pic>
      <p:sp>
        <p:nvSpPr>
          <p:cNvPr id="6" name="Rettangolo 5"/>
          <p:cNvSpPr/>
          <p:nvPr/>
        </p:nvSpPr>
        <p:spPr>
          <a:xfrm>
            <a:off x="3048000" y="31518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sz="3600" i="1" dirty="0">
                <a:solidFill>
                  <a:srgbClr val="990033"/>
                </a:solidFill>
              </a:rPr>
              <a:t>Azienda Sanitaria Locale di Rieti</a:t>
            </a:r>
            <a:endParaRPr lang="it-IT" sz="3600" dirty="0">
              <a:solidFill>
                <a:srgbClr val="990033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9794142" y="6094231"/>
            <a:ext cx="184731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8146473" y="5795782"/>
            <a:ext cx="418708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it-IT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it-IT" sz="1400" i="1" dirty="0">
              <a:solidFill>
                <a:srgbClr val="99003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67325" y="4538105"/>
            <a:ext cx="2990353" cy="1575454"/>
          </a:xfrm>
          <a:prstGeom prst="rect">
            <a:avLst/>
          </a:prstGeom>
        </p:spPr>
      </p:pic>
      <p:sp>
        <p:nvSpPr>
          <p:cNvPr id="9" name="Rettangolo 8"/>
          <p:cNvSpPr/>
          <p:nvPr/>
        </p:nvSpPr>
        <p:spPr>
          <a:xfrm>
            <a:off x="2169131" y="2099835"/>
            <a:ext cx="77807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it-IT" sz="1600" i="1" dirty="0">
                <a:solidFill>
                  <a:srgbClr val="990033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Responsabili Scientifici:</a:t>
            </a:r>
          </a:p>
          <a:p>
            <a:pPr lvl="0" algn="ctr"/>
            <a:r>
              <a:rPr lang="it-IT" sz="1600" i="1" dirty="0">
                <a:solidFill>
                  <a:srgbClr val="990033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Dott. Gianluca Fovi De Ruggiero - Dott.ssa Danila Dalla Vecchia - Dott.ssa Federica Mari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100248" y="3685352"/>
            <a:ext cx="119184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it-IT" sz="2400" b="1" dirty="0">
                <a:solidFill>
                  <a:srgbClr val="0070C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‘’</a:t>
            </a:r>
            <a:r>
              <a:rPr lang="it-IT" sz="2400" b="1" dirty="0">
                <a:solidFill>
                  <a:srgbClr val="0070C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Strutture Sanitarie e Socioassistenziali sul territorio della Provincia di Rieti’’</a:t>
            </a:r>
            <a:endParaRPr lang="it-IT" sz="24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3114502" y="2717080"/>
            <a:ext cx="6096000" cy="615553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it-IT" sz="1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it-IT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it-IT" sz="11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ASL Rieti - Blocco 2 – Via del Terminillo, n. 42 </a:t>
            </a:r>
            <a:endParaRPr lang="it-IT" sz="11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it-IT" sz="1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AULA MAGNA AZIENDALE </a:t>
            </a:r>
            <a:endParaRPr lang="it-IT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5920B14C-1FBB-6277-5165-DEEDB0C1A2A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96180" y="5442394"/>
            <a:ext cx="3214171" cy="933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2770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2">
            <a:extLst>
              <a:ext uri="{FF2B5EF4-FFF2-40B4-BE49-F238E27FC236}">
                <a16:creationId xmlns:a16="http://schemas.microsoft.com/office/drawing/2014/main" id="{C73AB38C-0D07-CC3F-4BF4-7DDFAD1F10A2}"/>
              </a:ext>
            </a:extLst>
          </p:cNvPr>
          <p:cNvSpPr txBox="1">
            <a:spLocks/>
          </p:cNvSpPr>
          <p:nvPr/>
        </p:nvSpPr>
        <p:spPr>
          <a:xfrm>
            <a:off x="1289108" y="1070616"/>
            <a:ext cx="9613783" cy="54056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it-IT" dirty="0">
                <a:solidFill>
                  <a:srgbClr val="23D727"/>
                </a:solidFill>
                <a:latin typeface="Comic Sans MS" panose="030F0702030302020204" pitchFamily="66" charset="0"/>
              </a:rPr>
              <a:t>Residenze Sanitarie Assistenziali</a:t>
            </a:r>
          </a:p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endParaRPr lang="it-IT" sz="400" dirty="0">
              <a:solidFill>
                <a:srgbClr val="23D727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it-IT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Percorso di Accesso</a:t>
            </a:r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:</a:t>
            </a:r>
          </a:p>
          <a:p>
            <a:pPr lvl="2">
              <a:lnSpc>
                <a:spcPct val="100000"/>
              </a:lnSpc>
            </a:pP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Provenienza: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               - </a:t>
            </a:r>
            <a:r>
              <a:rPr lang="it-IT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Ospedale per Acuti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                 - Strutture Post-Acuzie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                 - Domicilio</a:t>
            </a:r>
          </a:p>
          <a:p>
            <a:pPr lvl="2">
              <a:lnSpc>
                <a:spcPct val="100000"/>
              </a:lnSpc>
            </a:pP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Previsti diversi livelli di intensità delle cure</a:t>
            </a:r>
          </a:p>
          <a:p>
            <a:pPr lvl="2">
              <a:lnSpc>
                <a:spcPct val="100000"/>
              </a:lnSpc>
            </a:pP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Verifica dell’Appropriatezza rispetto al «Bisogno di Salute» del Pz</a:t>
            </a:r>
          </a:p>
          <a:p>
            <a:pPr marL="0" indent="0">
              <a:lnSpc>
                <a:spcPct val="100000"/>
              </a:lnSpc>
              <a:buNone/>
            </a:pPr>
            <a:endParaRPr lang="it-IT" sz="500" b="1" dirty="0">
              <a:solidFill>
                <a:srgbClr val="CF4DD2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it-IT" sz="2000" b="1" dirty="0">
                <a:solidFill>
                  <a:srgbClr val="CF4DD2"/>
                </a:solidFill>
                <a:latin typeface="Comic Sans MS" panose="030F0702030302020204" pitchFamily="66" charset="0"/>
              </a:rPr>
              <a:t>Valutazione del Ricovero in regime di Convenzione</a:t>
            </a:r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:</a:t>
            </a:r>
          </a:p>
          <a:p>
            <a:pPr lvl="1">
              <a:lnSpc>
                <a:spcPct val="100000"/>
              </a:lnSpc>
            </a:pPr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Su richiesta del MMG la ASL territorialmente competente effettua una Valutazione Multidisciplinare (U.V.M.)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                         </a:t>
            </a:r>
            <a:r>
              <a:rPr lang="it-IT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(condizioni fisiche, psichiche e sociali)</a:t>
            </a:r>
            <a:endParaRPr lang="it-IT" sz="10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BD43973E-7889-58F8-C809-E085A601CC1A}"/>
              </a:ext>
            </a:extLst>
          </p:cNvPr>
          <p:cNvPicPr/>
          <p:nvPr/>
        </p:nvPicPr>
        <p:blipFill>
          <a:blip r:embed="rId2" cstate="print">
            <a:lum/>
            <a:alphaModFix/>
          </a:blip>
          <a:srcRect/>
          <a:stretch>
            <a:fillRect/>
          </a:stretch>
        </p:blipFill>
        <p:spPr>
          <a:xfrm>
            <a:off x="348892" y="229404"/>
            <a:ext cx="1807454" cy="698644"/>
          </a:xfrm>
          <a:prstGeom prst="rect">
            <a:avLst/>
          </a:prstGeom>
          <a:noFill/>
          <a:ln>
            <a:noFill/>
            <a:prstDash/>
          </a:ln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0840F770-F59E-1CE6-C809-DE8B5628EFA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3091" y="234184"/>
            <a:ext cx="1660017" cy="456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5746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2">
            <a:extLst>
              <a:ext uri="{FF2B5EF4-FFF2-40B4-BE49-F238E27FC236}">
                <a16:creationId xmlns:a16="http://schemas.microsoft.com/office/drawing/2014/main" id="{C3407C3C-FCE6-B0ED-E2DA-4B019AD34A00}"/>
              </a:ext>
            </a:extLst>
          </p:cNvPr>
          <p:cNvSpPr txBox="1">
            <a:spLocks/>
          </p:cNvSpPr>
          <p:nvPr/>
        </p:nvSpPr>
        <p:spPr>
          <a:xfrm>
            <a:off x="1289108" y="1111559"/>
            <a:ext cx="9613783" cy="540568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it-IT" sz="3000" dirty="0">
                <a:solidFill>
                  <a:srgbClr val="23D727"/>
                </a:solidFill>
                <a:latin typeface="Comic Sans MS" panose="030F0702030302020204" pitchFamily="66" charset="0"/>
              </a:rPr>
              <a:t>Residenze Sanitarie Assistenziali</a:t>
            </a:r>
          </a:p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endParaRPr lang="it-IT" sz="400" dirty="0">
              <a:solidFill>
                <a:srgbClr val="23D727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it-IT" sz="1000" b="1" dirty="0">
              <a:solidFill>
                <a:srgbClr val="CF4DD2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it-IT" sz="2400" b="1" dirty="0">
                <a:solidFill>
                  <a:srgbClr val="CF4DD2"/>
                </a:solidFill>
                <a:latin typeface="Comic Sans MS" panose="030F0702030302020204" pitchFamily="66" charset="0"/>
              </a:rPr>
              <a:t>Autorizzazione del ricovero</a:t>
            </a:r>
            <a:r>
              <a:rPr lang="it-IT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:</a:t>
            </a:r>
          </a:p>
          <a:p>
            <a:pPr lvl="2">
              <a:lnSpc>
                <a:spcPct val="100000"/>
              </a:lnSpc>
            </a:pPr>
            <a:r>
              <a:rPr lang="it-IT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La ASL territorialmente competente </a:t>
            </a:r>
          </a:p>
          <a:p>
            <a:pPr marL="914400" lvl="2" indent="0">
              <a:lnSpc>
                <a:spcPct val="100000"/>
              </a:lnSpc>
              <a:buNone/>
            </a:pPr>
            <a:endParaRPr lang="it-IT" sz="24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lvl="1">
              <a:lnSpc>
                <a:spcPct val="100000"/>
              </a:lnSpc>
              <a:spcAft>
                <a:spcPts val="600"/>
              </a:spcAft>
              <a:buFontTx/>
              <a:buChar char="-"/>
            </a:pP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Autorizza il ricovero nella struttura adeguata alla situazione clinica del pz per un’assistenza </a:t>
            </a:r>
            <a:r>
              <a:rPr lang="it-IT" b="1" dirty="0">
                <a:solidFill>
                  <a:srgbClr val="FF0000"/>
                </a:solidFill>
                <a:latin typeface="Comic Sans MS" panose="030F0702030302020204" pitchFamily="66" charset="0"/>
              </a:rPr>
              <a:t>Medica</a:t>
            </a:r>
            <a:r>
              <a:rPr lang="it-IT" b="1" dirty="0">
                <a:solidFill>
                  <a:srgbClr val="0070C0"/>
                </a:solidFill>
                <a:latin typeface="Comic Sans MS" panose="030F0702030302020204" pitchFamily="66" charset="0"/>
              </a:rPr>
              <a:t>, </a:t>
            </a:r>
            <a:r>
              <a:rPr lang="it-IT" b="1" dirty="0">
                <a:solidFill>
                  <a:srgbClr val="FFC000"/>
                </a:solidFill>
                <a:latin typeface="Comic Sans MS" panose="030F0702030302020204" pitchFamily="66" charset="0"/>
              </a:rPr>
              <a:t>Infermieristica</a:t>
            </a:r>
            <a:r>
              <a:rPr lang="it-IT" b="1" dirty="0">
                <a:solidFill>
                  <a:srgbClr val="0070C0"/>
                </a:solidFill>
                <a:latin typeface="Comic Sans MS" panose="030F0702030302020204" pitchFamily="66" charset="0"/>
              </a:rPr>
              <a:t>, </a:t>
            </a:r>
            <a:r>
              <a:rPr lang="it-IT" b="1" dirty="0">
                <a:solidFill>
                  <a:srgbClr val="00B0F0"/>
                </a:solidFill>
                <a:latin typeface="Comic Sans MS" panose="030F0702030302020204" pitchFamily="66" charset="0"/>
              </a:rPr>
              <a:t>Riabilitativa</a:t>
            </a:r>
            <a:r>
              <a:rPr lang="it-IT" b="1" dirty="0">
                <a:solidFill>
                  <a:srgbClr val="0070C0"/>
                </a:solidFill>
                <a:latin typeface="Comic Sans MS" panose="030F0702030302020204" pitchFamily="66" charset="0"/>
              </a:rPr>
              <a:t> e </a:t>
            </a:r>
            <a:r>
              <a:rPr lang="it-IT" b="1" dirty="0">
                <a:solidFill>
                  <a:srgbClr val="7030A0"/>
                </a:solidFill>
                <a:latin typeface="Comic Sans MS" panose="030F0702030302020204" pitchFamily="66" charset="0"/>
              </a:rPr>
              <a:t>Assistenziale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Fornisce </a:t>
            </a:r>
            <a:r>
              <a:rPr lang="it-IT" dirty="0">
                <a:solidFill>
                  <a:srgbClr val="23D727"/>
                </a:solidFill>
                <a:latin typeface="Comic Sans MS" panose="030F0702030302020204" pitchFamily="66" charset="0"/>
              </a:rPr>
              <a:t>Presidi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 e </a:t>
            </a:r>
            <a:r>
              <a:rPr lang="it-IT" dirty="0">
                <a:solidFill>
                  <a:srgbClr val="23D727"/>
                </a:solidFill>
                <a:latin typeface="Comic Sans MS" panose="030F0702030302020204" pitchFamily="66" charset="0"/>
              </a:rPr>
              <a:t>Ausili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 necessari </a:t>
            </a:r>
            <a:r>
              <a:rPr lang="it-IT" sz="2200" dirty="0">
                <a:solidFill>
                  <a:srgbClr val="0070C0"/>
                </a:solidFill>
                <a:latin typeface="Comic Sans MS" panose="030F0702030302020204" pitchFamily="66" charset="0"/>
              </a:rPr>
              <a:t>(Farmaci, Pannoloni, Medicazioni)</a:t>
            </a:r>
          </a:p>
          <a:p>
            <a:pPr lvl="1">
              <a:lnSpc>
                <a:spcPct val="100000"/>
              </a:lnSpc>
              <a:buFontTx/>
              <a:buChar char="-"/>
            </a:pPr>
            <a:endParaRPr lang="it-IT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457200" lvl="1" indent="0">
              <a:lnSpc>
                <a:spcPct val="100000"/>
              </a:lnSpc>
              <a:buNone/>
            </a:pP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La ASL autorizza  il ricovero in strutture collocate nel proprio territorio o in quello della Regione di appartenenza, in via eccezionale si può chiedere il ricovero in strutture collocate in regioni diverse</a:t>
            </a:r>
            <a:endParaRPr lang="it-IT" dirty="0">
              <a:solidFill>
                <a:srgbClr val="23D727"/>
              </a:solidFill>
              <a:latin typeface="Comic Sans MS" panose="030F0702030302020204" pitchFamily="66" charset="0"/>
            </a:endParaRPr>
          </a:p>
          <a:p>
            <a:pPr lvl="2">
              <a:lnSpc>
                <a:spcPct val="100000"/>
              </a:lnSpc>
            </a:pPr>
            <a:endParaRPr lang="it-IT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lvl="2">
              <a:lnSpc>
                <a:spcPct val="100000"/>
              </a:lnSpc>
            </a:pPr>
            <a:endParaRPr lang="it-IT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it-IT" sz="500" b="1" dirty="0">
              <a:solidFill>
                <a:srgbClr val="CF4DD2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2DA2FAB8-9B1F-3F13-F931-AFE203B3274B}"/>
              </a:ext>
            </a:extLst>
          </p:cNvPr>
          <p:cNvPicPr/>
          <p:nvPr/>
        </p:nvPicPr>
        <p:blipFill>
          <a:blip r:embed="rId2" cstate="print">
            <a:lum/>
            <a:alphaModFix/>
          </a:blip>
          <a:srcRect/>
          <a:stretch>
            <a:fillRect/>
          </a:stretch>
        </p:blipFill>
        <p:spPr>
          <a:xfrm>
            <a:off x="348892" y="229404"/>
            <a:ext cx="1807454" cy="698644"/>
          </a:xfrm>
          <a:prstGeom prst="rect">
            <a:avLst/>
          </a:prstGeom>
          <a:noFill/>
          <a:ln>
            <a:noFill/>
            <a:prstDash/>
          </a:ln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8DCF2992-0FAF-41BD-2F2D-726709B1DD5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3091" y="234184"/>
            <a:ext cx="1660017" cy="456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18962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2">
            <a:extLst>
              <a:ext uri="{FF2B5EF4-FFF2-40B4-BE49-F238E27FC236}">
                <a16:creationId xmlns:a16="http://schemas.microsoft.com/office/drawing/2014/main" id="{648E67A9-7BDF-4E11-0BB1-3750C274A267}"/>
              </a:ext>
            </a:extLst>
          </p:cNvPr>
          <p:cNvSpPr txBox="1">
            <a:spLocks/>
          </p:cNvSpPr>
          <p:nvPr/>
        </p:nvSpPr>
        <p:spPr>
          <a:xfrm>
            <a:off x="1289108" y="1070616"/>
            <a:ext cx="9613783" cy="54056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it-IT" dirty="0">
                <a:solidFill>
                  <a:srgbClr val="23D727"/>
                </a:solidFill>
                <a:latin typeface="Comic Sans MS" panose="030F0702030302020204" pitchFamily="66" charset="0"/>
              </a:rPr>
              <a:t>Residenze Sanitarie Assistenziali</a:t>
            </a:r>
          </a:p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endParaRPr lang="it-IT" sz="400" dirty="0">
              <a:solidFill>
                <a:srgbClr val="23D727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it-IT" sz="1000" b="1" dirty="0">
              <a:solidFill>
                <a:srgbClr val="CF4DD2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it-IT" sz="2000" b="1" dirty="0">
                <a:solidFill>
                  <a:srgbClr val="0070C0"/>
                </a:solidFill>
                <a:latin typeface="Comic Sans MS" panose="030F0702030302020204" pitchFamily="66" charset="0"/>
              </a:rPr>
              <a:t>Accesso in strutture in Regime di Convenzione con il S.S.N.</a:t>
            </a:r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:</a:t>
            </a:r>
          </a:p>
          <a:p>
            <a:pPr marL="914400" lvl="2" indent="0">
              <a:lnSpc>
                <a:spcPct val="100000"/>
              </a:lnSpc>
              <a:buNone/>
            </a:pP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Su richiesta del M.M.G. </a:t>
            </a:r>
          </a:p>
          <a:p>
            <a:pPr lvl="2">
              <a:lnSpc>
                <a:spcPct val="100000"/>
              </a:lnSpc>
              <a:buFontTx/>
              <a:buChar char="-"/>
            </a:pP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occorre rivolgersi alla ASL territorialmente competente oppure ai Servizi Sociali del Comune di residenza</a:t>
            </a:r>
          </a:p>
          <a:p>
            <a:pPr marL="914400" lvl="2" indent="0">
              <a:lnSpc>
                <a:spcPct val="100000"/>
              </a:lnSpc>
              <a:buNone/>
            </a:pPr>
            <a:endParaRPr lang="it-IT" sz="10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2000" b="1" dirty="0">
                <a:solidFill>
                  <a:srgbClr val="0070C0"/>
                </a:solidFill>
                <a:latin typeface="Comic Sans MS" panose="030F0702030302020204" pitchFamily="66" charset="0"/>
              </a:rPr>
              <a:t>Accesso in strutture Private</a:t>
            </a:r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: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buFont typeface="Comic Sans MS" panose="030F0702030302020204" pitchFamily="66" charset="0"/>
              <a:buChar char="–"/>
            </a:pP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occorre rivolgersi direttamente alla Struttura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buFont typeface="Comic Sans MS" panose="030F0702030302020204" pitchFamily="66" charset="0"/>
              <a:buChar char="–"/>
            </a:pP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fare domanda di accesso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buFont typeface="Comic Sans MS" panose="030F0702030302020204" pitchFamily="66" charset="0"/>
              <a:buChar char="–"/>
            </a:pP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la Struttura darà le informazioni necessarie e richiederà  all’interessato la documentazione Sanitaria necessaria per l’opportuna valutazione dello stato di Salute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buFont typeface="Comic Sans MS" panose="030F0702030302020204" pitchFamily="66" charset="0"/>
              <a:buChar char="–"/>
            </a:pP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i tempi di attesa varieranno a seconda della disponibilità dei posti letto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it-IT" sz="20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it-IT" sz="20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it-IT" sz="20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lvl="2">
              <a:lnSpc>
                <a:spcPct val="100000"/>
              </a:lnSpc>
            </a:pPr>
            <a:endParaRPr lang="it-IT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lvl="2">
              <a:lnSpc>
                <a:spcPct val="100000"/>
              </a:lnSpc>
            </a:pPr>
            <a:endParaRPr lang="it-IT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it-IT" sz="500" b="1" dirty="0">
              <a:solidFill>
                <a:srgbClr val="CF4DD2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BDF47407-846F-4A39-90D7-3E37AC222A54}"/>
              </a:ext>
            </a:extLst>
          </p:cNvPr>
          <p:cNvPicPr/>
          <p:nvPr/>
        </p:nvPicPr>
        <p:blipFill>
          <a:blip r:embed="rId2" cstate="print">
            <a:lum/>
            <a:alphaModFix/>
          </a:blip>
          <a:srcRect/>
          <a:stretch>
            <a:fillRect/>
          </a:stretch>
        </p:blipFill>
        <p:spPr>
          <a:xfrm>
            <a:off x="348892" y="229404"/>
            <a:ext cx="1807454" cy="698644"/>
          </a:xfrm>
          <a:prstGeom prst="rect">
            <a:avLst/>
          </a:prstGeom>
          <a:noFill/>
          <a:ln>
            <a:noFill/>
            <a:prstDash/>
          </a:ln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DDE06007-F1F8-ED1E-CB73-7A2F69A05B5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3091" y="234184"/>
            <a:ext cx="1660017" cy="456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6483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2">
            <a:extLst>
              <a:ext uri="{FF2B5EF4-FFF2-40B4-BE49-F238E27FC236}">
                <a16:creationId xmlns:a16="http://schemas.microsoft.com/office/drawing/2014/main" id="{4067C6B0-9670-B724-D9EE-3392B192DEFD}"/>
              </a:ext>
            </a:extLst>
          </p:cNvPr>
          <p:cNvSpPr txBox="1">
            <a:spLocks/>
          </p:cNvSpPr>
          <p:nvPr/>
        </p:nvSpPr>
        <p:spPr>
          <a:xfrm>
            <a:off x="1289108" y="1070616"/>
            <a:ext cx="9613783" cy="54056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it-IT" dirty="0">
                <a:solidFill>
                  <a:srgbClr val="23D727"/>
                </a:solidFill>
                <a:latin typeface="Comic Sans MS" panose="030F0702030302020204" pitchFamily="66" charset="0"/>
              </a:rPr>
              <a:t>Residenze Sanitarie Assistenziali</a:t>
            </a:r>
          </a:p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endParaRPr lang="it-IT" sz="400" dirty="0">
              <a:solidFill>
                <a:srgbClr val="23D727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it-IT" sz="2000" b="1" dirty="0">
                <a:solidFill>
                  <a:srgbClr val="0070C0"/>
                </a:solidFill>
                <a:latin typeface="Comic Sans MS" panose="030F0702030302020204" pitchFamily="66" charset="0"/>
              </a:rPr>
              <a:t>Piano di Assistenza Individualizzato (PAI)</a:t>
            </a:r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:</a:t>
            </a:r>
          </a:p>
          <a:p>
            <a:pPr lvl="2">
              <a:lnSpc>
                <a:spcPct val="100000"/>
              </a:lnSpc>
              <a:buFontTx/>
              <a:buChar char="-"/>
            </a:pP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Piano che l’equipe predispone per ogni utente</a:t>
            </a:r>
          </a:p>
          <a:p>
            <a:pPr lvl="2">
              <a:lnSpc>
                <a:spcPct val="100000"/>
              </a:lnSpc>
              <a:buFontTx/>
              <a:buChar char="-"/>
            </a:pP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Raccoglie / descrive la Valutazione Multidisciplinare</a:t>
            </a:r>
          </a:p>
          <a:p>
            <a:pPr lvl="2">
              <a:lnSpc>
                <a:spcPct val="100000"/>
              </a:lnSpc>
              <a:buFontTx/>
              <a:buChar char="-"/>
            </a:pP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Verificato e aggiornato periodicamente</a:t>
            </a:r>
          </a:p>
          <a:p>
            <a:pPr lvl="2">
              <a:lnSpc>
                <a:spcPct val="100000"/>
              </a:lnSpc>
              <a:buFontTx/>
              <a:buChar char="-"/>
            </a:pP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Può stabilire se il pz può essere dimesso o prorogare il trattamento</a:t>
            </a:r>
          </a:p>
          <a:p>
            <a:pPr lvl="2">
              <a:lnSpc>
                <a:spcPct val="100000"/>
              </a:lnSpc>
              <a:buFontTx/>
              <a:buChar char="-"/>
            </a:pP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Mantenere o variare il Livello di Intensità dell’Assistenza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it-IT" sz="2000" b="1" dirty="0">
                <a:solidFill>
                  <a:srgbClr val="0070C0"/>
                </a:solidFill>
                <a:latin typeface="Comic Sans MS" panose="030F0702030302020204" pitchFamily="66" charset="0"/>
              </a:rPr>
              <a:t>La R.S.A. non è una soluzione a tempo indeterminato</a:t>
            </a:r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:</a:t>
            </a:r>
          </a:p>
          <a:p>
            <a:pPr lvl="2">
              <a:lnSpc>
                <a:spcPct val="100000"/>
              </a:lnSpc>
              <a:buFontTx/>
              <a:buChar char="-"/>
            </a:pP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Le Prestazioni sono legate strettamente alle condizioni di Salute del pz e all’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appropriatezza dell’erogazione</a:t>
            </a:r>
          </a:p>
          <a:p>
            <a:pPr lvl="2">
              <a:lnSpc>
                <a:spcPct val="100000"/>
              </a:lnSpc>
              <a:buFontTx/>
              <a:buChar char="-"/>
            </a:pP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Può essere una soluzione di ricovero temporaneo anche per </a:t>
            </a:r>
            <a:r>
              <a:rPr lang="it-IT" b="1" dirty="0">
                <a:solidFill>
                  <a:srgbClr val="CF4DD2"/>
                </a:solidFill>
                <a:latin typeface="Comic Sans MS" panose="030F0702030302020204" pitchFamily="66" charset="0"/>
              </a:rPr>
              <a:t>sollievo delle famiglie</a:t>
            </a:r>
          </a:p>
          <a:p>
            <a:pPr marL="0" indent="0">
              <a:lnSpc>
                <a:spcPct val="100000"/>
              </a:lnSpc>
              <a:buNone/>
            </a:pPr>
            <a:endParaRPr lang="it-IT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lvl="2">
              <a:lnSpc>
                <a:spcPct val="100000"/>
              </a:lnSpc>
              <a:buFontTx/>
              <a:buChar char="-"/>
            </a:pPr>
            <a:endParaRPr lang="it-IT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lvl="2">
              <a:lnSpc>
                <a:spcPct val="100000"/>
              </a:lnSpc>
              <a:buFontTx/>
              <a:buChar char="-"/>
            </a:pPr>
            <a:endParaRPr lang="it-IT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914400" lvl="2" indent="0">
              <a:lnSpc>
                <a:spcPct val="100000"/>
              </a:lnSpc>
              <a:buNone/>
            </a:pPr>
            <a:endParaRPr lang="it-IT" sz="10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it-IT" sz="20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it-IT" sz="20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it-IT" sz="20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lvl="2">
              <a:lnSpc>
                <a:spcPct val="100000"/>
              </a:lnSpc>
            </a:pPr>
            <a:endParaRPr lang="it-IT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lvl="2">
              <a:lnSpc>
                <a:spcPct val="100000"/>
              </a:lnSpc>
            </a:pPr>
            <a:endParaRPr lang="it-IT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it-IT" sz="500" b="1" dirty="0">
              <a:solidFill>
                <a:srgbClr val="CF4DD2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FD6E4267-9A88-675D-B8DF-FFE5AEB5BDCB}"/>
              </a:ext>
            </a:extLst>
          </p:cNvPr>
          <p:cNvPicPr/>
          <p:nvPr/>
        </p:nvPicPr>
        <p:blipFill>
          <a:blip r:embed="rId2" cstate="print">
            <a:lum/>
            <a:alphaModFix/>
          </a:blip>
          <a:srcRect/>
          <a:stretch>
            <a:fillRect/>
          </a:stretch>
        </p:blipFill>
        <p:spPr>
          <a:xfrm>
            <a:off x="348892" y="229404"/>
            <a:ext cx="1807454" cy="698644"/>
          </a:xfrm>
          <a:prstGeom prst="rect">
            <a:avLst/>
          </a:prstGeom>
          <a:noFill/>
          <a:ln>
            <a:noFill/>
            <a:prstDash/>
          </a:ln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0D687A36-F4A6-0502-FA28-85E21FA5C2A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3091" y="234184"/>
            <a:ext cx="1660017" cy="456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0604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2">
            <a:extLst>
              <a:ext uri="{FF2B5EF4-FFF2-40B4-BE49-F238E27FC236}">
                <a16:creationId xmlns:a16="http://schemas.microsoft.com/office/drawing/2014/main" id="{27ED33D7-E03B-6B49-954E-F01C73799043}"/>
              </a:ext>
            </a:extLst>
          </p:cNvPr>
          <p:cNvSpPr txBox="1">
            <a:spLocks/>
          </p:cNvSpPr>
          <p:nvPr/>
        </p:nvSpPr>
        <p:spPr>
          <a:xfrm>
            <a:off x="1289108" y="1070616"/>
            <a:ext cx="9613783" cy="54056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it-IT" dirty="0">
                <a:solidFill>
                  <a:srgbClr val="23D727"/>
                </a:solidFill>
                <a:latin typeface="Comic Sans MS" panose="030F0702030302020204" pitchFamily="66" charset="0"/>
              </a:rPr>
              <a:t>Residenze Sanitarie Assistenziali</a:t>
            </a:r>
          </a:p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endParaRPr lang="it-IT" sz="400" dirty="0">
              <a:solidFill>
                <a:srgbClr val="23D727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it-IT" sz="2000" b="1" dirty="0">
                <a:solidFill>
                  <a:srgbClr val="0070C0"/>
                </a:solidFill>
                <a:latin typeface="Comic Sans MS" panose="030F0702030302020204" pitchFamily="66" charset="0"/>
              </a:rPr>
              <a:t>Pandemia SARS-CoV2</a:t>
            </a:r>
          </a:p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endParaRPr lang="it-IT" sz="5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914400" lvl="2" indent="0">
              <a:lnSpc>
                <a:spcPct val="100000"/>
              </a:lnSpc>
              <a:buNone/>
            </a:pP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Nel 2020 sono iniziate molte Inchieste Giudiziarie</a:t>
            </a:r>
          </a:p>
          <a:p>
            <a:pPr lvl="2">
              <a:lnSpc>
                <a:spcPct val="100000"/>
              </a:lnSpc>
              <a:buFontTx/>
              <a:buChar char="-"/>
            </a:pP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Mancanza del rispetto dei </a:t>
            </a:r>
            <a:r>
              <a:rPr lang="it-IT" b="1" dirty="0">
                <a:solidFill>
                  <a:srgbClr val="FF0000"/>
                </a:solidFill>
                <a:latin typeface="Comic Sans MS" panose="030F0702030302020204" pitchFamily="66" charset="0"/>
              </a:rPr>
              <a:t>protocolli di sicurezza 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che hanno causato l’esplosione di Cluster e focolai di contagio</a:t>
            </a:r>
            <a:endParaRPr lang="it-IT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lvl="2">
              <a:lnSpc>
                <a:spcPct val="100000"/>
              </a:lnSpc>
              <a:buFontTx/>
              <a:buChar char="-"/>
            </a:pP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In due mesi sono deceduti 6500 anziani (picco 16-31 marzo)</a:t>
            </a:r>
          </a:p>
          <a:p>
            <a:pPr lvl="2">
              <a:lnSpc>
                <a:spcPct val="100000"/>
              </a:lnSpc>
              <a:buFontTx/>
              <a:buChar char="-"/>
            </a:pP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Alcune Strutture sono state sottoposte a sequestro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it-IT" sz="20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spcBef>
                <a:spcPts val="1800"/>
              </a:spcBef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Purtroppo </a:t>
            </a:r>
            <a:r>
              <a:rPr lang="it-IT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molti enti regionali hanno contribuito all’esplosione dei focolai </a:t>
            </a:r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per aver trasferito pz positivi al covid, con sintomatologie non più preoccupanti, in strutture sanitarie territoriali, per far terminare loro la quarantena e liberare posti letto negli ospedali ormai al collasso</a:t>
            </a:r>
            <a:endParaRPr lang="it-IT" dirty="0">
              <a:solidFill>
                <a:srgbClr val="CF4DD2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it-IT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lvl="2">
              <a:lnSpc>
                <a:spcPct val="100000"/>
              </a:lnSpc>
              <a:buFontTx/>
              <a:buChar char="-"/>
            </a:pPr>
            <a:endParaRPr lang="it-IT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lvl="2">
              <a:lnSpc>
                <a:spcPct val="100000"/>
              </a:lnSpc>
              <a:buFontTx/>
              <a:buChar char="-"/>
            </a:pPr>
            <a:endParaRPr lang="it-IT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914400" lvl="2" indent="0">
              <a:lnSpc>
                <a:spcPct val="100000"/>
              </a:lnSpc>
              <a:buNone/>
            </a:pPr>
            <a:endParaRPr lang="it-IT" sz="10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it-IT" sz="20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it-IT" sz="20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it-IT" sz="20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lvl="2">
              <a:lnSpc>
                <a:spcPct val="100000"/>
              </a:lnSpc>
            </a:pPr>
            <a:endParaRPr lang="it-IT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lvl="2">
              <a:lnSpc>
                <a:spcPct val="100000"/>
              </a:lnSpc>
            </a:pPr>
            <a:endParaRPr lang="it-IT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it-IT" sz="500" b="1" dirty="0">
              <a:solidFill>
                <a:srgbClr val="CF4DD2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F0B339A9-ABCA-4D86-D311-271CCB4CADF5}"/>
              </a:ext>
            </a:extLst>
          </p:cNvPr>
          <p:cNvPicPr/>
          <p:nvPr/>
        </p:nvPicPr>
        <p:blipFill>
          <a:blip r:embed="rId2" cstate="print">
            <a:lum/>
            <a:alphaModFix/>
          </a:blip>
          <a:srcRect/>
          <a:stretch>
            <a:fillRect/>
          </a:stretch>
        </p:blipFill>
        <p:spPr>
          <a:xfrm>
            <a:off x="348892" y="229404"/>
            <a:ext cx="1807454" cy="698644"/>
          </a:xfrm>
          <a:prstGeom prst="rect">
            <a:avLst/>
          </a:prstGeom>
          <a:noFill/>
          <a:ln>
            <a:noFill/>
            <a:prstDash/>
          </a:ln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1ACAFA58-DA11-1C99-7F2D-6CEC104B7A4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3091" y="234184"/>
            <a:ext cx="1660017" cy="456505"/>
          </a:xfrm>
          <a:prstGeom prst="rect">
            <a:avLst/>
          </a:prstGeom>
        </p:spPr>
      </p:pic>
      <p:sp>
        <p:nvSpPr>
          <p:cNvPr id="2" name="Segnaposto contenuto 2">
            <a:extLst>
              <a:ext uri="{FF2B5EF4-FFF2-40B4-BE49-F238E27FC236}">
                <a16:creationId xmlns:a16="http://schemas.microsoft.com/office/drawing/2014/main" id="{68DAFCE4-B887-C893-D163-46922C3F3900}"/>
              </a:ext>
            </a:extLst>
          </p:cNvPr>
          <p:cNvSpPr txBox="1">
            <a:spLocks/>
          </p:cNvSpPr>
          <p:nvPr/>
        </p:nvSpPr>
        <p:spPr>
          <a:xfrm>
            <a:off x="8433698" y="6149577"/>
            <a:ext cx="3919388" cy="653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endParaRPr lang="it-IT" sz="400" dirty="0">
              <a:solidFill>
                <a:srgbClr val="23D727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it-IT" sz="10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it-IT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Fonte: </a:t>
            </a:r>
            <a:r>
              <a:rPr lang="it-IT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Istituto Superiore di Sanità (I.S.S.)</a:t>
            </a:r>
            <a:endParaRPr lang="it-IT" sz="2000" b="1" dirty="0">
              <a:solidFill>
                <a:schemeClr val="tx1">
                  <a:lumMod val="95000"/>
                  <a:lumOff val="5000"/>
                </a:schemeClr>
              </a:solidFill>
              <a:latin typeface="Comic Sans MS" panose="030F0702030302020204" pitchFamily="66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it-IT" sz="2000" b="1" dirty="0">
              <a:solidFill>
                <a:schemeClr val="tx1">
                  <a:lumMod val="95000"/>
                  <a:lumOff val="5000"/>
                </a:schemeClr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it-IT" sz="20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it-IT" sz="20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lvl="2">
              <a:lnSpc>
                <a:spcPct val="100000"/>
              </a:lnSpc>
            </a:pPr>
            <a:endParaRPr lang="it-IT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lvl="2">
              <a:lnSpc>
                <a:spcPct val="100000"/>
              </a:lnSpc>
            </a:pPr>
            <a:endParaRPr lang="it-IT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it-IT" sz="500" b="1" dirty="0">
              <a:solidFill>
                <a:srgbClr val="CF4DD2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0389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2">
            <a:extLst>
              <a:ext uri="{FF2B5EF4-FFF2-40B4-BE49-F238E27FC236}">
                <a16:creationId xmlns:a16="http://schemas.microsoft.com/office/drawing/2014/main" id="{24256C2E-DFFF-087A-0D5F-DC67583BCBDD}"/>
              </a:ext>
            </a:extLst>
          </p:cNvPr>
          <p:cNvSpPr txBox="1">
            <a:spLocks/>
          </p:cNvSpPr>
          <p:nvPr/>
        </p:nvSpPr>
        <p:spPr>
          <a:xfrm>
            <a:off x="1289108" y="1070616"/>
            <a:ext cx="9613783" cy="5553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it-IT" dirty="0">
                <a:solidFill>
                  <a:srgbClr val="23D727"/>
                </a:solidFill>
                <a:latin typeface="Comic Sans MS" panose="030F0702030302020204" pitchFamily="66" charset="0"/>
              </a:rPr>
              <a:t>Residenze Sanitarie Assistenziali</a:t>
            </a:r>
          </a:p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endParaRPr lang="it-IT" sz="400" dirty="0">
              <a:solidFill>
                <a:srgbClr val="23D727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it-IT" sz="20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it-IT" sz="2000" b="1" dirty="0">
                <a:solidFill>
                  <a:srgbClr val="0070C0"/>
                </a:solidFill>
                <a:latin typeface="Comic Sans MS" panose="030F0702030302020204" pitchFamily="66" charset="0"/>
              </a:rPr>
              <a:t>SARS-CoV2:</a:t>
            </a:r>
            <a:r>
              <a:rPr lang="it-IT" sz="1800" b="1" dirty="0">
                <a:solidFill>
                  <a:srgbClr val="0070C0"/>
                </a:solidFill>
                <a:latin typeface="Comic Sans MS" panose="030F0702030302020204" pitchFamily="66" charset="0"/>
              </a:rPr>
              <a:t>          </a:t>
            </a:r>
            <a:r>
              <a:rPr lang="it-IT" sz="2000" b="1" dirty="0">
                <a:solidFill>
                  <a:srgbClr val="0070C0"/>
                </a:solidFill>
                <a:latin typeface="Comic Sans MS" panose="030F0702030302020204" pitchFamily="66" charset="0"/>
              </a:rPr>
              <a:t>Studio Istituto Superiore di Sanità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it-IT" sz="2000" b="1" dirty="0">
                <a:solidFill>
                  <a:srgbClr val="0070C0"/>
                </a:solidFill>
                <a:latin typeface="Comic Sans MS" panose="030F0702030302020204" pitchFamily="66" charset="0"/>
              </a:rPr>
              <a:t>(</a:t>
            </a:r>
            <a:r>
              <a:rPr lang="it-IT" sz="1600" b="1" dirty="0">
                <a:solidFill>
                  <a:srgbClr val="0070C0"/>
                </a:solidFill>
                <a:latin typeface="Comic Sans MS" panose="030F0702030302020204" pitchFamily="66" charset="0"/>
              </a:rPr>
              <a:t>24 marzo 2020 ÷ 17 giugno 2020)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it-IT" sz="20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it-IT" sz="2200" dirty="0">
                <a:solidFill>
                  <a:srgbClr val="0070C0"/>
                </a:solidFill>
                <a:latin typeface="Comic Sans MS" panose="030F0702030302020204" pitchFamily="66" charset="0"/>
              </a:rPr>
              <a:t>Lo studio è stato effettuato in collaborazione con il </a:t>
            </a:r>
            <a:r>
              <a:rPr lang="it-IT" sz="2200" dirty="0">
                <a:solidFill>
                  <a:srgbClr val="FF0000"/>
                </a:solidFill>
                <a:latin typeface="Comic Sans MS" panose="030F0702030302020204" pitchFamily="66" charset="0"/>
              </a:rPr>
              <a:t>Garante nazionale dei diritti delle persone detenute o private della libertà personale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per </a:t>
            </a:r>
            <a:r>
              <a:rPr lang="it-IT" sz="2000" b="1" dirty="0">
                <a:solidFill>
                  <a:srgbClr val="1FA818"/>
                </a:solidFill>
                <a:latin typeface="Comic Sans MS" panose="030F0702030302020204" pitchFamily="66" charset="0"/>
              </a:rPr>
              <a:t>monitorare la situazione</a:t>
            </a:r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 ed </a:t>
            </a:r>
            <a:r>
              <a:rPr lang="it-IT" sz="2000" b="1" dirty="0">
                <a:solidFill>
                  <a:srgbClr val="CF4DD2"/>
                </a:solidFill>
                <a:latin typeface="Comic Sans MS" panose="030F0702030302020204" pitchFamily="66" charset="0"/>
              </a:rPr>
              <a:t>adottare eventuali strategie</a:t>
            </a:r>
            <a:r>
              <a:rPr lang="it-IT" sz="2000" dirty="0">
                <a:solidFill>
                  <a:srgbClr val="CF4DD2"/>
                </a:solidFill>
                <a:latin typeface="Comic Sans MS" panose="030F0702030302020204" pitchFamily="66" charset="0"/>
              </a:rPr>
              <a:t> </a:t>
            </a:r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per rafforzare i </a:t>
            </a:r>
            <a:r>
              <a:rPr lang="it-IT" sz="2000" b="1" dirty="0">
                <a:solidFill>
                  <a:srgbClr val="CF4DD2"/>
                </a:solidFill>
                <a:latin typeface="Comic Sans MS" panose="030F0702030302020204" pitchFamily="66" charset="0"/>
              </a:rPr>
              <a:t>programmi di prevenzione </a:t>
            </a:r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e controllo delle infezioni correlate all’assistenza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Hanno risposto al sondaggio n. 1259 </a:t>
            </a:r>
            <a:r>
              <a:rPr lang="it-IT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(41,3%)</a:t>
            </a:r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 delle Strutture contattate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400" dirty="0">
                <a:solidFill>
                  <a:srgbClr val="0070C0"/>
                </a:solidFill>
                <a:latin typeface="Comic Sans MS" panose="030F0702030302020204" pitchFamily="66" charset="0"/>
              </a:rPr>
              <a:t> 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it-IT" sz="2200" dirty="0">
                <a:solidFill>
                  <a:srgbClr val="0070C0"/>
                </a:solidFill>
                <a:latin typeface="Comic Sans MS" panose="030F0702030302020204" pitchFamily="66" charset="0"/>
              </a:rPr>
              <a:t>Totale soggetti deceduti 9154: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      - 680 </a:t>
            </a:r>
            <a:r>
              <a:rPr lang="it-IT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(7,4%)</a:t>
            </a:r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it-IT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risultati positivi </a:t>
            </a:r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a tampone SARS-COv2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      - 3092 </a:t>
            </a:r>
            <a:r>
              <a:rPr lang="it-IT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(33,8%)</a:t>
            </a:r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 avevano </a:t>
            </a:r>
            <a:r>
              <a:rPr lang="it-IT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presentato esclusivamente sintomi </a:t>
            </a:r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simil-influenzali</a:t>
            </a:r>
          </a:p>
          <a:p>
            <a:pPr marL="0" indent="0">
              <a:lnSpc>
                <a:spcPct val="100000"/>
              </a:lnSpc>
              <a:buNone/>
            </a:pPr>
            <a:endParaRPr lang="it-IT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lvl="2">
              <a:lnSpc>
                <a:spcPct val="100000"/>
              </a:lnSpc>
              <a:buFontTx/>
              <a:buChar char="-"/>
            </a:pPr>
            <a:endParaRPr lang="it-IT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lvl="2">
              <a:lnSpc>
                <a:spcPct val="100000"/>
              </a:lnSpc>
              <a:buFontTx/>
              <a:buChar char="-"/>
            </a:pPr>
            <a:endParaRPr lang="it-IT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914400" lvl="2" indent="0">
              <a:lnSpc>
                <a:spcPct val="100000"/>
              </a:lnSpc>
              <a:buNone/>
            </a:pPr>
            <a:endParaRPr lang="it-IT" sz="10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it-IT" sz="20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it-IT" sz="20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it-IT" sz="20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lvl="2">
              <a:lnSpc>
                <a:spcPct val="100000"/>
              </a:lnSpc>
            </a:pPr>
            <a:endParaRPr lang="it-IT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lvl="2">
              <a:lnSpc>
                <a:spcPct val="100000"/>
              </a:lnSpc>
            </a:pPr>
            <a:endParaRPr lang="it-IT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it-IT" sz="500" b="1" dirty="0">
              <a:solidFill>
                <a:srgbClr val="CF4DD2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6C3AB17C-B7D3-9FC8-F841-A6BAE85A1C5D}"/>
              </a:ext>
            </a:extLst>
          </p:cNvPr>
          <p:cNvPicPr/>
          <p:nvPr/>
        </p:nvPicPr>
        <p:blipFill>
          <a:blip r:embed="rId2" cstate="print">
            <a:lum/>
            <a:alphaModFix/>
          </a:blip>
          <a:srcRect/>
          <a:stretch>
            <a:fillRect/>
          </a:stretch>
        </p:blipFill>
        <p:spPr>
          <a:xfrm>
            <a:off x="348892" y="229404"/>
            <a:ext cx="1807454" cy="698644"/>
          </a:xfrm>
          <a:prstGeom prst="rect">
            <a:avLst/>
          </a:prstGeom>
          <a:noFill/>
          <a:ln>
            <a:noFill/>
            <a:prstDash/>
          </a:ln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DDDBE758-607F-83EB-A6EE-AEC791DDEE1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3091" y="234184"/>
            <a:ext cx="1660017" cy="456505"/>
          </a:xfrm>
          <a:prstGeom prst="rect">
            <a:avLst/>
          </a:prstGeom>
        </p:spPr>
      </p:pic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30672387-32A4-AB75-9FD5-CB387F1A3BC5}"/>
              </a:ext>
            </a:extLst>
          </p:cNvPr>
          <p:cNvSpPr txBox="1">
            <a:spLocks/>
          </p:cNvSpPr>
          <p:nvPr/>
        </p:nvSpPr>
        <p:spPr>
          <a:xfrm>
            <a:off x="8433698" y="6149577"/>
            <a:ext cx="3919388" cy="653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endParaRPr lang="it-IT" sz="400" dirty="0">
              <a:solidFill>
                <a:srgbClr val="23D727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it-IT" sz="10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it-IT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Fonte: </a:t>
            </a:r>
            <a:r>
              <a:rPr lang="it-IT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Istituto Superiore di Sanità (I.S.S.)</a:t>
            </a:r>
            <a:endParaRPr lang="it-IT" sz="2000" b="1" dirty="0">
              <a:solidFill>
                <a:schemeClr val="tx1">
                  <a:lumMod val="95000"/>
                  <a:lumOff val="5000"/>
                </a:schemeClr>
              </a:solidFill>
              <a:latin typeface="Comic Sans MS" panose="030F0702030302020204" pitchFamily="66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it-IT" sz="2000" b="1" dirty="0">
              <a:solidFill>
                <a:schemeClr val="tx1">
                  <a:lumMod val="95000"/>
                  <a:lumOff val="5000"/>
                </a:schemeClr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it-IT" sz="20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it-IT" sz="20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lvl="2">
              <a:lnSpc>
                <a:spcPct val="100000"/>
              </a:lnSpc>
            </a:pPr>
            <a:endParaRPr lang="it-IT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lvl="2">
              <a:lnSpc>
                <a:spcPct val="100000"/>
              </a:lnSpc>
            </a:pPr>
            <a:endParaRPr lang="it-IT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it-IT" sz="500" b="1" dirty="0">
              <a:solidFill>
                <a:srgbClr val="CF4DD2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0547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2">
            <a:extLst>
              <a:ext uri="{FF2B5EF4-FFF2-40B4-BE49-F238E27FC236}">
                <a16:creationId xmlns:a16="http://schemas.microsoft.com/office/drawing/2014/main" id="{39A8CAD8-7200-CC4F-0DD8-EC8A270A482F}"/>
              </a:ext>
            </a:extLst>
          </p:cNvPr>
          <p:cNvSpPr txBox="1">
            <a:spLocks/>
          </p:cNvSpPr>
          <p:nvPr/>
        </p:nvSpPr>
        <p:spPr>
          <a:xfrm>
            <a:off x="1289108" y="1070616"/>
            <a:ext cx="9613783" cy="17271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it-IT" dirty="0">
                <a:solidFill>
                  <a:srgbClr val="23D727"/>
                </a:solidFill>
                <a:latin typeface="Comic Sans MS" panose="030F0702030302020204" pitchFamily="66" charset="0"/>
              </a:rPr>
              <a:t>Residenze Sanitarie Assistenziali</a:t>
            </a:r>
          </a:p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endParaRPr lang="it-IT" sz="400" dirty="0">
              <a:solidFill>
                <a:srgbClr val="23D727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it-IT" sz="20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it-IT" sz="2000" b="1" dirty="0">
                <a:solidFill>
                  <a:srgbClr val="0070C0"/>
                </a:solidFill>
                <a:latin typeface="Comic Sans MS" panose="030F0702030302020204" pitchFamily="66" charset="0"/>
              </a:rPr>
              <a:t>SARS-CoV2:</a:t>
            </a:r>
            <a:r>
              <a:rPr lang="it-IT" sz="1800" b="1" dirty="0">
                <a:solidFill>
                  <a:srgbClr val="0070C0"/>
                </a:solidFill>
                <a:latin typeface="Comic Sans MS" panose="030F0702030302020204" pitchFamily="66" charset="0"/>
              </a:rPr>
              <a:t>          </a:t>
            </a:r>
            <a:r>
              <a:rPr lang="it-IT" sz="2000" b="1" dirty="0">
                <a:solidFill>
                  <a:srgbClr val="0070C0"/>
                </a:solidFill>
                <a:latin typeface="Comic Sans MS" panose="030F0702030302020204" pitchFamily="66" charset="0"/>
              </a:rPr>
              <a:t>Studio Istituto Superiore di Sanità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it-IT" sz="2000" b="1" dirty="0">
                <a:solidFill>
                  <a:srgbClr val="0070C0"/>
                </a:solidFill>
                <a:latin typeface="Comic Sans MS" panose="030F0702030302020204" pitchFamily="66" charset="0"/>
              </a:rPr>
              <a:t>(</a:t>
            </a:r>
            <a:r>
              <a:rPr lang="it-IT" sz="1600" b="1" dirty="0">
                <a:solidFill>
                  <a:srgbClr val="0070C0"/>
                </a:solidFill>
                <a:latin typeface="Comic Sans MS" panose="030F0702030302020204" pitchFamily="66" charset="0"/>
              </a:rPr>
              <a:t>24 marzo 2020 ÷ 17 giugno 2020)</a:t>
            </a:r>
          </a:p>
          <a:p>
            <a:pPr marL="0" indent="0">
              <a:lnSpc>
                <a:spcPct val="100000"/>
              </a:lnSpc>
              <a:buNone/>
            </a:pPr>
            <a:endParaRPr lang="it-IT" sz="5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it-IT" sz="18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it-IT" sz="20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it-IT" sz="20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lvl="2">
              <a:lnSpc>
                <a:spcPct val="100000"/>
              </a:lnSpc>
            </a:pPr>
            <a:endParaRPr lang="it-IT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lvl="2">
              <a:lnSpc>
                <a:spcPct val="100000"/>
              </a:lnSpc>
            </a:pPr>
            <a:endParaRPr lang="it-IT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it-IT" sz="500" b="1" dirty="0">
              <a:solidFill>
                <a:srgbClr val="CF4DD2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EA240A23-3B1E-853F-BDB5-9AE15E00F4C2}"/>
              </a:ext>
            </a:extLst>
          </p:cNvPr>
          <p:cNvPicPr/>
          <p:nvPr/>
        </p:nvPicPr>
        <p:blipFill>
          <a:blip r:embed="rId2" cstate="print">
            <a:lum/>
            <a:alphaModFix/>
          </a:blip>
          <a:srcRect/>
          <a:stretch>
            <a:fillRect/>
          </a:stretch>
        </p:blipFill>
        <p:spPr>
          <a:xfrm>
            <a:off x="348892" y="229404"/>
            <a:ext cx="1807454" cy="698644"/>
          </a:xfrm>
          <a:prstGeom prst="rect">
            <a:avLst/>
          </a:prstGeom>
          <a:noFill/>
          <a:ln>
            <a:noFill/>
            <a:prstDash/>
          </a:ln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FF18189C-4A71-1075-2216-E4EFD7D1146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3091" y="234184"/>
            <a:ext cx="1660017" cy="456505"/>
          </a:xfrm>
          <a:prstGeom prst="rect">
            <a:avLst/>
          </a:prstGeom>
        </p:spPr>
      </p:pic>
      <p:sp>
        <p:nvSpPr>
          <p:cNvPr id="2" name="Segnaposto contenuto 2">
            <a:extLst>
              <a:ext uri="{FF2B5EF4-FFF2-40B4-BE49-F238E27FC236}">
                <a16:creationId xmlns:a16="http://schemas.microsoft.com/office/drawing/2014/main" id="{79F6C8A0-5056-4A37-790A-7CFD6FFDCF5C}"/>
              </a:ext>
            </a:extLst>
          </p:cNvPr>
          <p:cNvSpPr txBox="1">
            <a:spLocks/>
          </p:cNvSpPr>
          <p:nvPr/>
        </p:nvSpPr>
        <p:spPr>
          <a:xfrm>
            <a:off x="8433698" y="6149577"/>
            <a:ext cx="3919388" cy="653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endParaRPr lang="it-IT" sz="400" dirty="0">
              <a:solidFill>
                <a:srgbClr val="23D727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it-IT" sz="10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it-IT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Fonte: </a:t>
            </a:r>
            <a:r>
              <a:rPr lang="it-IT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Wikipedia, l'enciclopedia libera</a:t>
            </a:r>
            <a:endParaRPr lang="it-IT" sz="2000" b="1" dirty="0">
              <a:solidFill>
                <a:schemeClr val="tx1">
                  <a:lumMod val="95000"/>
                  <a:lumOff val="5000"/>
                </a:schemeClr>
              </a:solidFill>
              <a:latin typeface="Comic Sans MS" panose="030F0702030302020204" pitchFamily="66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it-IT" sz="2000" b="1" dirty="0">
              <a:solidFill>
                <a:schemeClr val="tx1">
                  <a:lumMod val="95000"/>
                  <a:lumOff val="5000"/>
                </a:schemeClr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it-IT" sz="20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it-IT" sz="20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lvl="2">
              <a:lnSpc>
                <a:spcPct val="100000"/>
              </a:lnSpc>
            </a:pPr>
            <a:endParaRPr lang="it-IT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lvl="2">
              <a:lnSpc>
                <a:spcPct val="100000"/>
              </a:lnSpc>
            </a:pPr>
            <a:endParaRPr lang="it-IT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it-IT" sz="500" b="1" dirty="0">
              <a:solidFill>
                <a:srgbClr val="CF4DD2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4374439B-8769-A73C-2DF0-59A3D8F290E1}"/>
              </a:ext>
            </a:extLst>
          </p:cNvPr>
          <p:cNvSpPr txBox="1">
            <a:spLocks/>
          </p:cNvSpPr>
          <p:nvPr/>
        </p:nvSpPr>
        <p:spPr>
          <a:xfrm>
            <a:off x="682388" y="1070616"/>
            <a:ext cx="10945505" cy="54056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it-IT" dirty="0">
              <a:solidFill>
                <a:srgbClr val="23D727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it-IT" sz="500" dirty="0">
              <a:solidFill>
                <a:srgbClr val="23D727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it-IT" sz="500" dirty="0">
              <a:solidFill>
                <a:srgbClr val="23D727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it-IT" sz="500" dirty="0">
              <a:solidFill>
                <a:srgbClr val="23D727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it-IT" sz="500" dirty="0">
              <a:solidFill>
                <a:srgbClr val="23D727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it-IT" sz="500" dirty="0">
              <a:solidFill>
                <a:srgbClr val="23D727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it-IT" sz="5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it-IT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   Hanno risposto</a:t>
            </a:r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 al sondaggio n. 1259 </a:t>
            </a:r>
            <a:r>
              <a:rPr lang="it-IT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(</a:t>
            </a:r>
            <a:r>
              <a:rPr lang="it-IT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41,3%</a:t>
            </a:r>
            <a:r>
              <a:rPr lang="it-IT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)</a:t>
            </a:r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 delle Strutture contattate: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it-IT" sz="10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lvl="2">
              <a:lnSpc>
                <a:spcPct val="100000"/>
              </a:lnSpc>
              <a:buFont typeface="Comic Sans MS" panose="030F0702030302020204" pitchFamily="66" charset="0"/>
              <a:buChar char="–"/>
            </a:pPr>
            <a:r>
              <a:rPr lang="it-IT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972   (77,2%)    mancanza dei D.P.I.</a:t>
            </a:r>
          </a:p>
          <a:p>
            <a:pPr lvl="2">
              <a:lnSpc>
                <a:spcPct val="100000"/>
              </a:lnSpc>
              <a:buFont typeface="Comic Sans MS" panose="030F0702030302020204" pitchFamily="66" charset="0"/>
              <a:buChar char="–"/>
            </a:pPr>
            <a:r>
              <a:rPr lang="it-IT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263   (20,9%)    scarsa informazione sulle procedure da svolgere per contenere l’infezione</a:t>
            </a:r>
          </a:p>
          <a:p>
            <a:pPr lvl="2">
              <a:lnSpc>
                <a:spcPct val="100000"/>
              </a:lnSpc>
              <a:buFont typeface="Comic Sans MS" panose="030F0702030302020204" pitchFamily="66" charset="0"/>
              <a:buChar char="–"/>
            </a:pP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123   (9,8%)    mancanza di farmaci</a:t>
            </a:r>
          </a:p>
          <a:p>
            <a:pPr lvl="2">
              <a:lnSpc>
                <a:spcPct val="100000"/>
              </a:lnSpc>
              <a:buFont typeface="Comic Sans MS" panose="030F0702030302020204" pitchFamily="66" charset="0"/>
              <a:buChar char="–"/>
            </a:pP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425  (33,8%)  assenza di personale sanitario</a:t>
            </a:r>
          </a:p>
          <a:p>
            <a:pPr lvl="2">
              <a:lnSpc>
                <a:spcPct val="100000"/>
              </a:lnSpc>
              <a:buFont typeface="Comic Sans MS" panose="030F0702030302020204" pitchFamily="66" charset="0"/>
              <a:buChar char="–"/>
            </a:pP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157  (12,5%)   difficoltà a trasferire i pz affetti da COVID-19</a:t>
            </a:r>
          </a:p>
          <a:p>
            <a:pPr lvl="2">
              <a:lnSpc>
                <a:spcPct val="100000"/>
              </a:lnSpc>
              <a:buFont typeface="Comic Sans MS" panose="030F0702030302020204" pitchFamily="66" charset="0"/>
              <a:buChar char="–"/>
            </a:pP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330  (26,2%)  difficoltà nell’isolamento dei pz affetti da COVID-19</a:t>
            </a:r>
          </a:p>
          <a:p>
            <a:pPr lvl="2">
              <a:lnSpc>
                <a:spcPct val="100000"/>
              </a:lnSpc>
              <a:buFont typeface="Comic Sans MS" panose="030F0702030302020204" pitchFamily="66" charset="0"/>
              <a:buChar char="–"/>
            </a:pP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282  </a:t>
            </a:r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(77,6%)  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impossibilità nel far eseguire i tamponi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it-IT" sz="18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it-IT" sz="20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it-IT" sz="20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lvl="2">
              <a:lnSpc>
                <a:spcPct val="100000"/>
              </a:lnSpc>
            </a:pPr>
            <a:endParaRPr lang="it-IT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lvl="2">
              <a:lnSpc>
                <a:spcPct val="100000"/>
              </a:lnSpc>
            </a:pPr>
            <a:endParaRPr lang="it-IT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it-IT" sz="500" b="1" dirty="0">
              <a:solidFill>
                <a:srgbClr val="CF4DD2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03206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2">
            <a:extLst>
              <a:ext uri="{FF2B5EF4-FFF2-40B4-BE49-F238E27FC236}">
                <a16:creationId xmlns:a16="http://schemas.microsoft.com/office/drawing/2014/main" id="{97D5EE9A-1196-E2AC-75F1-E064B9EA31D9}"/>
              </a:ext>
            </a:extLst>
          </p:cNvPr>
          <p:cNvSpPr txBox="1">
            <a:spLocks/>
          </p:cNvSpPr>
          <p:nvPr/>
        </p:nvSpPr>
        <p:spPr>
          <a:xfrm>
            <a:off x="1289108" y="1070616"/>
            <a:ext cx="9613783" cy="54056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it-IT" dirty="0">
                <a:solidFill>
                  <a:srgbClr val="23D727"/>
                </a:solidFill>
                <a:latin typeface="Comic Sans MS" panose="030F0702030302020204" pitchFamily="66" charset="0"/>
              </a:rPr>
              <a:t>Residenze Sanitarie Assistenziali</a:t>
            </a:r>
          </a:p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endParaRPr lang="it-IT" sz="400" dirty="0">
              <a:solidFill>
                <a:srgbClr val="23D727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it-IT" sz="20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it-IT" sz="18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it-IT" sz="20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it-IT" sz="20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lvl="2">
              <a:lnSpc>
                <a:spcPct val="100000"/>
              </a:lnSpc>
            </a:pPr>
            <a:endParaRPr lang="it-IT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lvl="2">
              <a:lnSpc>
                <a:spcPct val="100000"/>
              </a:lnSpc>
            </a:pPr>
            <a:endParaRPr lang="it-IT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it-IT" sz="500" b="1" dirty="0">
              <a:solidFill>
                <a:srgbClr val="CF4DD2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6C6EDDC8-0D7A-F569-5174-16114364FAFD}"/>
              </a:ext>
            </a:extLst>
          </p:cNvPr>
          <p:cNvPicPr/>
          <p:nvPr/>
        </p:nvPicPr>
        <p:blipFill>
          <a:blip r:embed="rId2" cstate="print">
            <a:lum/>
            <a:alphaModFix/>
          </a:blip>
          <a:srcRect/>
          <a:stretch>
            <a:fillRect/>
          </a:stretch>
        </p:blipFill>
        <p:spPr>
          <a:xfrm>
            <a:off x="348892" y="229404"/>
            <a:ext cx="1807454" cy="698644"/>
          </a:xfrm>
          <a:prstGeom prst="rect">
            <a:avLst/>
          </a:prstGeom>
          <a:noFill/>
          <a:ln>
            <a:noFill/>
            <a:prstDash/>
          </a:ln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1A7BCB81-A777-AFFD-AE46-A73A180E66A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3091" y="234184"/>
            <a:ext cx="1660017" cy="456505"/>
          </a:xfrm>
          <a:prstGeom prst="rect">
            <a:avLst/>
          </a:prstGeom>
        </p:spPr>
      </p:pic>
      <p:pic>
        <p:nvPicPr>
          <p:cNvPr id="9" name="Immagine 8" descr="Immagine che contiene tavolo&#10;&#10;Descrizione generata automaticamente">
            <a:extLst>
              <a:ext uri="{FF2B5EF4-FFF2-40B4-BE49-F238E27FC236}">
                <a16:creationId xmlns:a16="http://schemas.microsoft.com/office/drawing/2014/main" id="{4A3D2A47-4401-1DB8-782C-3B4E7592C1A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329" y="1644569"/>
            <a:ext cx="5785339" cy="5013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51364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2">
            <a:extLst>
              <a:ext uri="{FF2B5EF4-FFF2-40B4-BE49-F238E27FC236}">
                <a16:creationId xmlns:a16="http://schemas.microsoft.com/office/drawing/2014/main" id="{67BCE363-177F-C900-1082-53DD7D2D8D2C}"/>
              </a:ext>
            </a:extLst>
          </p:cNvPr>
          <p:cNvSpPr txBox="1">
            <a:spLocks/>
          </p:cNvSpPr>
          <p:nvPr/>
        </p:nvSpPr>
        <p:spPr>
          <a:xfrm>
            <a:off x="1289108" y="1086293"/>
            <a:ext cx="9613783" cy="54056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it-IT" dirty="0">
                <a:solidFill>
                  <a:srgbClr val="23D727"/>
                </a:solidFill>
                <a:latin typeface="Comic Sans MS" panose="030F0702030302020204" pitchFamily="66" charset="0"/>
              </a:rPr>
              <a:t>Residenze Sanitarie Assistenziali</a:t>
            </a:r>
          </a:p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endParaRPr lang="it-IT" sz="400" dirty="0">
              <a:solidFill>
                <a:srgbClr val="23D727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it-IT" sz="20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it-IT" sz="18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it-IT" sz="20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it-IT" sz="20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lvl="2">
              <a:lnSpc>
                <a:spcPct val="100000"/>
              </a:lnSpc>
            </a:pPr>
            <a:endParaRPr lang="it-IT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lvl="2">
              <a:lnSpc>
                <a:spcPct val="100000"/>
              </a:lnSpc>
            </a:pPr>
            <a:endParaRPr lang="it-IT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it-IT" sz="500" b="1" dirty="0">
              <a:solidFill>
                <a:srgbClr val="CF4DD2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E2825683-5894-93FF-3AB2-D7C7C136BDD0}"/>
              </a:ext>
            </a:extLst>
          </p:cNvPr>
          <p:cNvPicPr/>
          <p:nvPr/>
        </p:nvPicPr>
        <p:blipFill>
          <a:blip r:embed="rId2" cstate="print">
            <a:lum/>
            <a:alphaModFix/>
          </a:blip>
          <a:srcRect/>
          <a:stretch>
            <a:fillRect/>
          </a:stretch>
        </p:blipFill>
        <p:spPr>
          <a:xfrm>
            <a:off x="348892" y="229404"/>
            <a:ext cx="1807454" cy="698644"/>
          </a:xfrm>
          <a:prstGeom prst="rect">
            <a:avLst/>
          </a:prstGeom>
          <a:noFill/>
          <a:ln>
            <a:noFill/>
            <a:prstDash/>
          </a:ln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85505971-EB9B-C505-031D-191EF700B7D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3091" y="234184"/>
            <a:ext cx="1660017" cy="456505"/>
          </a:xfrm>
          <a:prstGeom prst="rect">
            <a:avLst/>
          </a:prstGeom>
        </p:spPr>
      </p:pic>
      <p:pic>
        <p:nvPicPr>
          <p:cNvPr id="10" name="Immagine 9">
            <a:extLst>
              <a:ext uri="{FF2B5EF4-FFF2-40B4-BE49-F238E27FC236}">
                <a16:creationId xmlns:a16="http://schemas.microsoft.com/office/drawing/2014/main" id="{3C1AA20F-AA71-1584-79CC-2613105C0F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9430" y="2050931"/>
            <a:ext cx="4333476" cy="3476411"/>
          </a:xfrm>
          <a:prstGeom prst="rect">
            <a:avLst/>
          </a:prstGeom>
        </p:spPr>
      </p:pic>
      <p:sp>
        <p:nvSpPr>
          <p:cNvPr id="11" name="Rettangolo 10">
            <a:extLst>
              <a:ext uri="{FF2B5EF4-FFF2-40B4-BE49-F238E27FC236}">
                <a16:creationId xmlns:a16="http://schemas.microsoft.com/office/drawing/2014/main" id="{F008DD1F-B055-645E-C2F9-CB00B1DED60C}"/>
              </a:ext>
            </a:extLst>
          </p:cNvPr>
          <p:cNvSpPr/>
          <p:nvPr/>
        </p:nvSpPr>
        <p:spPr>
          <a:xfrm>
            <a:off x="5616164" y="2957465"/>
            <a:ext cx="459990" cy="4364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25678EB6-CE17-8B46-1777-905A3CB46BD4}"/>
              </a:ext>
            </a:extLst>
          </p:cNvPr>
          <p:cNvSpPr/>
          <p:nvPr/>
        </p:nvSpPr>
        <p:spPr>
          <a:xfrm>
            <a:off x="5616164" y="3805515"/>
            <a:ext cx="459990" cy="43645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FFFF00"/>
              </a:solidFill>
            </a:endParaRPr>
          </a:p>
        </p:txBody>
      </p:sp>
      <p:sp>
        <p:nvSpPr>
          <p:cNvPr id="13" name="Segnaposto contenuto 2">
            <a:extLst>
              <a:ext uri="{FF2B5EF4-FFF2-40B4-BE49-F238E27FC236}">
                <a16:creationId xmlns:a16="http://schemas.microsoft.com/office/drawing/2014/main" id="{35446B0C-88C5-E713-3C2B-72E847F22533}"/>
              </a:ext>
            </a:extLst>
          </p:cNvPr>
          <p:cNvSpPr txBox="1">
            <a:spLocks/>
          </p:cNvSpPr>
          <p:nvPr/>
        </p:nvSpPr>
        <p:spPr>
          <a:xfrm>
            <a:off x="6263703" y="2775550"/>
            <a:ext cx="5781123" cy="2059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endParaRPr lang="it-IT" sz="400" dirty="0">
              <a:solidFill>
                <a:srgbClr val="23D727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it-IT" sz="10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it-IT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Distretto 1 n. 4 Strutture accreditate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it-IT" sz="1500" b="1" dirty="0">
              <a:solidFill>
                <a:schemeClr val="tx1">
                  <a:lumMod val="95000"/>
                  <a:lumOff val="5000"/>
                </a:schemeClr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it-IT" sz="2000" b="1" dirty="0">
              <a:solidFill>
                <a:schemeClr val="tx1">
                  <a:lumMod val="95000"/>
                  <a:lumOff val="5000"/>
                </a:schemeClr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it-IT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Distretto 2 n. 2 Struttura accreditate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it-IT" sz="2000" b="1" dirty="0">
              <a:solidFill>
                <a:schemeClr val="tx1">
                  <a:lumMod val="95000"/>
                  <a:lumOff val="5000"/>
                </a:schemeClr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it-IT" sz="20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it-IT" sz="20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lvl="2">
              <a:lnSpc>
                <a:spcPct val="100000"/>
              </a:lnSpc>
            </a:pPr>
            <a:endParaRPr lang="it-IT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lvl="2">
              <a:lnSpc>
                <a:spcPct val="100000"/>
              </a:lnSpc>
            </a:pPr>
            <a:endParaRPr lang="it-IT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it-IT" sz="500" b="1" dirty="0">
              <a:solidFill>
                <a:srgbClr val="CF4DD2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96665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2">
            <a:extLst>
              <a:ext uri="{FF2B5EF4-FFF2-40B4-BE49-F238E27FC236}">
                <a16:creationId xmlns:a16="http://schemas.microsoft.com/office/drawing/2014/main" id="{1F1BF04B-007E-2151-8EA8-DD7F9DE85BF1}"/>
              </a:ext>
            </a:extLst>
          </p:cNvPr>
          <p:cNvSpPr txBox="1">
            <a:spLocks/>
          </p:cNvSpPr>
          <p:nvPr/>
        </p:nvSpPr>
        <p:spPr>
          <a:xfrm>
            <a:off x="1289108" y="1070616"/>
            <a:ext cx="9613783" cy="54056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it-IT" dirty="0">
                <a:solidFill>
                  <a:srgbClr val="23D727"/>
                </a:solidFill>
                <a:latin typeface="Comic Sans MS" panose="030F0702030302020204" pitchFamily="66" charset="0"/>
              </a:rPr>
              <a:t>Strutture Socio Assistenziali</a:t>
            </a:r>
          </a:p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endParaRPr lang="it-IT" sz="400" dirty="0">
              <a:solidFill>
                <a:srgbClr val="23D727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it-IT" sz="20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it-IT" sz="2000" b="1" dirty="0">
                <a:solidFill>
                  <a:srgbClr val="0070C0"/>
                </a:solidFill>
                <a:latin typeface="Comic Sans MS" panose="030F0702030302020204" pitchFamily="66" charset="0"/>
              </a:rPr>
              <a:t>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it-IT" sz="2000" b="1" dirty="0">
                <a:solidFill>
                  <a:srgbClr val="0070C0"/>
                </a:solidFill>
                <a:latin typeface="Comic Sans MS" panose="030F0702030302020204" pitchFamily="66" charset="0"/>
              </a:rPr>
              <a:t>         Prestazioni socio-assistenziali fornite in forma: </a:t>
            </a:r>
          </a:p>
          <a:p>
            <a:pPr lvl="4">
              <a:lnSpc>
                <a:spcPct val="100000"/>
              </a:lnSpc>
              <a:buFont typeface="Comic Sans MS" panose="030F0702030302020204" pitchFamily="66" charset="0"/>
              <a:buChar char="–"/>
            </a:pP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Residenziale</a:t>
            </a:r>
          </a:p>
          <a:p>
            <a:pPr lvl="4">
              <a:lnSpc>
                <a:spcPct val="100000"/>
              </a:lnSpc>
              <a:buFont typeface="Comic Sans MS" panose="030F0702030302020204" pitchFamily="66" charset="0"/>
              <a:buChar char="–"/>
            </a:pP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Semiresidenziale</a:t>
            </a:r>
          </a:p>
          <a:p>
            <a:pPr lvl="4">
              <a:lnSpc>
                <a:spcPct val="100000"/>
              </a:lnSpc>
              <a:buFont typeface="Comic Sans MS" panose="030F0702030302020204" pitchFamily="66" charset="0"/>
              <a:buChar char="–"/>
            </a:pP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Diurna</a:t>
            </a:r>
          </a:p>
          <a:p>
            <a:pPr marL="1828800" lvl="4" indent="0">
              <a:lnSpc>
                <a:spcPct val="100000"/>
              </a:lnSpc>
              <a:buNone/>
            </a:pPr>
            <a:endParaRPr lang="it-IT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it-IT" sz="2000" b="1" dirty="0">
                <a:solidFill>
                  <a:srgbClr val="0070C0"/>
                </a:solidFill>
                <a:latin typeface="Comic Sans MS" panose="030F0702030302020204" pitchFamily="66" charset="0"/>
              </a:rPr>
              <a:t>         Rivolte a persone: </a:t>
            </a:r>
          </a:p>
          <a:p>
            <a:pPr lvl="4">
              <a:lnSpc>
                <a:spcPct val="100000"/>
              </a:lnSpc>
              <a:buFont typeface="Comic Sans MS" panose="030F0702030302020204" pitchFamily="66" charset="0"/>
              <a:buChar char="–"/>
            </a:pP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Fragili   (stadio dell’invecchiamento)</a:t>
            </a:r>
          </a:p>
          <a:p>
            <a:pPr lvl="4">
              <a:lnSpc>
                <a:spcPct val="100000"/>
              </a:lnSpc>
              <a:buFont typeface="Comic Sans MS" panose="030F0702030302020204" pitchFamily="66" charset="0"/>
              <a:buChar char="–"/>
            </a:pP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Disabili (fisici, psichici)</a:t>
            </a:r>
          </a:p>
          <a:p>
            <a:pPr lvl="4">
              <a:lnSpc>
                <a:spcPct val="100000"/>
              </a:lnSpc>
              <a:buFont typeface="Comic Sans MS" panose="030F0702030302020204" pitchFamily="66" charset="0"/>
              <a:buChar char="–"/>
            </a:pP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Non autosufficienti</a:t>
            </a:r>
          </a:p>
          <a:p>
            <a:pPr lvl="4">
              <a:lnSpc>
                <a:spcPct val="100000"/>
              </a:lnSpc>
              <a:buFont typeface="Comic Sans MS" panose="030F0702030302020204" pitchFamily="66" charset="0"/>
              <a:buChar char="–"/>
            </a:pP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Età evolutiva e giovanile</a:t>
            </a:r>
          </a:p>
          <a:p>
            <a:pPr marL="0" indent="0" algn="ctr">
              <a:lnSpc>
                <a:spcPct val="100000"/>
              </a:lnSpc>
              <a:buNone/>
            </a:pPr>
            <a:endParaRPr lang="it-IT" sz="500" i="1" dirty="0">
              <a:solidFill>
                <a:srgbClr val="CF4DD2"/>
              </a:solidFill>
              <a:latin typeface="Comic Sans MS" panose="030F0702030302020204" pitchFamily="66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it-IT" sz="2200" i="1" dirty="0">
                <a:solidFill>
                  <a:srgbClr val="0070C0"/>
                </a:solidFill>
                <a:latin typeface="Comic Sans MS" panose="030F0702030302020204" pitchFamily="66" charset="0"/>
              </a:rPr>
              <a:t>Offrono </a:t>
            </a:r>
            <a:r>
              <a:rPr lang="it-IT" sz="2200" i="1" dirty="0">
                <a:solidFill>
                  <a:srgbClr val="CF4DD2"/>
                </a:solidFill>
                <a:latin typeface="Comic Sans MS" panose="030F0702030302020204" pitchFamily="66" charset="0"/>
              </a:rPr>
              <a:t>supporto</a:t>
            </a:r>
            <a:r>
              <a:rPr lang="it-IT" sz="2200" i="1" dirty="0">
                <a:solidFill>
                  <a:srgbClr val="0070C0"/>
                </a:solidFill>
                <a:latin typeface="Comic Sans MS" panose="030F0702030302020204" pitchFamily="66" charset="0"/>
              </a:rPr>
              <a:t> sulla base di </a:t>
            </a:r>
            <a:r>
              <a:rPr lang="it-IT" sz="2200" b="1" i="1" dirty="0">
                <a:solidFill>
                  <a:srgbClr val="CF4DD2"/>
                </a:solidFill>
                <a:latin typeface="Comic Sans MS" panose="030F0702030302020204" pitchFamily="66" charset="0"/>
              </a:rPr>
              <a:t>piani personalizzati di assistenza</a:t>
            </a:r>
          </a:p>
          <a:p>
            <a:pPr marL="0" indent="0">
              <a:lnSpc>
                <a:spcPct val="100000"/>
              </a:lnSpc>
              <a:buNone/>
            </a:pPr>
            <a:endParaRPr lang="it-IT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lvl="2">
              <a:lnSpc>
                <a:spcPct val="100000"/>
              </a:lnSpc>
              <a:buFont typeface="Comic Sans MS" panose="030F0702030302020204" pitchFamily="66" charset="0"/>
              <a:buChar char="–"/>
            </a:pPr>
            <a:endParaRPr lang="it-IT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914400" lvl="2" indent="0">
              <a:lnSpc>
                <a:spcPct val="100000"/>
              </a:lnSpc>
              <a:buNone/>
            </a:pPr>
            <a:endParaRPr lang="it-IT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it-IT" sz="18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it-IT" sz="20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it-IT" sz="20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lvl="2">
              <a:lnSpc>
                <a:spcPct val="100000"/>
              </a:lnSpc>
            </a:pPr>
            <a:endParaRPr lang="it-IT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lvl="2">
              <a:lnSpc>
                <a:spcPct val="100000"/>
              </a:lnSpc>
            </a:pPr>
            <a:endParaRPr lang="it-IT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it-IT" sz="500" b="1" dirty="0">
              <a:solidFill>
                <a:srgbClr val="CF4DD2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F8101D35-6AA3-2B80-CDB3-F1A0D59E518B}"/>
              </a:ext>
            </a:extLst>
          </p:cNvPr>
          <p:cNvPicPr/>
          <p:nvPr/>
        </p:nvPicPr>
        <p:blipFill>
          <a:blip r:embed="rId2" cstate="print">
            <a:lum/>
            <a:alphaModFix/>
          </a:blip>
          <a:srcRect/>
          <a:stretch>
            <a:fillRect/>
          </a:stretch>
        </p:blipFill>
        <p:spPr>
          <a:xfrm>
            <a:off x="348892" y="229404"/>
            <a:ext cx="1807454" cy="698644"/>
          </a:xfrm>
          <a:prstGeom prst="rect">
            <a:avLst/>
          </a:prstGeom>
          <a:noFill/>
          <a:ln>
            <a:noFill/>
            <a:prstDash/>
          </a:ln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2772DA5B-8BCB-CE77-5F68-D565D0BF92D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3091" y="234184"/>
            <a:ext cx="1660017" cy="456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22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296538"/>
            <a:ext cx="10515600" cy="4962312"/>
          </a:xfrm>
        </p:spPr>
        <p:txBody>
          <a:bodyPr/>
          <a:lstStyle/>
          <a:p>
            <a:pPr marL="0" indent="0" algn="ctr">
              <a:buNone/>
            </a:pPr>
            <a:r>
              <a:rPr lang="it-IT" sz="3200" dirty="0">
                <a:solidFill>
                  <a:srgbClr val="23D727"/>
                </a:solidFill>
                <a:latin typeface="Comic Sans MS" panose="030F0702030302020204" pitchFamily="66" charset="0"/>
              </a:rPr>
              <a:t>Residenze Sanitarie Assistenziali (R.S.A.)</a:t>
            </a:r>
          </a:p>
          <a:p>
            <a:pPr marL="0" indent="0">
              <a:buNone/>
            </a:pPr>
            <a:endParaRPr lang="it-IT" sz="2000" dirty="0">
              <a:solidFill>
                <a:schemeClr val="accent5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it-IT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   Strutture Sanitarie pensate per ospitare:</a:t>
            </a:r>
          </a:p>
          <a:p>
            <a:pPr marL="0" indent="0">
              <a:buNone/>
            </a:pPr>
            <a:endParaRPr lang="it-IT" sz="500" dirty="0">
              <a:solidFill>
                <a:schemeClr val="accent5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lvl="1">
              <a:buFontTx/>
              <a:buChar char="-"/>
            </a:pPr>
            <a:r>
              <a:rPr lang="it-IT" sz="2800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Persone a rischio</a:t>
            </a:r>
          </a:p>
          <a:p>
            <a:pPr lvl="1">
              <a:buFontTx/>
              <a:buChar char="-"/>
            </a:pPr>
            <a:r>
              <a:rPr lang="it-IT" sz="2800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Persone fragili</a:t>
            </a:r>
          </a:p>
          <a:p>
            <a:pPr lvl="1">
              <a:buFontTx/>
              <a:buChar char="-"/>
            </a:pPr>
            <a:r>
              <a:rPr lang="it-IT" sz="2800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Persone che hanno bisogno di assistenza continuativa</a:t>
            </a:r>
          </a:p>
          <a:p>
            <a:pPr marL="0" indent="0">
              <a:buNone/>
            </a:pPr>
            <a:endParaRPr lang="it-IT" sz="1000" dirty="0">
              <a:solidFill>
                <a:schemeClr val="accent5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it-IT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   Compito:</a:t>
            </a:r>
          </a:p>
          <a:p>
            <a:pPr marL="0" indent="0">
              <a:buNone/>
            </a:pPr>
            <a:endParaRPr lang="it-IT" sz="500" dirty="0">
              <a:solidFill>
                <a:schemeClr val="accent5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lvl="1">
              <a:buFontTx/>
              <a:buChar char="-"/>
            </a:pPr>
            <a:r>
              <a:rPr lang="it-IT" sz="2800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Miglioramento della qualità della vita</a:t>
            </a:r>
          </a:p>
        </p:txBody>
      </p:sp>
      <p:pic>
        <p:nvPicPr>
          <p:cNvPr id="4" name="Immagine 3"/>
          <p:cNvPicPr/>
          <p:nvPr/>
        </p:nvPicPr>
        <p:blipFill>
          <a:blip r:embed="rId2" cstate="print">
            <a:lum/>
            <a:alphaModFix/>
          </a:blip>
          <a:srcRect/>
          <a:stretch>
            <a:fillRect/>
          </a:stretch>
        </p:blipFill>
        <p:spPr>
          <a:xfrm>
            <a:off x="348892" y="229404"/>
            <a:ext cx="1807454" cy="698644"/>
          </a:xfrm>
          <a:prstGeom prst="rect">
            <a:avLst/>
          </a:prstGeom>
          <a:noFill/>
          <a:ln>
            <a:noFill/>
            <a:prstDash/>
          </a:ln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3091" y="234184"/>
            <a:ext cx="1660017" cy="456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4165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2">
            <a:extLst>
              <a:ext uri="{FF2B5EF4-FFF2-40B4-BE49-F238E27FC236}">
                <a16:creationId xmlns:a16="http://schemas.microsoft.com/office/drawing/2014/main" id="{16FAC7B8-0561-3AC7-1F4F-67FE2282C002}"/>
              </a:ext>
            </a:extLst>
          </p:cNvPr>
          <p:cNvSpPr txBox="1">
            <a:spLocks/>
          </p:cNvSpPr>
          <p:nvPr/>
        </p:nvSpPr>
        <p:spPr>
          <a:xfrm>
            <a:off x="1289108" y="1070616"/>
            <a:ext cx="9613783" cy="54056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it-IT" dirty="0">
                <a:solidFill>
                  <a:srgbClr val="23D727"/>
                </a:solidFill>
                <a:latin typeface="Comic Sans MS" panose="030F0702030302020204" pitchFamily="66" charset="0"/>
              </a:rPr>
              <a:t>Strutture Socio Assistenziali</a:t>
            </a:r>
          </a:p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endParaRPr lang="it-IT" sz="400" dirty="0">
              <a:solidFill>
                <a:srgbClr val="23D727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it-IT" sz="20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it-IT" sz="2000" b="1" dirty="0">
                <a:solidFill>
                  <a:srgbClr val="0070C0"/>
                </a:solidFill>
                <a:latin typeface="Comic Sans MS" panose="030F0702030302020204" pitchFamily="66" charset="0"/>
              </a:rPr>
              <a:t>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it-IT" sz="2000" b="1" dirty="0">
                <a:solidFill>
                  <a:srgbClr val="0070C0"/>
                </a:solidFill>
                <a:latin typeface="Comic Sans MS" panose="030F0702030302020204" pitchFamily="66" charset="0"/>
              </a:rPr>
              <a:t>             Interventi </a:t>
            </a:r>
            <a:r>
              <a:rPr lang="it-IT" sz="2000" b="1">
                <a:solidFill>
                  <a:srgbClr val="0070C0"/>
                </a:solidFill>
                <a:latin typeface="Comic Sans MS" panose="030F0702030302020204" pitchFamily="66" charset="0"/>
              </a:rPr>
              <a:t>Assitenziali</a:t>
            </a:r>
            <a:r>
              <a:rPr lang="it-IT" sz="2000" b="1" dirty="0">
                <a:solidFill>
                  <a:srgbClr val="0070C0"/>
                </a:solidFill>
                <a:latin typeface="Comic Sans MS" panose="030F0702030302020204" pitchFamily="66" charset="0"/>
              </a:rPr>
              <a:t> resi per: </a:t>
            </a:r>
          </a:p>
          <a:p>
            <a:pPr lvl="5">
              <a:lnSpc>
                <a:spcPct val="100000"/>
              </a:lnSpc>
              <a:buFont typeface="Comic Sans MS" panose="030F0702030302020204" pitchFamily="66" charset="0"/>
              <a:buChar char="–"/>
            </a:pP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Autonomia</a:t>
            </a:r>
          </a:p>
          <a:p>
            <a:pPr lvl="5">
              <a:lnSpc>
                <a:spcPct val="100000"/>
              </a:lnSpc>
              <a:buFont typeface="Comic Sans MS" panose="030F0702030302020204" pitchFamily="66" charset="0"/>
              <a:buChar char="–"/>
            </a:pP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Educativi e della socializzazione</a:t>
            </a:r>
          </a:p>
          <a:p>
            <a:pPr lvl="5">
              <a:lnSpc>
                <a:spcPct val="100000"/>
              </a:lnSpc>
              <a:buFont typeface="Comic Sans MS" panose="030F0702030302020204" pitchFamily="66" charset="0"/>
              <a:buChar char="–"/>
            </a:pP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Recupero o mantenimento</a:t>
            </a:r>
          </a:p>
          <a:p>
            <a:pPr marL="0" indent="0">
              <a:lnSpc>
                <a:spcPct val="100000"/>
              </a:lnSpc>
              <a:buNone/>
            </a:pPr>
            <a:endParaRPr lang="it-IT" sz="20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it-IT" sz="2000" b="1" dirty="0">
                <a:solidFill>
                  <a:srgbClr val="0070C0"/>
                </a:solidFill>
                <a:latin typeface="Comic Sans MS" panose="030F0702030302020204" pitchFamily="66" charset="0"/>
              </a:rPr>
              <a:t>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it-IT" sz="2000" b="1" dirty="0">
                <a:solidFill>
                  <a:srgbClr val="0070C0"/>
                </a:solidFill>
                <a:latin typeface="Comic Sans MS" panose="030F0702030302020204" pitchFamily="66" charset="0"/>
              </a:rPr>
              <a:t>             Attività svolte per: </a:t>
            </a:r>
          </a:p>
          <a:p>
            <a:pPr lvl="5">
              <a:lnSpc>
                <a:spcPct val="100000"/>
              </a:lnSpc>
              <a:buFont typeface="Comic Sans MS" panose="030F0702030302020204" pitchFamily="66" charset="0"/>
              <a:buChar char="–"/>
            </a:pP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Compiere atti quotidiani</a:t>
            </a:r>
          </a:p>
          <a:p>
            <a:pPr lvl="5">
              <a:lnSpc>
                <a:spcPct val="100000"/>
              </a:lnSpc>
              <a:buFont typeface="Comic Sans MS" panose="030F0702030302020204" pitchFamily="66" charset="0"/>
              <a:buChar char="–"/>
            </a:pP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Rimuovere o superare situazioni di bisogno e di difficoltà</a:t>
            </a:r>
          </a:p>
          <a:p>
            <a:pPr lvl="5">
              <a:lnSpc>
                <a:spcPct val="100000"/>
              </a:lnSpc>
              <a:buFont typeface="Comic Sans MS" panose="030F0702030302020204" pitchFamily="66" charset="0"/>
              <a:buChar char="–"/>
            </a:pP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Favorire la vita di relazione</a:t>
            </a:r>
          </a:p>
          <a:p>
            <a:pPr lvl="5">
              <a:lnSpc>
                <a:spcPct val="100000"/>
              </a:lnSpc>
              <a:buFont typeface="Comic Sans MS" panose="030F0702030302020204" pitchFamily="66" charset="0"/>
              <a:buChar char="–"/>
            </a:pP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Sostegno alle famiglie</a:t>
            </a:r>
          </a:p>
          <a:p>
            <a:pPr marL="0" indent="0">
              <a:lnSpc>
                <a:spcPct val="100000"/>
              </a:lnSpc>
              <a:buNone/>
            </a:pPr>
            <a:endParaRPr lang="it-IT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it-IT" sz="18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it-IT" sz="20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it-IT" sz="20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lvl="2">
              <a:lnSpc>
                <a:spcPct val="100000"/>
              </a:lnSpc>
            </a:pPr>
            <a:endParaRPr lang="it-IT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lvl="2">
              <a:lnSpc>
                <a:spcPct val="100000"/>
              </a:lnSpc>
            </a:pPr>
            <a:endParaRPr lang="it-IT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it-IT" sz="500" b="1" dirty="0">
              <a:solidFill>
                <a:srgbClr val="CF4DD2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27883F2D-8CCA-39E0-A816-6C55B03E2AC2}"/>
              </a:ext>
            </a:extLst>
          </p:cNvPr>
          <p:cNvPicPr/>
          <p:nvPr/>
        </p:nvPicPr>
        <p:blipFill>
          <a:blip r:embed="rId2" cstate="print">
            <a:lum/>
            <a:alphaModFix/>
          </a:blip>
          <a:srcRect/>
          <a:stretch>
            <a:fillRect/>
          </a:stretch>
        </p:blipFill>
        <p:spPr>
          <a:xfrm>
            <a:off x="348892" y="229404"/>
            <a:ext cx="1807454" cy="698644"/>
          </a:xfrm>
          <a:prstGeom prst="rect">
            <a:avLst/>
          </a:prstGeom>
          <a:noFill/>
          <a:ln>
            <a:noFill/>
            <a:prstDash/>
          </a:ln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604517A1-9528-680F-EAD8-46C6B68E914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3091" y="234184"/>
            <a:ext cx="1660017" cy="456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2032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2">
            <a:extLst>
              <a:ext uri="{FF2B5EF4-FFF2-40B4-BE49-F238E27FC236}">
                <a16:creationId xmlns:a16="http://schemas.microsoft.com/office/drawing/2014/main" id="{6F3E4615-43F4-7684-1C24-4F37EB4BDDB5}"/>
              </a:ext>
            </a:extLst>
          </p:cNvPr>
          <p:cNvSpPr txBox="1">
            <a:spLocks/>
          </p:cNvSpPr>
          <p:nvPr/>
        </p:nvSpPr>
        <p:spPr>
          <a:xfrm>
            <a:off x="1289108" y="1070616"/>
            <a:ext cx="9613783" cy="540568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it-IT" dirty="0">
                <a:solidFill>
                  <a:srgbClr val="23D727"/>
                </a:solidFill>
                <a:latin typeface="Comic Sans MS" panose="030F0702030302020204" pitchFamily="66" charset="0"/>
              </a:rPr>
              <a:t>Strutture Socio Assistenziali</a:t>
            </a:r>
          </a:p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endParaRPr lang="it-IT" sz="400" dirty="0">
              <a:solidFill>
                <a:srgbClr val="23D727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it-IT" sz="20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Assistenza rivolta a: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it-IT" sz="10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lvl="1">
              <a:lnSpc>
                <a:spcPct val="100000"/>
              </a:lnSpc>
              <a:spcBef>
                <a:spcPts val="1200"/>
              </a:spcBef>
              <a:buFont typeface="Comic Sans MS" panose="030F0702030302020204" pitchFamily="66" charset="0"/>
              <a:buChar char="–"/>
            </a:pPr>
            <a:r>
              <a:rPr lang="it-IT" sz="1900" b="1" dirty="0">
                <a:solidFill>
                  <a:srgbClr val="FCF600"/>
                </a:solidFill>
                <a:latin typeface="Comic Sans MS" panose="030F0702030302020204" pitchFamily="66" charset="0"/>
              </a:rPr>
              <a:t>Minori</a:t>
            </a:r>
            <a:r>
              <a:rPr lang="it-IT" sz="1900" b="1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it-IT" sz="1900" dirty="0">
                <a:solidFill>
                  <a:srgbClr val="0070C0"/>
                </a:solidFill>
                <a:latin typeface="Comic Sans MS" panose="030F0702030302020204" pitchFamily="66" charset="0"/>
              </a:rPr>
              <a:t>attraverso interventi educativi integrati o in sostituzione alle famiglie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buFont typeface="Comic Sans MS" panose="030F0702030302020204" pitchFamily="66" charset="0"/>
              <a:buChar char="–"/>
            </a:pPr>
            <a:r>
              <a:rPr lang="it-IT" sz="19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Adulti con disabilità </a:t>
            </a:r>
            <a:r>
              <a:rPr lang="it-IT" sz="1900" dirty="0">
                <a:solidFill>
                  <a:srgbClr val="0070C0"/>
                </a:solidFill>
                <a:latin typeface="Comic Sans MS" panose="030F0702030302020204" pitchFamily="66" charset="0"/>
              </a:rPr>
              <a:t>in conseguenza di malattie cronico-degenerative per il mantenimento o il recupero dell’autonomia e in sostegno alle famiglie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buFont typeface="Comic Sans MS" panose="030F0702030302020204" pitchFamily="66" charset="0"/>
              <a:buChar char="–"/>
            </a:pPr>
            <a:r>
              <a:rPr lang="it-IT" sz="1900" b="1" dirty="0">
                <a:solidFill>
                  <a:srgbClr val="00B050"/>
                </a:solidFill>
                <a:latin typeface="Comic Sans MS" panose="030F0702030302020204" pitchFamily="66" charset="0"/>
              </a:rPr>
              <a:t>Anziani</a:t>
            </a:r>
            <a:r>
              <a:rPr lang="it-IT" sz="1900" dirty="0">
                <a:solidFill>
                  <a:srgbClr val="0070C0"/>
                </a:solidFill>
                <a:latin typeface="Comic Sans MS" panose="030F0702030302020204" pitchFamily="66" charset="0"/>
              </a:rPr>
              <a:t> per il recupero o il mantenimento delle residue capacità e per il sostegno familiare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buFont typeface="Comic Sans MS" panose="030F0702030302020204" pitchFamily="66" charset="0"/>
              <a:buChar char="–"/>
            </a:pPr>
            <a:r>
              <a:rPr lang="it-IT" sz="1900" b="1" dirty="0">
                <a:solidFill>
                  <a:srgbClr val="990033"/>
                </a:solidFill>
                <a:latin typeface="Comic Sans MS" panose="030F0702030302020204" pitchFamily="66" charset="0"/>
              </a:rPr>
              <a:t>Persone con problemi psico-sociali</a:t>
            </a:r>
            <a:r>
              <a:rPr lang="it-IT" sz="1900" b="1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it-IT" sz="1900" dirty="0">
                <a:solidFill>
                  <a:srgbClr val="0070C0"/>
                </a:solidFill>
                <a:latin typeface="Comic Sans MS" panose="030F0702030302020204" pitchFamily="66" charset="0"/>
              </a:rPr>
              <a:t>prive di supporto familiare e per la riabilitazione sociale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buFont typeface="Comic Sans MS" panose="030F0702030302020204" pitchFamily="66" charset="0"/>
              <a:buChar char="–"/>
            </a:pPr>
            <a:r>
              <a:rPr lang="it-IT" sz="1900" b="1" dirty="0">
                <a:solidFill>
                  <a:srgbClr val="CF4DD2"/>
                </a:solidFill>
                <a:latin typeface="Comic Sans MS" panose="030F0702030302020204" pitchFamily="66" charset="0"/>
              </a:rPr>
              <a:t>Donne in situazioni di disagio </a:t>
            </a:r>
            <a:r>
              <a:rPr lang="it-IT" sz="1900" dirty="0">
                <a:solidFill>
                  <a:srgbClr val="0070C0"/>
                </a:solidFill>
                <a:latin typeface="Comic Sans MS" panose="030F0702030302020204" pitchFamily="66" charset="0"/>
              </a:rPr>
              <a:t>sociale anche con figli minori che non possono provvedere al proprio sostentamento o prive di sostegno familiare</a:t>
            </a:r>
          </a:p>
          <a:p>
            <a:pPr lvl="1">
              <a:lnSpc>
                <a:spcPct val="100000"/>
              </a:lnSpc>
              <a:buFont typeface="Comic Sans MS" panose="030F0702030302020204" pitchFamily="66" charset="0"/>
              <a:buChar char="–"/>
            </a:pPr>
            <a:endParaRPr lang="it-IT" sz="19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 algn="ctr">
              <a:lnSpc>
                <a:spcPct val="110000"/>
              </a:lnSpc>
              <a:buNone/>
            </a:pPr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La Regione stabilendo dei </a:t>
            </a:r>
            <a:r>
              <a:rPr lang="it-IT" sz="2000" b="1" dirty="0">
                <a:solidFill>
                  <a:srgbClr val="23D727"/>
                </a:solidFill>
                <a:latin typeface="Comic Sans MS" panose="030F0702030302020204" pitchFamily="66" charset="0"/>
              </a:rPr>
              <a:t>requisiti minimi autorizzativi per queste strutture </a:t>
            </a:r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garantisce </a:t>
            </a:r>
            <a:r>
              <a:rPr lang="it-IT" sz="2000" b="1" dirty="0">
                <a:solidFill>
                  <a:srgbClr val="0070C0"/>
                </a:solidFill>
                <a:latin typeface="Comic Sans MS" panose="030F0702030302020204" pitchFamily="66" charset="0"/>
              </a:rPr>
              <a:t>livelli omogenei </a:t>
            </a:r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e</a:t>
            </a:r>
            <a:r>
              <a:rPr lang="it-IT" sz="2000" b="1" dirty="0">
                <a:solidFill>
                  <a:srgbClr val="0070C0"/>
                </a:solidFill>
                <a:latin typeface="Comic Sans MS" panose="030F0702030302020204" pitchFamily="66" charset="0"/>
              </a:rPr>
              <a:t> qualità </a:t>
            </a:r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paritaria su tutto il territorio</a:t>
            </a:r>
            <a:endParaRPr lang="it-IT" sz="18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it-IT" sz="20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it-IT" sz="20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lvl="2">
              <a:lnSpc>
                <a:spcPct val="100000"/>
              </a:lnSpc>
            </a:pPr>
            <a:endParaRPr lang="it-IT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lvl="2">
              <a:lnSpc>
                <a:spcPct val="100000"/>
              </a:lnSpc>
            </a:pPr>
            <a:endParaRPr lang="it-IT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it-IT" sz="500" b="1" dirty="0">
              <a:solidFill>
                <a:srgbClr val="CF4DD2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F43CD450-A9D9-E4F6-69F3-FE63B711D57C}"/>
              </a:ext>
            </a:extLst>
          </p:cNvPr>
          <p:cNvPicPr/>
          <p:nvPr/>
        </p:nvPicPr>
        <p:blipFill>
          <a:blip r:embed="rId2" cstate="print">
            <a:lum/>
            <a:alphaModFix/>
          </a:blip>
          <a:srcRect/>
          <a:stretch>
            <a:fillRect/>
          </a:stretch>
        </p:blipFill>
        <p:spPr>
          <a:xfrm>
            <a:off x="348892" y="229404"/>
            <a:ext cx="1807454" cy="698644"/>
          </a:xfrm>
          <a:prstGeom prst="rect">
            <a:avLst/>
          </a:prstGeom>
          <a:noFill/>
          <a:ln>
            <a:noFill/>
            <a:prstDash/>
          </a:ln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6D9D1B54-0428-0C3A-4623-A6A47BFD35F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3091" y="234184"/>
            <a:ext cx="1660017" cy="456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7179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2">
            <a:extLst>
              <a:ext uri="{FF2B5EF4-FFF2-40B4-BE49-F238E27FC236}">
                <a16:creationId xmlns:a16="http://schemas.microsoft.com/office/drawing/2014/main" id="{3F7096F7-B5FE-45A8-AD73-4FF33ED3B6B6}"/>
              </a:ext>
            </a:extLst>
          </p:cNvPr>
          <p:cNvSpPr txBox="1">
            <a:spLocks/>
          </p:cNvSpPr>
          <p:nvPr/>
        </p:nvSpPr>
        <p:spPr>
          <a:xfrm>
            <a:off x="1289108" y="1070616"/>
            <a:ext cx="9613783" cy="54056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it-IT" dirty="0">
                <a:solidFill>
                  <a:srgbClr val="23D727"/>
                </a:solidFill>
                <a:latin typeface="Comic Sans MS" panose="030F0702030302020204" pitchFamily="66" charset="0"/>
              </a:rPr>
              <a:t>Strutture Socio Assistenziali</a:t>
            </a:r>
          </a:p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endParaRPr lang="it-IT" sz="400" dirty="0">
              <a:solidFill>
                <a:srgbClr val="23D727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it-IT" sz="10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it-IT" sz="2000" b="1" dirty="0">
                <a:solidFill>
                  <a:srgbClr val="CF4DD2"/>
                </a:solidFill>
                <a:latin typeface="Comic Sans MS" panose="030F0702030302020204" pitchFamily="66" charset="0"/>
              </a:rPr>
              <a:t>Autorizzazione</a:t>
            </a:r>
            <a:r>
              <a:rPr lang="it-IT" sz="2000" b="1" dirty="0">
                <a:solidFill>
                  <a:srgbClr val="0070C0"/>
                </a:solidFill>
                <a:latin typeface="Comic Sans MS" panose="030F0702030302020204" pitchFamily="66" charset="0"/>
              </a:rPr>
              <a:t> e </a:t>
            </a:r>
            <a:r>
              <a:rPr lang="it-IT" sz="2000" b="1" dirty="0">
                <a:solidFill>
                  <a:srgbClr val="CF4DD2"/>
                </a:solidFill>
                <a:latin typeface="Comic Sans MS" panose="030F0702030302020204" pitchFamily="66" charset="0"/>
              </a:rPr>
              <a:t>Vigilanza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it-IT" sz="1200" b="1" dirty="0">
              <a:solidFill>
                <a:srgbClr val="CF4DD2"/>
              </a:solidFill>
              <a:latin typeface="Comic Sans MS" panose="030F0702030302020204" pitchFamily="66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it-IT" sz="5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it-IT" sz="2000" b="1" dirty="0">
                <a:solidFill>
                  <a:srgbClr val="0070C0"/>
                </a:solidFill>
                <a:latin typeface="Comic Sans MS" panose="030F0702030302020204" pitchFamily="66" charset="0"/>
              </a:rPr>
              <a:t>Strutture sottoposte a: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it-IT" sz="5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lvl="2">
              <a:lnSpc>
                <a:spcPct val="100000"/>
              </a:lnSpc>
              <a:buFont typeface="Comic Sans MS" panose="030F0702030302020204" pitchFamily="66" charset="0"/>
              <a:buChar char="–"/>
            </a:pPr>
            <a:r>
              <a:rPr lang="it-IT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Controlli in fase preventiva        -  Controlli in fase di esercizio</a:t>
            </a:r>
          </a:p>
          <a:p>
            <a:pPr marL="0" indent="0">
              <a:lnSpc>
                <a:spcPct val="100000"/>
              </a:lnSpc>
              <a:buNone/>
            </a:pPr>
            <a:endParaRPr lang="it-IT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it-IT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it-IT" sz="18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it-IT" sz="20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it-IT" sz="20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lvl="2">
              <a:lnSpc>
                <a:spcPct val="100000"/>
              </a:lnSpc>
            </a:pPr>
            <a:endParaRPr lang="it-IT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lvl="2">
              <a:lnSpc>
                <a:spcPct val="100000"/>
              </a:lnSpc>
            </a:pPr>
            <a:endParaRPr lang="it-IT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it-IT" sz="500" b="1" dirty="0">
              <a:solidFill>
                <a:srgbClr val="CF4DD2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830F0F9-CDBF-6FD3-D620-118F4383D91F}"/>
              </a:ext>
            </a:extLst>
          </p:cNvPr>
          <p:cNvSpPr txBox="1">
            <a:spLocks/>
          </p:cNvSpPr>
          <p:nvPr/>
        </p:nvSpPr>
        <p:spPr>
          <a:xfrm>
            <a:off x="1252619" y="1213184"/>
            <a:ext cx="10375274" cy="54056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it-IT" sz="20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it-IT" sz="20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it-IT" sz="20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it-IT" sz="20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it-IT" sz="20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it-IT" sz="20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it-IT" sz="12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it-IT" sz="2000" b="1" dirty="0">
                <a:solidFill>
                  <a:srgbClr val="0070C0"/>
                </a:solidFill>
                <a:latin typeface="Comic Sans MS" panose="030F0702030302020204" pitchFamily="66" charset="0"/>
              </a:rPr>
              <a:t>Autorizzazione: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it-IT" sz="5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lvl="2">
              <a:lnSpc>
                <a:spcPct val="100000"/>
              </a:lnSpc>
              <a:buFont typeface="Comic Sans MS" panose="030F0702030302020204" pitchFamily="66" charset="0"/>
              <a:buChar char="–"/>
            </a:pPr>
            <a:r>
              <a:rPr lang="it-IT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Di competenza dei comuni singoli o associati</a:t>
            </a:r>
          </a:p>
          <a:p>
            <a:pPr lvl="2">
              <a:lnSpc>
                <a:spcPct val="100000"/>
              </a:lnSpc>
              <a:buFont typeface="Comic Sans MS" panose="030F0702030302020204" pitchFamily="66" charset="0"/>
              <a:buChar char="–"/>
            </a:pPr>
            <a:r>
              <a:rPr lang="it-IT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Previo Nulla Osta igienico-sanitario rilasciato dalla ASL territorialmente competente</a:t>
            </a:r>
          </a:p>
          <a:p>
            <a:pPr marL="914400" lvl="2" indent="0">
              <a:lnSpc>
                <a:spcPct val="100000"/>
              </a:lnSpc>
              <a:buNone/>
            </a:pPr>
            <a:endParaRPr lang="it-IT" sz="10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it-IT" sz="2000" b="1" dirty="0">
                <a:solidFill>
                  <a:srgbClr val="0070C0"/>
                </a:solidFill>
                <a:latin typeface="Comic Sans MS" panose="030F0702030302020204" pitchFamily="66" charset="0"/>
              </a:rPr>
              <a:t>Fase Autorizzativa</a:t>
            </a:r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: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it-IT" sz="3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lvl="2">
              <a:lnSpc>
                <a:spcPct val="100000"/>
              </a:lnSpc>
              <a:buFont typeface="Comic Sans MS" panose="030F0702030302020204" pitchFamily="66" charset="0"/>
              <a:buChar char="–"/>
            </a:pPr>
            <a:r>
              <a:rPr lang="it-IT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E’ la prima verifica al momento dell’apertura, vengono verificati i requisiti normativi (edilizi, igienico-sanitari e organizzativi)</a:t>
            </a:r>
          </a:p>
          <a:p>
            <a:pPr lvl="2">
              <a:lnSpc>
                <a:spcPct val="100000"/>
              </a:lnSpc>
              <a:buFont typeface="Comic Sans MS" panose="030F0702030302020204" pitchFamily="66" charset="0"/>
              <a:buChar char="–"/>
            </a:pPr>
            <a:r>
              <a:rPr lang="it-IT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Ulteriore verifica viene effettuata per modifiche strutturali, ampliamento o modifica della capacità recettiva</a:t>
            </a:r>
          </a:p>
          <a:p>
            <a:pPr marL="0" indent="0">
              <a:lnSpc>
                <a:spcPct val="100000"/>
              </a:lnSpc>
              <a:buNone/>
            </a:pPr>
            <a:endParaRPr lang="it-IT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it-IT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it-IT" sz="18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it-IT" sz="20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it-IT" sz="20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lvl="2">
              <a:lnSpc>
                <a:spcPct val="100000"/>
              </a:lnSpc>
            </a:pPr>
            <a:endParaRPr lang="it-IT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lvl="2">
              <a:lnSpc>
                <a:spcPct val="100000"/>
              </a:lnSpc>
            </a:pPr>
            <a:endParaRPr lang="it-IT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it-IT" sz="500" b="1" dirty="0">
              <a:solidFill>
                <a:srgbClr val="CF4DD2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9A6C9E26-F747-91C0-B59E-8043B740DFB6}"/>
              </a:ext>
            </a:extLst>
          </p:cNvPr>
          <p:cNvPicPr/>
          <p:nvPr/>
        </p:nvPicPr>
        <p:blipFill>
          <a:blip r:embed="rId2" cstate="print">
            <a:lum/>
            <a:alphaModFix/>
          </a:blip>
          <a:srcRect/>
          <a:stretch>
            <a:fillRect/>
          </a:stretch>
        </p:blipFill>
        <p:spPr>
          <a:xfrm>
            <a:off x="348892" y="229404"/>
            <a:ext cx="1807454" cy="698644"/>
          </a:xfrm>
          <a:prstGeom prst="rect">
            <a:avLst/>
          </a:prstGeom>
          <a:noFill/>
          <a:ln>
            <a:noFill/>
            <a:prstDash/>
          </a:ln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15F1535C-3820-6924-AC48-2F40EF44E01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3091" y="234184"/>
            <a:ext cx="1660017" cy="456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948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2">
            <a:extLst>
              <a:ext uri="{FF2B5EF4-FFF2-40B4-BE49-F238E27FC236}">
                <a16:creationId xmlns:a16="http://schemas.microsoft.com/office/drawing/2014/main" id="{4DD928DC-AA02-E787-862D-C3FD45C90E8D}"/>
              </a:ext>
            </a:extLst>
          </p:cNvPr>
          <p:cNvSpPr txBox="1">
            <a:spLocks/>
          </p:cNvSpPr>
          <p:nvPr/>
        </p:nvSpPr>
        <p:spPr>
          <a:xfrm>
            <a:off x="1289108" y="1091088"/>
            <a:ext cx="9613783" cy="567137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it-IT" dirty="0">
                <a:solidFill>
                  <a:srgbClr val="23D727"/>
                </a:solidFill>
                <a:latin typeface="Comic Sans MS" panose="030F0702030302020204" pitchFamily="66" charset="0"/>
              </a:rPr>
              <a:t>Strutture Socio Assistenziali</a:t>
            </a:r>
          </a:p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endParaRPr lang="it-IT" sz="400" dirty="0">
              <a:solidFill>
                <a:srgbClr val="23D727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it-IT" sz="10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it-IT" sz="2000" b="1" dirty="0">
                <a:solidFill>
                  <a:srgbClr val="0070C0"/>
                </a:solidFill>
                <a:latin typeface="Comic Sans MS" panose="030F0702030302020204" pitchFamily="66" charset="0"/>
              </a:rPr>
              <a:t>Autorizzazione e vigilanza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it-IT" sz="5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it-IT" sz="1800" b="1" dirty="0">
                <a:solidFill>
                  <a:srgbClr val="0070C0"/>
                </a:solidFill>
                <a:latin typeface="Comic Sans MS" panose="030F0702030302020204" pitchFamily="66" charset="0"/>
              </a:rPr>
              <a:t>Fase di vigilanza: </a:t>
            </a:r>
          </a:p>
          <a:p>
            <a:pPr lvl="2">
              <a:lnSpc>
                <a:spcPct val="110000"/>
              </a:lnSpc>
              <a:spcBef>
                <a:spcPts val="600"/>
              </a:spcBef>
              <a:buFont typeface="Comic Sans MS" panose="030F0702030302020204" pitchFamily="66" charset="0"/>
              <a:buChar char="–"/>
            </a:pPr>
            <a:r>
              <a:rPr lang="it-IT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Viene effettuata dai comuni singoli o associati competenti per territorio </a:t>
            </a:r>
            <a:r>
              <a:rPr lang="it-IT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almeno una volta l’anno </a:t>
            </a:r>
            <a:r>
              <a:rPr lang="it-IT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senza preavviso al fine di verificare i requisiti funzionali ed organizzativi con l’eventuale supporto delle Strutture preposte della ASL</a:t>
            </a:r>
          </a:p>
          <a:p>
            <a:pPr lvl="2">
              <a:lnSpc>
                <a:spcPct val="110000"/>
              </a:lnSpc>
              <a:spcBef>
                <a:spcPts val="600"/>
              </a:spcBef>
              <a:buFont typeface="Comic Sans MS" panose="030F0702030302020204" pitchFamily="66" charset="0"/>
              <a:buChar char="–"/>
            </a:pPr>
            <a:r>
              <a:rPr lang="it-IT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I comuni singoli o associati inviano annualmente un </a:t>
            </a:r>
            <a:r>
              <a:rPr lang="it-IT" sz="1800" b="1" dirty="0">
                <a:solidFill>
                  <a:srgbClr val="CF4DD2"/>
                </a:solidFill>
                <a:latin typeface="Comic Sans MS" panose="030F0702030302020204" pitchFamily="66" charset="0"/>
              </a:rPr>
              <a:t>report alla Regione </a:t>
            </a:r>
            <a:r>
              <a:rPr lang="it-IT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sull’attività di vigilanza effettuata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it-IT" sz="1800" b="1" dirty="0">
                <a:solidFill>
                  <a:srgbClr val="0070C0"/>
                </a:solidFill>
                <a:latin typeface="Comic Sans MS" panose="030F0702030302020204" pitchFamily="66" charset="0"/>
              </a:rPr>
              <a:t>Sanzioni</a:t>
            </a:r>
            <a:r>
              <a:rPr lang="it-IT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:</a:t>
            </a:r>
          </a:p>
          <a:p>
            <a:pPr lvl="2">
              <a:lnSpc>
                <a:spcPct val="110000"/>
              </a:lnSpc>
              <a:spcBef>
                <a:spcPts val="600"/>
              </a:spcBef>
              <a:buFont typeface="Comic Sans MS" panose="030F0702030302020204" pitchFamily="66" charset="0"/>
              <a:buChar char="–"/>
            </a:pPr>
            <a:r>
              <a:rPr lang="it-IT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Sono previsti </a:t>
            </a:r>
            <a:r>
              <a:rPr lang="it-IT" sz="1800" dirty="0">
                <a:solidFill>
                  <a:srgbClr val="00B050"/>
                </a:solidFill>
                <a:latin typeface="Comic Sans MS" panose="030F0702030302020204" pitchFamily="66" charset="0"/>
              </a:rPr>
              <a:t>termini di regolarizzazione </a:t>
            </a:r>
            <a:r>
              <a:rPr lang="it-IT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per irregolarità stabilendo delle tempistiche congrue</a:t>
            </a:r>
          </a:p>
          <a:p>
            <a:pPr lvl="2">
              <a:lnSpc>
                <a:spcPct val="110000"/>
              </a:lnSpc>
              <a:spcBef>
                <a:spcPts val="600"/>
              </a:spcBef>
              <a:buFont typeface="Comic Sans MS" panose="030F0702030302020204" pitchFamily="66" charset="0"/>
              <a:buChar char="–"/>
            </a:pPr>
            <a:r>
              <a:rPr lang="it-IT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E’ prevista la </a:t>
            </a:r>
            <a:r>
              <a:rPr lang="it-IT" sz="1800" dirty="0">
                <a:solidFill>
                  <a:srgbClr val="CF4DD2"/>
                </a:solidFill>
                <a:latin typeface="Comic Sans MS" panose="030F0702030302020204" pitchFamily="66" charset="0"/>
              </a:rPr>
              <a:t>revoca</a:t>
            </a:r>
            <a:r>
              <a:rPr lang="it-IT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 dell’autorizzazione in caso di gravi o ripetute violazioni</a:t>
            </a:r>
          </a:p>
          <a:p>
            <a:pPr lvl="2">
              <a:lnSpc>
                <a:spcPct val="110000"/>
              </a:lnSpc>
              <a:spcBef>
                <a:spcPts val="600"/>
              </a:spcBef>
              <a:buFont typeface="Comic Sans MS" panose="030F0702030302020204" pitchFamily="66" charset="0"/>
              <a:buChar char="–"/>
            </a:pPr>
            <a:r>
              <a:rPr lang="it-IT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Sono previste </a:t>
            </a:r>
            <a:r>
              <a:rPr lang="it-IT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sanzioni amministrative </a:t>
            </a:r>
            <a:r>
              <a:rPr lang="it-IT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pecuniarie in caso di assenza di Autorizzazione al funzionamento</a:t>
            </a:r>
          </a:p>
          <a:p>
            <a:pPr marL="914400" lvl="2" indent="0">
              <a:lnSpc>
                <a:spcPct val="100000"/>
              </a:lnSpc>
              <a:buNone/>
            </a:pPr>
            <a:endParaRPr lang="it-IT" sz="10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914400" lvl="2" indent="0">
              <a:lnSpc>
                <a:spcPct val="100000"/>
              </a:lnSpc>
              <a:buNone/>
            </a:pPr>
            <a:endParaRPr lang="it-IT" sz="5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it-IT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La chiusura dell’attività viene disposta dai comuni previa 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it-IT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adozioni delle misure necessarie a tutela degli utenti</a:t>
            </a:r>
            <a:endParaRPr lang="it-IT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it-IT" sz="18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it-IT" sz="20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it-IT" sz="20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lvl="2">
              <a:lnSpc>
                <a:spcPct val="100000"/>
              </a:lnSpc>
            </a:pPr>
            <a:endParaRPr lang="it-IT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lvl="2">
              <a:lnSpc>
                <a:spcPct val="100000"/>
              </a:lnSpc>
            </a:pPr>
            <a:endParaRPr lang="it-IT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it-IT" sz="500" b="1" dirty="0">
              <a:solidFill>
                <a:srgbClr val="CF4DD2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8874D309-96E8-9BA0-254E-0AA5F5F1EDCA}"/>
              </a:ext>
            </a:extLst>
          </p:cNvPr>
          <p:cNvPicPr/>
          <p:nvPr/>
        </p:nvPicPr>
        <p:blipFill>
          <a:blip r:embed="rId2" cstate="print">
            <a:lum/>
            <a:alphaModFix/>
          </a:blip>
          <a:srcRect/>
          <a:stretch>
            <a:fillRect/>
          </a:stretch>
        </p:blipFill>
        <p:spPr>
          <a:xfrm>
            <a:off x="348892" y="229404"/>
            <a:ext cx="1807454" cy="698644"/>
          </a:xfrm>
          <a:prstGeom prst="rect">
            <a:avLst/>
          </a:prstGeom>
          <a:noFill/>
          <a:ln>
            <a:noFill/>
            <a:prstDash/>
          </a:ln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D915A16F-6253-DAB8-96F1-A95BB5EFCBC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3091" y="234184"/>
            <a:ext cx="1660017" cy="456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130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0BE76064-50B7-F7FF-71F4-E5DAA363F515}"/>
              </a:ext>
            </a:extLst>
          </p:cNvPr>
          <p:cNvPicPr/>
          <p:nvPr/>
        </p:nvPicPr>
        <p:blipFill>
          <a:blip r:embed="rId2" cstate="print">
            <a:lum/>
            <a:alphaModFix/>
          </a:blip>
          <a:srcRect/>
          <a:stretch>
            <a:fillRect/>
          </a:stretch>
        </p:blipFill>
        <p:spPr>
          <a:xfrm>
            <a:off x="348892" y="229404"/>
            <a:ext cx="1807454" cy="698644"/>
          </a:xfrm>
          <a:prstGeom prst="rect">
            <a:avLst/>
          </a:prstGeom>
          <a:noFill/>
          <a:ln>
            <a:noFill/>
            <a:prstDash/>
          </a:ln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1F5671EB-899F-A433-B1D5-1902967A2D9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3091" y="234184"/>
            <a:ext cx="1660017" cy="456505"/>
          </a:xfrm>
          <a:prstGeom prst="rect">
            <a:avLst/>
          </a:prstGeom>
        </p:spPr>
      </p:pic>
      <p:sp>
        <p:nvSpPr>
          <p:cNvPr id="6" name="Segnaposto contenuto 2">
            <a:extLst>
              <a:ext uri="{FF2B5EF4-FFF2-40B4-BE49-F238E27FC236}">
                <a16:creationId xmlns:a16="http://schemas.microsoft.com/office/drawing/2014/main" id="{B8C690D4-EB81-7497-E1E3-75270EFA07B4}"/>
              </a:ext>
            </a:extLst>
          </p:cNvPr>
          <p:cNvSpPr txBox="1">
            <a:spLocks/>
          </p:cNvSpPr>
          <p:nvPr/>
        </p:nvSpPr>
        <p:spPr>
          <a:xfrm>
            <a:off x="1289108" y="1091088"/>
            <a:ext cx="9613783" cy="56713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it-IT" dirty="0">
                <a:solidFill>
                  <a:srgbClr val="23D727"/>
                </a:solidFill>
                <a:latin typeface="Comic Sans MS" panose="030F0702030302020204" pitchFamily="66" charset="0"/>
              </a:rPr>
              <a:t>Strutture Socio Assistenziali</a:t>
            </a:r>
          </a:p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endParaRPr lang="it-IT" sz="400" dirty="0">
              <a:solidFill>
                <a:srgbClr val="23D727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it-IT" sz="10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it-IT" sz="2000" b="1" dirty="0">
                <a:solidFill>
                  <a:srgbClr val="0070C0"/>
                </a:solidFill>
                <a:latin typeface="Comic Sans MS" panose="030F0702030302020204" pitchFamily="66" charset="0"/>
              </a:rPr>
              <a:t>Organizzazione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it-IT" sz="5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it-IT" sz="1800" b="1" dirty="0">
                <a:solidFill>
                  <a:srgbClr val="0070C0"/>
                </a:solidFill>
                <a:latin typeface="Comic Sans MS" panose="030F0702030302020204" pitchFamily="66" charset="0"/>
              </a:rPr>
              <a:t>Progetto Globale: </a:t>
            </a:r>
          </a:p>
          <a:p>
            <a:pPr lvl="2">
              <a:lnSpc>
                <a:spcPct val="100000"/>
              </a:lnSpc>
              <a:buFont typeface="Comic Sans MS" panose="030F0702030302020204" pitchFamily="66" charset="0"/>
              <a:buChar char="–"/>
            </a:pPr>
            <a:r>
              <a:rPr lang="it-IT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Le finalità della Struttura</a:t>
            </a:r>
          </a:p>
          <a:p>
            <a:pPr lvl="2">
              <a:lnSpc>
                <a:spcPct val="100000"/>
              </a:lnSpc>
              <a:buFont typeface="Comic Sans MS" panose="030F0702030302020204" pitchFamily="66" charset="0"/>
              <a:buChar char="–"/>
            </a:pPr>
            <a:r>
              <a:rPr lang="it-IT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La metodologia operativa e gestionale</a:t>
            </a:r>
          </a:p>
          <a:p>
            <a:pPr lvl="2">
              <a:lnSpc>
                <a:spcPct val="100000"/>
              </a:lnSpc>
              <a:buFont typeface="Comic Sans MS" panose="030F0702030302020204" pitchFamily="66" charset="0"/>
              <a:buChar char="–"/>
            </a:pPr>
            <a:r>
              <a:rPr lang="it-IT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L’organizzazione operativa e gestionale</a:t>
            </a:r>
          </a:p>
          <a:p>
            <a:pPr lvl="2">
              <a:lnSpc>
                <a:spcPct val="100000"/>
              </a:lnSpc>
              <a:buFont typeface="Comic Sans MS" panose="030F0702030302020204" pitchFamily="66" charset="0"/>
              <a:buChar char="–"/>
            </a:pPr>
            <a:r>
              <a:rPr lang="it-IT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Il tipo di prestazioni offerte, conforme alla tipologia della struttura</a:t>
            </a:r>
          </a:p>
          <a:p>
            <a:pPr lvl="2">
              <a:lnSpc>
                <a:spcPct val="100000"/>
              </a:lnSpc>
              <a:buFont typeface="Comic Sans MS" panose="030F0702030302020204" pitchFamily="66" charset="0"/>
              <a:buChar char="–"/>
            </a:pPr>
            <a:r>
              <a:rPr lang="it-IT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Le modalità di coordinamento con la rete dei servizi del territorio</a:t>
            </a:r>
          </a:p>
          <a:p>
            <a:pPr marL="914400" lvl="2" indent="0">
              <a:lnSpc>
                <a:spcPct val="100000"/>
              </a:lnSpc>
              <a:buNone/>
            </a:pPr>
            <a:endParaRPr lang="it-IT" sz="18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it-IT" sz="1800" b="1" dirty="0">
                <a:solidFill>
                  <a:srgbClr val="0070C0"/>
                </a:solidFill>
                <a:latin typeface="Comic Sans MS" panose="030F0702030302020204" pitchFamily="66" charset="0"/>
              </a:rPr>
              <a:t>Carta dei Servizi</a:t>
            </a:r>
            <a:r>
              <a:rPr lang="it-IT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:</a:t>
            </a:r>
          </a:p>
          <a:p>
            <a:pPr lvl="2">
              <a:lnSpc>
                <a:spcPct val="100000"/>
              </a:lnSpc>
              <a:buFont typeface="Comic Sans MS" panose="030F0702030302020204" pitchFamily="66" charset="0"/>
              <a:buChar char="–"/>
            </a:pPr>
            <a:r>
              <a:rPr lang="it-IT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Criteri per l’accesso</a:t>
            </a:r>
          </a:p>
          <a:p>
            <a:pPr lvl="2">
              <a:lnSpc>
                <a:spcPct val="100000"/>
              </a:lnSpc>
              <a:buFont typeface="Comic Sans MS" panose="030F0702030302020204" pitchFamily="66" charset="0"/>
              <a:buChar char="–"/>
            </a:pPr>
            <a:r>
              <a:rPr lang="it-IT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Modalità di funzionamento della Struttura (servizi, regole, orari, ecc..)</a:t>
            </a:r>
          </a:p>
          <a:p>
            <a:pPr lvl="2">
              <a:lnSpc>
                <a:spcPct val="100000"/>
              </a:lnSpc>
              <a:buFont typeface="Comic Sans MS" panose="030F0702030302020204" pitchFamily="66" charset="0"/>
              <a:buChar char="–"/>
            </a:pPr>
            <a:r>
              <a:rPr lang="it-IT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Tariffe praticate con indicazione delle prestazioni ricomprese</a:t>
            </a:r>
          </a:p>
          <a:p>
            <a:pPr lvl="2">
              <a:lnSpc>
                <a:spcPct val="100000"/>
              </a:lnSpc>
              <a:buFont typeface="Comic Sans MS" panose="030F0702030302020204" pitchFamily="66" charset="0"/>
              <a:buChar char="–"/>
            </a:pPr>
            <a:r>
              <a:rPr lang="it-IT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Personale (organigramma e funzioni)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it-IT" sz="18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it-IT" sz="20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it-IT" sz="20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lvl="2">
              <a:lnSpc>
                <a:spcPct val="100000"/>
              </a:lnSpc>
            </a:pPr>
            <a:endParaRPr lang="it-IT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lvl="2">
              <a:lnSpc>
                <a:spcPct val="100000"/>
              </a:lnSpc>
            </a:pPr>
            <a:endParaRPr lang="it-IT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it-IT" sz="500" b="1" dirty="0">
              <a:solidFill>
                <a:srgbClr val="CF4DD2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8686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E53FC5ED-AF25-A7BC-77EA-3D659B4E7849}"/>
              </a:ext>
            </a:extLst>
          </p:cNvPr>
          <p:cNvPicPr/>
          <p:nvPr/>
        </p:nvPicPr>
        <p:blipFill>
          <a:blip r:embed="rId2" cstate="print">
            <a:lum/>
            <a:alphaModFix/>
          </a:blip>
          <a:srcRect/>
          <a:stretch>
            <a:fillRect/>
          </a:stretch>
        </p:blipFill>
        <p:spPr>
          <a:xfrm>
            <a:off x="348892" y="229404"/>
            <a:ext cx="1807454" cy="698644"/>
          </a:xfrm>
          <a:prstGeom prst="rect">
            <a:avLst/>
          </a:prstGeom>
          <a:noFill/>
          <a:ln>
            <a:noFill/>
            <a:prstDash/>
          </a:ln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40CDCC12-DA26-0C57-9B78-98497B02C5A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3091" y="234184"/>
            <a:ext cx="1660017" cy="456505"/>
          </a:xfrm>
          <a:prstGeom prst="rect">
            <a:avLst/>
          </a:prstGeom>
        </p:spPr>
      </p:pic>
      <p:sp>
        <p:nvSpPr>
          <p:cNvPr id="6" name="Segnaposto contenuto 2">
            <a:extLst>
              <a:ext uri="{FF2B5EF4-FFF2-40B4-BE49-F238E27FC236}">
                <a16:creationId xmlns:a16="http://schemas.microsoft.com/office/drawing/2014/main" id="{C9D66841-8BEE-FC26-4299-774F6A5F238E}"/>
              </a:ext>
            </a:extLst>
          </p:cNvPr>
          <p:cNvSpPr txBox="1">
            <a:spLocks/>
          </p:cNvSpPr>
          <p:nvPr/>
        </p:nvSpPr>
        <p:spPr>
          <a:xfrm>
            <a:off x="1289108" y="1091088"/>
            <a:ext cx="9613783" cy="56713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it-IT" dirty="0">
                <a:solidFill>
                  <a:srgbClr val="23D727"/>
                </a:solidFill>
                <a:latin typeface="Comic Sans MS" panose="030F0702030302020204" pitchFamily="66" charset="0"/>
              </a:rPr>
              <a:t>Strutture Socio Assistenziali</a:t>
            </a:r>
          </a:p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endParaRPr lang="it-IT" sz="400" dirty="0">
              <a:solidFill>
                <a:srgbClr val="23D727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it-IT" sz="10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it-IT" sz="2000" b="1" dirty="0">
                <a:solidFill>
                  <a:srgbClr val="0070C0"/>
                </a:solidFill>
                <a:latin typeface="Comic Sans MS" panose="030F0702030302020204" pitchFamily="66" charset="0"/>
              </a:rPr>
              <a:t>Organizzazione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it-IT" sz="5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it-IT" sz="18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it-IT" sz="1800" b="1" dirty="0">
                <a:solidFill>
                  <a:srgbClr val="0070C0"/>
                </a:solidFill>
                <a:latin typeface="Comic Sans MS" panose="030F0702030302020204" pitchFamily="66" charset="0"/>
              </a:rPr>
              <a:t>Piano Personalizzato educativo ed assistenziale: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it-IT" sz="5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lvl="2">
              <a:lnSpc>
                <a:spcPct val="100000"/>
              </a:lnSpc>
              <a:spcBef>
                <a:spcPts val="1200"/>
              </a:spcBef>
              <a:buFont typeface="Comic Sans MS" panose="030F0702030302020204" pitchFamily="66" charset="0"/>
              <a:buChar char="–"/>
            </a:pPr>
            <a:r>
              <a:rPr lang="it-IT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Obiettivi educativi da raggiungere</a:t>
            </a:r>
          </a:p>
          <a:p>
            <a:pPr lvl="2">
              <a:lnSpc>
                <a:spcPct val="100000"/>
              </a:lnSpc>
              <a:spcBef>
                <a:spcPts val="1200"/>
              </a:spcBef>
              <a:buFont typeface="Comic Sans MS" panose="030F0702030302020204" pitchFamily="66" charset="0"/>
              <a:buChar char="–"/>
            </a:pPr>
            <a:r>
              <a:rPr lang="it-IT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I contenuti educativi e le modalità di intervento da attuare</a:t>
            </a:r>
          </a:p>
          <a:p>
            <a:pPr lvl="2">
              <a:lnSpc>
                <a:spcPct val="100000"/>
              </a:lnSpc>
              <a:spcBef>
                <a:spcPts val="1200"/>
              </a:spcBef>
              <a:buFont typeface="Comic Sans MS" panose="030F0702030302020204" pitchFamily="66" charset="0"/>
              <a:buChar char="–"/>
            </a:pPr>
            <a:r>
              <a:rPr lang="it-IT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Le soluzioni in rapporto alle condizioni del minore</a:t>
            </a:r>
          </a:p>
          <a:p>
            <a:pPr lvl="2">
              <a:lnSpc>
                <a:spcPct val="100000"/>
              </a:lnSpc>
              <a:spcBef>
                <a:spcPts val="1200"/>
              </a:spcBef>
              <a:buFont typeface="Comic Sans MS" panose="030F0702030302020204" pitchFamily="66" charset="0"/>
              <a:buChar char="–"/>
            </a:pPr>
            <a:r>
              <a:rPr lang="it-IT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I tempi di realizzazione</a:t>
            </a:r>
          </a:p>
          <a:p>
            <a:pPr lvl="2">
              <a:lnSpc>
                <a:spcPct val="100000"/>
              </a:lnSpc>
              <a:spcBef>
                <a:spcPts val="1200"/>
              </a:spcBef>
              <a:buFont typeface="Comic Sans MS" panose="030F0702030302020204" pitchFamily="66" charset="0"/>
              <a:buChar char="–"/>
            </a:pPr>
            <a:r>
              <a:rPr lang="it-IT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Le figure professionali responsabili dell’attuazione dell’intervento</a:t>
            </a:r>
          </a:p>
          <a:p>
            <a:pPr lvl="2">
              <a:lnSpc>
                <a:spcPct val="100000"/>
              </a:lnSpc>
              <a:spcBef>
                <a:spcPts val="1200"/>
              </a:spcBef>
              <a:buFont typeface="Comic Sans MS" panose="030F0702030302020204" pitchFamily="66" charset="0"/>
              <a:buChar char="–"/>
            </a:pPr>
            <a:r>
              <a:rPr lang="it-IT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Le procedure per la valutazione e le modifiche in itinere</a:t>
            </a:r>
          </a:p>
          <a:p>
            <a:pPr lvl="2">
              <a:lnSpc>
                <a:spcPct val="100000"/>
              </a:lnSpc>
              <a:spcBef>
                <a:spcPts val="1200"/>
              </a:spcBef>
              <a:buFont typeface="Comic Sans MS" panose="030F0702030302020204" pitchFamily="66" charset="0"/>
              <a:buChar char="–"/>
            </a:pPr>
            <a:r>
              <a:rPr lang="it-IT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Criteri di informazione e coinvolgimento delle figure familiari o delle Istituzioni interessate (famiglie, Tribunale per minori)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it-IT" sz="18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it-IT" sz="20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it-IT" sz="20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lvl="2">
              <a:lnSpc>
                <a:spcPct val="100000"/>
              </a:lnSpc>
            </a:pPr>
            <a:endParaRPr lang="it-IT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lvl="2">
              <a:lnSpc>
                <a:spcPct val="100000"/>
              </a:lnSpc>
            </a:pPr>
            <a:endParaRPr lang="it-IT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it-IT" sz="500" b="1" dirty="0">
              <a:solidFill>
                <a:srgbClr val="CF4DD2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4536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3CCCA3CB-33BF-8EAA-8D21-4F6F3289A756}"/>
              </a:ext>
            </a:extLst>
          </p:cNvPr>
          <p:cNvPicPr/>
          <p:nvPr/>
        </p:nvPicPr>
        <p:blipFill>
          <a:blip r:embed="rId2" cstate="print">
            <a:lum/>
            <a:alphaModFix/>
          </a:blip>
          <a:srcRect/>
          <a:stretch>
            <a:fillRect/>
          </a:stretch>
        </p:blipFill>
        <p:spPr>
          <a:xfrm>
            <a:off x="348892" y="229404"/>
            <a:ext cx="1807454" cy="698644"/>
          </a:xfrm>
          <a:prstGeom prst="rect">
            <a:avLst/>
          </a:prstGeom>
          <a:noFill/>
          <a:ln>
            <a:noFill/>
            <a:prstDash/>
          </a:ln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622F738B-2D69-74D4-1A86-AC14ED37796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3091" y="234184"/>
            <a:ext cx="1660017" cy="456505"/>
          </a:xfrm>
          <a:prstGeom prst="rect">
            <a:avLst/>
          </a:prstGeom>
        </p:spPr>
      </p:pic>
      <p:sp>
        <p:nvSpPr>
          <p:cNvPr id="6" name="Segnaposto contenuto 2">
            <a:extLst>
              <a:ext uri="{FF2B5EF4-FFF2-40B4-BE49-F238E27FC236}">
                <a16:creationId xmlns:a16="http://schemas.microsoft.com/office/drawing/2014/main" id="{171E0395-9FF8-E6E0-7F07-3C0D738CDA54}"/>
              </a:ext>
            </a:extLst>
          </p:cNvPr>
          <p:cNvSpPr txBox="1">
            <a:spLocks/>
          </p:cNvSpPr>
          <p:nvPr/>
        </p:nvSpPr>
        <p:spPr>
          <a:xfrm>
            <a:off x="1289108" y="1091088"/>
            <a:ext cx="9613783" cy="56713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it-IT" dirty="0">
                <a:solidFill>
                  <a:srgbClr val="23D727"/>
                </a:solidFill>
                <a:latin typeface="Comic Sans MS" panose="030F0702030302020204" pitchFamily="66" charset="0"/>
              </a:rPr>
              <a:t>Strutture Socio Assistenziali</a:t>
            </a:r>
          </a:p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endParaRPr lang="it-IT" sz="400" dirty="0">
              <a:solidFill>
                <a:srgbClr val="23D727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it-IT" sz="10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it-IT" sz="2000" b="1" dirty="0">
                <a:solidFill>
                  <a:srgbClr val="0070C0"/>
                </a:solidFill>
                <a:latin typeface="Comic Sans MS" panose="030F0702030302020204" pitchFamily="66" charset="0"/>
              </a:rPr>
              <a:t>Organizzazione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it-IT" sz="5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it-IT" sz="18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it-IT" sz="1800" b="1" dirty="0">
                <a:solidFill>
                  <a:srgbClr val="0070C0"/>
                </a:solidFill>
                <a:latin typeface="Comic Sans MS" panose="030F0702030302020204" pitchFamily="66" charset="0"/>
              </a:rPr>
              <a:t>Organigramma: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it-IT" sz="18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Responsabile</a:t>
            </a:r>
            <a:r>
              <a:rPr lang="it-IT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: coordinatore responsabile della struttura e dei servizi offerti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it-IT" sz="1800" dirty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Educatore Professionale</a:t>
            </a:r>
            <a:r>
              <a:rPr lang="it-IT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: funzione educativa / trasmissione dei modelli di vita e dei valori di riferimento, lavora sui progetti di vita delle persone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it-IT" sz="1800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Operatori Socio Sanitari</a:t>
            </a:r>
            <a:r>
              <a:rPr lang="it-IT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: supporto per le attività quotidiane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it-IT" sz="18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it-IT" sz="18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it-IT" sz="1800" b="1" dirty="0">
                <a:solidFill>
                  <a:srgbClr val="0070C0"/>
                </a:solidFill>
                <a:latin typeface="Comic Sans MS" panose="030F0702030302020204" pitchFamily="66" charset="0"/>
              </a:rPr>
              <a:t>Documentazione: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it-IT" sz="1800" dirty="0">
                <a:solidFill>
                  <a:srgbClr val="CF4DD2"/>
                </a:solidFill>
                <a:latin typeface="Comic Sans MS" panose="030F0702030302020204" pitchFamily="66" charset="0"/>
              </a:rPr>
              <a:t>Cartella Personale </a:t>
            </a:r>
            <a:r>
              <a:rPr lang="it-IT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per ogni singolo ospite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it-IT" sz="1800" dirty="0">
                <a:solidFill>
                  <a:srgbClr val="CF4DD2"/>
                </a:solidFill>
                <a:latin typeface="Comic Sans MS" panose="030F0702030302020204" pitchFamily="66" charset="0"/>
              </a:rPr>
              <a:t>Registro delle Presenze </a:t>
            </a:r>
            <a:r>
              <a:rPr lang="it-IT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degli operatori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it-IT" sz="1800" dirty="0">
                <a:solidFill>
                  <a:srgbClr val="CF4DD2"/>
                </a:solidFill>
                <a:latin typeface="Comic Sans MS" panose="030F0702030302020204" pitchFamily="66" charset="0"/>
              </a:rPr>
              <a:t>Tabella dietetica </a:t>
            </a:r>
            <a:r>
              <a:rPr lang="it-IT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autorizzata dalla ASL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it-IT" sz="18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it-IT" sz="20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it-IT" sz="20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lvl="2">
              <a:lnSpc>
                <a:spcPct val="100000"/>
              </a:lnSpc>
            </a:pPr>
            <a:endParaRPr lang="it-IT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lvl="2">
              <a:lnSpc>
                <a:spcPct val="100000"/>
              </a:lnSpc>
            </a:pPr>
            <a:endParaRPr lang="it-IT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it-IT" sz="500" b="1" dirty="0">
              <a:solidFill>
                <a:srgbClr val="CF4DD2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57264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2">
            <a:extLst>
              <a:ext uri="{FF2B5EF4-FFF2-40B4-BE49-F238E27FC236}">
                <a16:creationId xmlns:a16="http://schemas.microsoft.com/office/drawing/2014/main" id="{A885EE5B-328D-1CFC-EC8A-524D7BF4E17E}"/>
              </a:ext>
            </a:extLst>
          </p:cNvPr>
          <p:cNvSpPr txBox="1">
            <a:spLocks/>
          </p:cNvSpPr>
          <p:nvPr/>
        </p:nvSpPr>
        <p:spPr>
          <a:xfrm>
            <a:off x="1289108" y="1077440"/>
            <a:ext cx="9613783" cy="56713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it-IT" dirty="0">
                <a:solidFill>
                  <a:srgbClr val="23D727"/>
                </a:solidFill>
                <a:latin typeface="Comic Sans MS" panose="030F0702030302020204" pitchFamily="66" charset="0"/>
              </a:rPr>
              <a:t>Strutture Socio Assistenziali</a:t>
            </a:r>
          </a:p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endParaRPr lang="it-IT" sz="400" dirty="0">
              <a:solidFill>
                <a:srgbClr val="23D727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it-IT" sz="10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it-IT" sz="20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it-IT" sz="20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lvl="2">
              <a:lnSpc>
                <a:spcPct val="100000"/>
              </a:lnSpc>
            </a:pPr>
            <a:endParaRPr lang="it-IT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lvl="2">
              <a:lnSpc>
                <a:spcPct val="100000"/>
              </a:lnSpc>
            </a:pPr>
            <a:endParaRPr lang="it-IT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it-IT" sz="500" b="1" dirty="0">
              <a:solidFill>
                <a:srgbClr val="CF4DD2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E2825683-5894-93FF-3AB2-D7C7C136BDD0}"/>
              </a:ext>
            </a:extLst>
          </p:cNvPr>
          <p:cNvPicPr/>
          <p:nvPr/>
        </p:nvPicPr>
        <p:blipFill>
          <a:blip r:embed="rId2" cstate="print">
            <a:lum/>
            <a:alphaModFix/>
          </a:blip>
          <a:srcRect/>
          <a:stretch>
            <a:fillRect/>
          </a:stretch>
        </p:blipFill>
        <p:spPr>
          <a:xfrm>
            <a:off x="348892" y="229404"/>
            <a:ext cx="1807454" cy="698644"/>
          </a:xfrm>
          <a:prstGeom prst="rect">
            <a:avLst/>
          </a:prstGeom>
          <a:noFill/>
          <a:ln>
            <a:noFill/>
            <a:prstDash/>
          </a:ln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85505971-EB9B-C505-031D-191EF700B7D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3091" y="234184"/>
            <a:ext cx="1660017" cy="456505"/>
          </a:xfrm>
          <a:prstGeom prst="rect">
            <a:avLst/>
          </a:prstGeom>
        </p:spPr>
      </p:pic>
      <p:pic>
        <p:nvPicPr>
          <p:cNvPr id="10" name="Immagine 9">
            <a:extLst>
              <a:ext uri="{FF2B5EF4-FFF2-40B4-BE49-F238E27FC236}">
                <a16:creationId xmlns:a16="http://schemas.microsoft.com/office/drawing/2014/main" id="{3C1AA20F-AA71-1584-79CC-2613105C0F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9430" y="2050931"/>
            <a:ext cx="4333476" cy="3476411"/>
          </a:xfrm>
          <a:prstGeom prst="rect">
            <a:avLst/>
          </a:prstGeom>
        </p:spPr>
      </p:pic>
      <p:sp>
        <p:nvSpPr>
          <p:cNvPr id="11" name="Rettangolo 10">
            <a:extLst>
              <a:ext uri="{FF2B5EF4-FFF2-40B4-BE49-F238E27FC236}">
                <a16:creationId xmlns:a16="http://schemas.microsoft.com/office/drawing/2014/main" id="{F008DD1F-B055-645E-C2F9-CB00B1DED60C}"/>
              </a:ext>
            </a:extLst>
          </p:cNvPr>
          <p:cNvSpPr/>
          <p:nvPr/>
        </p:nvSpPr>
        <p:spPr>
          <a:xfrm>
            <a:off x="5616164" y="2957465"/>
            <a:ext cx="459990" cy="4364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25678EB6-CE17-8B46-1777-905A3CB46BD4}"/>
              </a:ext>
            </a:extLst>
          </p:cNvPr>
          <p:cNvSpPr/>
          <p:nvPr/>
        </p:nvSpPr>
        <p:spPr>
          <a:xfrm>
            <a:off x="5616164" y="3805515"/>
            <a:ext cx="459990" cy="43645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FFFF00"/>
              </a:solidFill>
            </a:endParaRPr>
          </a:p>
        </p:txBody>
      </p:sp>
      <p:sp>
        <p:nvSpPr>
          <p:cNvPr id="13" name="Segnaposto contenuto 2">
            <a:extLst>
              <a:ext uri="{FF2B5EF4-FFF2-40B4-BE49-F238E27FC236}">
                <a16:creationId xmlns:a16="http://schemas.microsoft.com/office/drawing/2014/main" id="{35446B0C-88C5-E713-3C2B-72E847F22533}"/>
              </a:ext>
            </a:extLst>
          </p:cNvPr>
          <p:cNvSpPr txBox="1">
            <a:spLocks/>
          </p:cNvSpPr>
          <p:nvPr/>
        </p:nvSpPr>
        <p:spPr>
          <a:xfrm>
            <a:off x="6263703" y="2775550"/>
            <a:ext cx="5781123" cy="2059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endParaRPr lang="it-IT" sz="400" dirty="0">
              <a:solidFill>
                <a:srgbClr val="23D727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it-IT" sz="10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it-IT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Distretto 1 n. 51 Strutture (2020)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it-IT" sz="1500" b="1" dirty="0">
              <a:solidFill>
                <a:schemeClr val="tx1">
                  <a:lumMod val="95000"/>
                  <a:lumOff val="5000"/>
                </a:schemeClr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it-IT" sz="2000" b="1" dirty="0">
              <a:solidFill>
                <a:schemeClr val="tx1">
                  <a:lumMod val="95000"/>
                  <a:lumOff val="5000"/>
                </a:schemeClr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it-IT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Distretto 2 n. 30 Strutture (2020)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it-IT" sz="2000" b="1" dirty="0">
              <a:solidFill>
                <a:schemeClr val="tx1">
                  <a:lumMod val="95000"/>
                  <a:lumOff val="5000"/>
                </a:schemeClr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it-IT" sz="20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it-IT" sz="20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lvl="2">
              <a:lnSpc>
                <a:spcPct val="100000"/>
              </a:lnSpc>
            </a:pPr>
            <a:endParaRPr lang="it-IT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lvl="2">
              <a:lnSpc>
                <a:spcPct val="100000"/>
              </a:lnSpc>
            </a:pPr>
            <a:endParaRPr lang="it-IT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it-IT" sz="500" b="1" dirty="0">
              <a:solidFill>
                <a:srgbClr val="CF4DD2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30714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2">
            <a:extLst>
              <a:ext uri="{FF2B5EF4-FFF2-40B4-BE49-F238E27FC236}">
                <a16:creationId xmlns:a16="http://schemas.microsoft.com/office/drawing/2014/main" id="{19215CD6-489D-8424-BA19-DC910289F1C3}"/>
              </a:ext>
            </a:extLst>
          </p:cNvPr>
          <p:cNvSpPr txBox="1">
            <a:spLocks/>
          </p:cNvSpPr>
          <p:nvPr/>
        </p:nvSpPr>
        <p:spPr>
          <a:xfrm>
            <a:off x="1289108" y="1077440"/>
            <a:ext cx="9613783" cy="567137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it-IT" dirty="0">
                <a:solidFill>
                  <a:srgbClr val="23D727"/>
                </a:solidFill>
                <a:latin typeface="Comic Sans MS" panose="030F0702030302020204" pitchFamily="66" charset="0"/>
              </a:rPr>
              <a:t>Normativa di Riferimento</a:t>
            </a:r>
          </a:p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endParaRPr lang="it-IT" sz="400" dirty="0">
              <a:solidFill>
                <a:srgbClr val="23D727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it-IT" sz="10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it-IT" sz="1800" dirty="0">
                <a:solidFill>
                  <a:srgbClr val="0070C0"/>
                </a:solidFill>
                <a:latin typeface="Calibri" panose="020F0502020204030204" pitchFamily="34" charset="0"/>
              </a:rPr>
              <a:t>Strutture Socio Sanitarie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it-IT" sz="15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Legge regionale del 03 marzo 2003 n. 4 “Norme in materia di autorizzazione alla realizzazione di strutture e all'esercizio di attività sanitarie e socio-sanitarie, di accreditamento istituzionale e di accordi contrattuali”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it-IT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Allegato C - Decreto del Commissario ad Acta n. 8 del 10 febbraio </a:t>
            </a:r>
            <a:r>
              <a:rPr lang="it-IT" sz="15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2011 “</a:t>
            </a:r>
            <a:r>
              <a:rPr lang="it-IT" sz="1500" dirty="0">
                <a:solidFill>
                  <a:srgbClr val="19191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Requisiti minimi autorizzativi per l'esercizio delle attività sanitarie e socio sanitarie”</a:t>
            </a:r>
            <a:endParaRPr lang="it-IT" sz="1500" dirty="0">
              <a:solidFill>
                <a:srgbClr val="19191A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20663" indent="-220663">
              <a:lnSpc>
                <a:spcPct val="115000"/>
              </a:lnSpc>
              <a:spcAft>
                <a:spcPts val="600"/>
              </a:spcAft>
              <a:buNone/>
            </a:pPr>
            <a:r>
              <a:rPr lang="it-IT" sz="1800" dirty="0">
                <a:solidFill>
                  <a:srgbClr val="0070C0"/>
                </a:solidFill>
                <a:latin typeface="Calibri" panose="020F0502020204030204" pitchFamily="34" charset="0"/>
              </a:rPr>
              <a:t>Strutture Socio Assistenziali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it-IT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it-IT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egge regionale n. 11 del 10 agosto 2016 - “</a:t>
            </a:r>
            <a:r>
              <a:rPr lang="it-IT" sz="15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Sistema integrato degli interventi e dei servizi sociali nella Regione Lazio</a:t>
            </a:r>
            <a:r>
              <a:rPr lang="it-IT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”, art. 32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it-IT" sz="15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Legge regionale n. 41 del 12 dicembre 2003 “Norme in materia di autorizzazione all'apertura ed al funzionamento di strutture che prestano servizi socio-assistenziali”</a:t>
            </a:r>
            <a:endParaRPr lang="it-IT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it-IT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D.G.R. n. 1304 del 23 dicembre 2004: “Requisiti per il rilascio dell’autorizzazione all’apertura ed al funzionamento delle strutture che prestano i servizi di Mensa sociale e accoglienza notturna, i servizi per la vacanza, i Servizi di emergenza e di pronto intervento assistenziale e dei Centri diurni”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it-IT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D.G.R. n. 1305 del 23 DICEMBRE 2004 “Autorizzazione all’apertura ed al funzionamento delle strutture a ciclo residenziale e semiresidenziale che prestano servizi socio-assistenziali. Requisiti strutturali e organizzativi integrativi rispetto ai requisiti previsti dall’articolo 11 della L.R. 41/2003”</a:t>
            </a:r>
            <a:endParaRPr lang="it-IT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>
              <a:lnSpc>
                <a:spcPct val="100000"/>
              </a:lnSpc>
            </a:pPr>
            <a:endParaRPr lang="it-IT" sz="1500" dirty="0">
              <a:solidFill>
                <a:srgbClr val="7030A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it-IT" sz="500" b="1" dirty="0">
              <a:solidFill>
                <a:srgbClr val="CF4DD2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C17B719D-7716-2ABB-24A2-E09C6DB57CB8}"/>
              </a:ext>
            </a:extLst>
          </p:cNvPr>
          <p:cNvPicPr/>
          <p:nvPr/>
        </p:nvPicPr>
        <p:blipFill>
          <a:blip r:embed="rId2" cstate="print">
            <a:lum/>
            <a:alphaModFix/>
          </a:blip>
          <a:srcRect/>
          <a:stretch>
            <a:fillRect/>
          </a:stretch>
        </p:blipFill>
        <p:spPr>
          <a:xfrm>
            <a:off x="348892" y="229404"/>
            <a:ext cx="1807454" cy="698644"/>
          </a:xfrm>
          <a:prstGeom prst="rect">
            <a:avLst/>
          </a:prstGeom>
          <a:noFill/>
          <a:ln>
            <a:noFill/>
            <a:prstDash/>
          </a:ln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FD6BF228-4449-1661-C008-E22F846AE17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3091" y="234184"/>
            <a:ext cx="1660017" cy="456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652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F91FD647-1492-1968-5129-D719C6A5EB57}"/>
              </a:ext>
            </a:extLst>
          </p:cNvPr>
          <p:cNvPicPr/>
          <p:nvPr/>
        </p:nvPicPr>
        <p:blipFill>
          <a:blip r:embed="rId2" cstate="print">
            <a:lum/>
            <a:alphaModFix/>
          </a:blip>
          <a:srcRect/>
          <a:stretch>
            <a:fillRect/>
          </a:stretch>
        </p:blipFill>
        <p:spPr>
          <a:xfrm>
            <a:off x="348892" y="229404"/>
            <a:ext cx="1807454" cy="698644"/>
          </a:xfrm>
          <a:prstGeom prst="rect">
            <a:avLst/>
          </a:prstGeom>
          <a:noFill/>
          <a:ln>
            <a:noFill/>
            <a:prstDash/>
          </a:ln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F4521739-92A8-FE52-6B20-C73AC0A04FE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3091" y="234184"/>
            <a:ext cx="1660017" cy="456505"/>
          </a:xfrm>
          <a:prstGeom prst="rect">
            <a:avLst/>
          </a:prstGeom>
        </p:spPr>
      </p:pic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B06EE933-F8D2-5C1A-7B28-A44992396C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7184"/>
            <a:ext cx="10515600" cy="4962312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it-IT" sz="3500" dirty="0">
                <a:solidFill>
                  <a:srgbClr val="23D727"/>
                </a:solidFill>
                <a:latin typeface="Comic Sans MS" panose="030F0702030302020204" pitchFamily="66" charset="0"/>
              </a:rPr>
              <a:t>Residenze Sanitarie Assistenziali (R.S.A.)</a:t>
            </a:r>
          </a:p>
          <a:p>
            <a:pPr marL="0" indent="0">
              <a:buNone/>
            </a:pPr>
            <a:endParaRPr lang="it-IT" sz="2000" dirty="0">
              <a:solidFill>
                <a:schemeClr val="accent5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it-IT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   Sono Strutture Sanitarie:</a:t>
            </a:r>
          </a:p>
          <a:p>
            <a:pPr marL="0" indent="0">
              <a:buNone/>
            </a:pPr>
            <a:endParaRPr lang="it-IT" sz="500" dirty="0">
              <a:solidFill>
                <a:schemeClr val="accent5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it-IT" sz="2600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Offrono </a:t>
            </a:r>
            <a:r>
              <a:rPr lang="it-IT" sz="2600" dirty="0">
                <a:solidFill>
                  <a:srgbClr val="23D727"/>
                </a:solidFill>
                <a:latin typeface="Comic Sans MS" panose="030F0702030302020204" pitchFamily="66" charset="0"/>
              </a:rPr>
              <a:t>percorsi di assistenza integrata </a:t>
            </a:r>
            <a:r>
              <a:rPr lang="it-IT" sz="2600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dando risposte al bisogno di salute della persona garantendo continuità nel tempo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it-IT" sz="2600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Offrono ospitalità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it-IT" sz="2600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Sostegno per le attività quotidiane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it-IT" sz="2600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Somministrazione dei pasti e igiene personale </a:t>
            </a:r>
          </a:p>
          <a:p>
            <a:pPr lvl="1">
              <a:lnSpc>
                <a:spcPct val="110000"/>
              </a:lnSpc>
              <a:buFontTx/>
              <a:buChar char="-"/>
            </a:pPr>
            <a:endParaRPr lang="it-IT" sz="300" dirty="0">
              <a:solidFill>
                <a:schemeClr val="accent5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marL="457200" lvl="1" indent="0" algn="just">
              <a:lnSpc>
                <a:spcPct val="120000"/>
              </a:lnSpc>
              <a:buNone/>
            </a:pPr>
            <a:r>
              <a:rPr lang="it-IT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a pz non più autosufficienti e a adulti con disabilità che </a:t>
            </a:r>
            <a:r>
              <a:rPr lang="it-IT" dirty="0">
                <a:solidFill>
                  <a:srgbClr val="CF4DD2"/>
                </a:solidFill>
                <a:latin typeface="Comic Sans MS" panose="030F0702030302020204" pitchFamily="66" charset="0"/>
              </a:rPr>
              <a:t>non necessitano di RICOVERO OSPEDALIERO </a:t>
            </a:r>
            <a:r>
              <a:rPr lang="it-IT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o in centri di riabilitazione</a:t>
            </a:r>
          </a:p>
          <a:p>
            <a:pPr marL="0" indent="0">
              <a:buNone/>
            </a:pPr>
            <a:endParaRPr lang="it-IT" sz="1000" dirty="0">
              <a:solidFill>
                <a:schemeClr val="accent5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it-IT" sz="2800" dirty="0">
              <a:solidFill>
                <a:schemeClr val="accent5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087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F8A2DC7-45B3-3D6B-F52D-236512DCAD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1486" y="1171329"/>
            <a:ext cx="10809027" cy="5248915"/>
          </a:xfrm>
        </p:spPr>
        <p:txBody>
          <a:bodyPr>
            <a:normAutofit lnSpcReduction="10000"/>
          </a:bodyPr>
          <a:lstStyle/>
          <a:p>
            <a:pPr marL="0" indent="0" algn="ctr">
              <a:buFont typeface="Arial" panose="020B0604020202020204" pitchFamily="34" charset="0"/>
              <a:buNone/>
            </a:pPr>
            <a:r>
              <a:rPr lang="it-IT" sz="3500" dirty="0">
                <a:solidFill>
                  <a:srgbClr val="23D727"/>
                </a:solidFill>
                <a:latin typeface="Comic Sans MS" panose="030F0702030302020204" pitchFamily="66" charset="0"/>
              </a:rPr>
              <a:t>Servizio Sanitario Nazionale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it-IT" sz="1000" dirty="0">
              <a:solidFill>
                <a:srgbClr val="23D727"/>
              </a:solidFill>
              <a:latin typeface="Comic Sans MS" panose="030F0702030302020204" pitchFamily="66" charset="0"/>
            </a:endParaRPr>
          </a:p>
          <a:p>
            <a:pPr lvl="1">
              <a:buFontTx/>
              <a:buChar char="-"/>
            </a:pPr>
            <a:r>
              <a:rPr lang="it-IT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garantisce alle persone non più autosufficienti</a:t>
            </a:r>
          </a:p>
          <a:p>
            <a:pPr lvl="1">
              <a:buFontTx/>
              <a:buChar char="-"/>
            </a:pPr>
            <a:r>
              <a:rPr lang="it-IT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affette da malattie croniche</a:t>
            </a:r>
          </a:p>
          <a:p>
            <a:pPr lvl="1">
              <a:buFontTx/>
              <a:buChar char="-"/>
            </a:pPr>
            <a:r>
              <a:rPr lang="it-IT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in condizioni di fragilità</a:t>
            </a:r>
          </a:p>
          <a:p>
            <a:pPr lvl="1">
              <a:buFontTx/>
              <a:buChar char="-"/>
            </a:pPr>
            <a:r>
              <a:rPr lang="it-IT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che non possono curarsi a domicilio </a:t>
            </a:r>
          </a:p>
          <a:p>
            <a:pPr marL="457200" lvl="1" indent="0">
              <a:buNone/>
            </a:pPr>
            <a:endParaRPr lang="it-IT" sz="1000" dirty="0">
              <a:solidFill>
                <a:schemeClr val="accent5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marL="457200" lvl="1" indent="0" algn="just">
              <a:buNone/>
            </a:pPr>
            <a:r>
              <a:rPr lang="it-IT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ospitalità in strutture che offrono loro tutta l’assistenza di cui </a:t>
            </a:r>
          </a:p>
          <a:p>
            <a:pPr marL="457200" lvl="1" indent="0" algn="just">
              <a:buNone/>
            </a:pPr>
            <a:r>
              <a:rPr lang="it-IT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hanno bisogno per periodi di tempi delimitato o indeterminato</a:t>
            </a:r>
          </a:p>
          <a:p>
            <a:pPr marL="457200" lvl="1" indent="0" algn="just">
              <a:buNone/>
            </a:pPr>
            <a:endParaRPr lang="it-IT" dirty="0">
              <a:solidFill>
                <a:schemeClr val="accent5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marL="457200" lvl="1" indent="0" algn="just">
              <a:buNone/>
            </a:pPr>
            <a:r>
              <a:rPr lang="it-IT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Attraverso il sostegno di:</a:t>
            </a:r>
          </a:p>
          <a:p>
            <a:pPr lvl="5" algn="just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it-IT" sz="2200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  Personale Medico</a:t>
            </a:r>
          </a:p>
          <a:p>
            <a:pPr lvl="5" algn="just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it-IT" sz="2200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  Personale Infermieristico</a:t>
            </a:r>
          </a:p>
          <a:p>
            <a:pPr lvl="5" algn="just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it-IT" sz="2200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  Personale Terapista </a:t>
            </a:r>
          </a:p>
          <a:p>
            <a:pPr marL="457200" lvl="1" indent="0" algn="just">
              <a:buNone/>
            </a:pPr>
            <a:endParaRPr lang="it-IT" sz="2800" dirty="0">
              <a:solidFill>
                <a:schemeClr val="accent5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lvl="1">
              <a:buFontTx/>
              <a:buChar char="-"/>
            </a:pPr>
            <a:endParaRPr lang="it-IT" sz="500" dirty="0">
              <a:solidFill>
                <a:schemeClr val="accent5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DA0977EB-2C48-C14B-3FA3-63639873A18E}"/>
              </a:ext>
            </a:extLst>
          </p:cNvPr>
          <p:cNvPicPr/>
          <p:nvPr/>
        </p:nvPicPr>
        <p:blipFill>
          <a:blip r:embed="rId2" cstate="print">
            <a:lum/>
            <a:alphaModFix/>
          </a:blip>
          <a:srcRect/>
          <a:stretch>
            <a:fillRect/>
          </a:stretch>
        </p:blipFill>
        <p:spPr>
          <a:xfrm>
            <a:off x="348892" y="229404"/>
            <a:ext cx="1807454" cy="698644"/>
          </a:xfrm>
          <a:prstGeom prst="rect">
            <a:avLst/>
          </a:prstGeom>
          <a:noFill/>
          <a:ln>
            <a:noFill/>
            <a:prstDash/>
          </a:ln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51610483-CCBE-2877-AD0C-8DB790278E2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3091" y="234184"/>
            <a:ext cx="1660017" cy="456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761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2">
            <a:extLst>
              <a:ext uri="{FF2B5EF4-FFF2-40B4-BE49-F238E27FC236}">
                <a16:creationId xmlns:a16="http://schemas.microsoft.com/office/drawing/2014/main" id="{8C7DDEE0-95A0-2E6D-B21E-AA9BB1041F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1486" y="1171329"/>
            <a:ext cx="10809027" cy="5248915"/>
          </a:xfrm>
        </p:spPr>
        <p:txBody>
          <a:bodyPr>
            <a:normAutofit/>
          </a:bodyPr>
          <a:lstStyle/>
          <a:p>
            <a:pPr marL="0" indent="0" algn="ctr">
              <a:buFont typeface="Arial" panose="020B0604020202020204" pitchFamily="34" charset="0"/>
              <a:buNone/>
            </a:pPr>
            <a:r>
              <a:rPr lang="it-IT" sz="3500" dirty="0">
                <a:solidFill>
                  <a:srgbClr val="23D727"/>
                </a:solidFill>
                <a:latin typeface="Comic Sans MS" panose="030F0702030302020204" pitchFamily="66" charset="0"/>
              </a:rPr>
              <a:t>Cure Domiciliari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it-IT" sz="1000" dirty="0">
              <a:solidFill>
                <a:srgbClr val="23D727"/>
              </a:solidFill>
              <a:latin typeface="Comic Sans MS" panose="030F0702030302020204" pitchFamily="66" charset="0"/>
            </a:endParaRPr>
          </a:p>
          <a:p>
            <a:pPr marL="457200" lvl="1" indent="0">
              <a:buNone/>
            </a:pPr>
            <a:r>
              <a:rPr lang="it-IT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Il Pz viene ricoverato in RSA perché non può essere assistito con un programma di cure domiciliari:</a:t>
            </a:r>
          </a:p>
          <a:p>
            <a:pPr marL="457200" lvl="1" indent="0">
              <a:buNone/>
            </a:pPr>
            <a:endParaRPr lang="it-IT" dirty="0">
              <a:solidFill>
                <a:schemeClr val="accent5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lvl="3">
              <a:buFontTx/>
              <a:buChar char="-"/>
            </a:pPr>
            <a:r>
              <a:rPr lang="it-IT" sz="2400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Alloggio idoneo</a:t>
            </a:r>
          </a:p>
          <a:p>
            <a:pPr lvl="3">
              <a:buFontTx/>
              <a:buChar char="-"/>
            </a:pPr>
            <a:r>
              <a:rPr lang="it-IT" sz="2400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Supporto di persone </a:t>
            </a:r>
          </a:p>
          <a:p>
            <a:pPr lvl="3">
              <a:buFontTx/>
              <a:buChar char="-"/>
            </a:pPr>
            <a:r>
              <a:rPr lang="it-IT" sz="2400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Acquisto dei beni necessari</a:t>
            </a:r>
          </a:p>
          <a:p>
            <a:pPr lvl="3">
              <a:buFontTx/>
              <a:buChar char="-"/>
            </a:pPr>
            <a:r>
              <a:rPr lang="it-IT" sz="2400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Movimentazione della persona</a:t>
            </a:r>
          </a:p>
          <a:p>
            <a:pPr lvl="3">
              <a:buFontTx/>
              <a:buChar char="-"/>
            </a:pPr>
            <a:r>
              <a:rPr lang="it-IT" sz="2400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Ausili (deambulatori, stampelle, ecc.)</a:t>
            </a:r>
          </a:p>
          <a:p>
            <a:pPr lvl="3">
              <a:buFontTx/>
              <a:buChar char="-"/>
            </a:pPr>
            <a:r>
              <a:rPr lang="it-IT" sz="2400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Aiuto per l’uso dei servizi igienici </a:t>
            </a:r>
          </a:p>
          <a:p>
            <a:pPr marL="457200" lvl="1" indent="0">
              <a:buNone/>
            </a:pPr>
            <a:endParaRPr lang="it-IT" sz="1000" dirty="0">
              <a:solidFill>
                <a:schemeClr val="accent5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marL="457200" lvl="1" indent="0" algn="just">
              <a:buNone/>
            </a:pPr>
            <a:endParaRPr lang="it-IT" dirty="0">
              <a:solidFill>
                <a:schemeClr val="accent5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marL="457200" lvl="1" indent="0" algn="just">
              <a:buNone/>
            </a:pPr>
            <a:endParaRPr lang="it-IT" sz="2800" dirty="0">
              <a:solidFill>
                <a:schemeClr val="accent5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lvl="1">
              <a:buFontTx/>
              <a:buChar char="-"/>
            </a:pPr>
            <a:endParaRPr lang="it-IT" sz="500" dirty="0">
              <a:solidFill>
                <a:schemeClr val="accent5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988B6CEB-3C7B-F194-F22A-6C19C9697194}"/>
              </a:ext>
            </a:extLst>
          </p:cNvPr>
          <p:cNvPicPr/>
          <p:nvPr/>
        </p:nvPicPr>
        <p:blipFill>
          <a:blip r:embed="rId2" cstate="print">
            <a:lum/>
            <a:alphaModFix/>
          </a:blip>
          <a:srcRect/>
          <a:stretch>
            <a:fillRect/>
          </a:stretch>
        </p:blipFill>
        <p:spPr>
          <a:xfrm>
            <a:off x="348892" y="229404"/>
            <a:ext cx="1807454" cy="698644"/>
          </a:xfrm>
          <a:prstGeom prst="rect">
            <a:avLst/>
          </a:prstGeom>
          <a:noFill/>
          <a:ln>
            <a:noFill/>
            <a:prstDash/>
          </a:ln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393957FC-4AB7-8653-2AF4-E006954563F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3091" y="234184"/>
            <a:ext cx="1660017" cy="456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366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3F2BD80A-3FBE-B015-42B8-B491D880E792}"/>
              </a:ext>
            </a:extLst>
          </p:cNvPr>
          <p:cNvPicPr/>
          <p:nvPr/>
        </p:nvPicPr>
        <p:blipFill>
          <a:blip r:embed="rId2" cstate="print">
            <a:lum/>
            <a:alphaModFix/>
          </a:blip>
          <a:srcRect/>
          <a:stretch>
            <a:fillRect/>
          </a:stretch>
        </p:blipFill>
        <p:spPr>
          <a:xfrm>
            <a:off x="348892" y="229404"/>
            <a:ext cx="1807454" cy="698644"/>
          </a:xfrm>
          <a:prstGeom prst="rect">
            <a:avLst/>
          </a:prstGeom>
          <a:noFill/>
          <a:ln>
            <a:noFill/>
            <a:prstDash/>
          </a:ln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1A531587-93C4-D412-168F-F3066D8C898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3091" y="234184"/>
            <a:ext cx="1660017" cy="456505"/>
          </a:xfrm>
          <a:prstGeom prst="rect">
            <a:avLst/>
          </a:prstGeom>
        </p:spPr>
      </p:pic>
      <p:sp>
        <p:nvSpPr>
          <p:cNvPr id="6" name="Segnaposto contenuto 2">
            <a:extLst>
              <a:ext uri="{FF2B5EF4-FFF2-40B4-BE49-F238E27FC236}">
                <a16:creationId xmlns:a16="http://schemas.microsoft.com/office/drawing/2014/main" id="{D1B44CE2-26D6-A45D-284D-728CD415BE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7184"/>
            <a:ext cx="10515600" cy="49623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3500" dirty="0">
                <a:solidFill>
                  <a:srgbClr val="23D727"/>
                </a:solidFill>
                <a:latin typeface="Comic Sans MS" panose="030F0702030302020204" pitchFamily="66" charset="0"/>
              </a:rPr>
              <a:t>Residenze Sanitarie Assistenziali (R.S.A.)</a:t>
            </a:r>
          </a:p>
          <a:p>
            <a:pPr marL="0" indent="0">
              <a:buNone/>
            </a:pPr>
            <a:endParaRPr lang="it-IT" sz="2000" dirty="0">
              <a:solidFill>
                <a:schemeClr val="accent5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lvl="1">
              <a:buFont typeface="Comic Sans MS" panose="030F0702030302020204" pitchFamily="66" charset="0"/>
              <a:buChar char="–"/>
            </a:pP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Strutture 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non ospedaliere 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ma a </a:t>
            </a:r>
            <a:r>
              <a:rPr lang="it-IT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carattere sanitario</a:t>
            </a:r>
          </a:p>
          <a:p>
            <a:pPr lvl="1">
              <a:buFont typeface="Comic Sans MS" panose="030F0702030302020204" pitchFamily="66" charset="0"/>
              <a:buChar char="–"/>
            </a:pP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Ospitano per un tempo determinato o indeterminato</a:t>
            </a:r>
          </a:p>
          <a:p>
            <a:pPr marL="0" indent="0">
              <a:lnSpc>
                <a:spcPct val="100000"/>
              </a:lnSpc>
              <a:buNone/>
            </a:pPr>
            <a:endParaRPr lang="it-IT" sz="10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it-IT" sz="2800" dirty="0">
                <a:solidFill>
                  <a:srgbClr val="23D727"/>
                </a:solidFill>
                <a:latin typeface="Comic Sans MS" panose="030F0702030302020204" pitchFamily="66" charset="0"/>
              </a:rPr>
              <a:t> </a:t>
            </a:r>
            <a:r>
              <a:rPr lang="it-IT" dirty="0">
                <a:solidFill>
                  <a:srgbClr val="0070C0"/>
                </a:solidFill>
              </a:rPr>
              <a:t>   </a:t>
            </a:r>
            <a:r>
              <a:rPr lang="it-IT" sz="2400" i="1" dirty="0">
                <a:solidFill>
                  <a:srgbClr val="0070C0"/>
                </a:solidFill>
              </a:rPr>
              <a:t>in grado di garantire</a:t>
            </a:r>
            <a:r>
              <a:rPr lang="it-IT" sz="2400" dirty="0">
                <a:solidFill>
                  <a:srgbClr val="0070C0"/>
                </a:solidFill>
              </a:rPr>
              <a:t>:</a:t>
            </a:r>
            <a:endParaRPr lang="it-IT" dirty="0">
              <a:solidFill>
                <a:srgbClr val="0070C0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endParaRPr lang="it-IT" sz="500" dirty="0">
              <a:solidFill>
                <a:srgbClr val="0070C0"/>
              </a:solidFill>
            </a:endParaRPr>
          </a:p>
          <a:p>
            <a:pPr lvl="1">
              <a:buFontTx/>
              <a:buChar char="-"/>
            </a:pP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Cure</a:t>
            </a:r>
          </a:p>
          <a:p>
            <a:pPr lvl="1">
              <a:buFontTx/>
              <a:buChar char="-"/>
            </a:pP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Recupero</a:t>
            </a:r>
          </a:p>
          <a:p>
            <a:pPr lvl="1">
              <a:buFontTx/>
              <a:buChar char="-"/>
            </a:pP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Mantenimento</a:t>
            </a:r>
          </a:p>
        </p:txBody>
      </p:sp>
      <p:sp>
        <p:nvSpPr>
          <p:cNvPr id="7" name="Parentesi graffa chiusa 6">
            <a:extLst>
              <a:ext uri="{FF2B5EF4-FFF2-40B4-BE49-F238E27FC236}">
                <a16:creationId xmlns:a16="http://schemas.microsoft.com/office/drawing/2014/main" id="{557F41AF-0FCA-DF69-B03C-19CB5085F4D9}"/>
              </a:ext>
            </a:extLst>
          </p:cNvPr>
          <p:cNvSpPr/>
          <p:nvPr/>
        </p:nvSpPr>
        <p:spPr>
          <a:xfrm>
            <a:off x="3875964" y="4335990"/>
            <a:ext cx="381826" cy="1154826"/>
          </a:xfrm>
          <a:prstGeom prst="rightBrac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E44125DD-6095-24B5-581C-F9783A762514}"/>
              </a:ext>
            </a:extLst>
          </p:cNvPr>
          <p:cNvSpPr txBox="1"/>
          <p:nvPr/>
        </p:nvSpPr>
        <p:spPr>
          <a:xfrm>
            <a:off x="4635763" y="4313238"/>
            <a:ext cx="611867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it-IT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A persone con patologie che richiedono continuità assistenziale pur non avendo   sintomi complessi</a:t>
            </a:r>
          </a:p>
        </p:txBody>
      </p:sp>
    </p:spTree>
    <p:extLst>
      <p:ext uri="{BB962C8B-B14F-4D97-AF65-F5344CB8AC3E}">
        <p14:creationId xmlns:p14="http://schemas.microsoft.com/office/powerpoint/2010/main" val="663151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13DD40B-03FD-2585-BF35-A354198B4A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4341" y="1439730"/>
            <a:ext cx="10989578" cy="465906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2800" dirty="0">
                <a:solidFill>
                  <a:srgbClr val="23D727"/>
                </a:solidFill>
                <a:latin typeface="Comic Sans MS" panose="030F0702030302020204" pitchFamily="66" charset="0"/>
              </a:rPr>
              <a:t>Organigramma R.S.A.</a:t>
            </a:r>
          </a:p>
          <a:p>
            <a:pPr marL="0" indent="0" algn="ctr">
              <a:buNone/>
            </a:pPr>
            <a:endParaRPr lang="it-IT" sz="1000" dirty="0">
              <a:solidFill>
                <a:srgbClr val="23D727"/>
              </a:solidFill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it-IT" sz="24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Direttore Sanitario</a:t>
            </a:r>
            <a:r>
              <a:rPr lang="it-IT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: preferibilmente Geriatra </a:t>
            </a:r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(accoglienza, espletamento cure)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it-IT" sz="2400" dirty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Medico Medicina Generale</a:t>
            </a:r>
            <a:r>
              <a:rPr lang="it-IT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: gestione dell’aspetto clinico vero e proprio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it-IT" sz="2400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Infermieri</a:t>
            </a:r>
            <a:r>
              <a:rPr lang="it-IT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: assistenza continua h24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it-IT" sz="2400" dirty="0">
                <a:solidFill>
                  <a:schemeClr val="bg2">
                    <a:lumMod val="25000"/>
                  </a:schemeClr>
                </a:solidFill>
                <a:latin typeface="Comic Sans MS" panose="030F0702030302020204" pitchFamily="66" charset="0"/>
              </a:rPr>
              <a:t>Operatori Socio Sanitari</a:t>
            </a:r>
            <a:r>
              <a:rPr lang="it-IT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: aiuto svolgimento attività quotidiane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it-IT" sz="2400" dirty="0">
                <a:solidFill>
                  <a:srgbClr val="7030A0"/>
                </a:solidFill>
                <a:latin typeface="Comic Sans MS" panose="030F0702030302020204" pitchFamily="66" charset="0"/>
              </a:rPr>
              <a:t>Assistenza riabilitativa</a:t>
            </a:r>
            <a:r>
              <a:rPr lang="it-IT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: fisioterapisti, terapisti occupazionali, psicologi</a:t>
            </a:r>
          </a:p>
          <a:p>
            <a:pPr marL="0" indent="0">
              <a:buNone/>
            </a:pPr>
            <a:endParaRPr lang="it-IT" dirty="0">
              <a:solidFill>
                <a:srgbClr val="0070C0"/>
              </a:solidFill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0BE76064-50B7-F7FF-71F4-E5DAA363F515}"/>
              </a:ext>
            </a:extLst>
          </p:cNvPr>
          <p:cNvPicPr/>
          <p:nvPr/>
        </p:nvPicPr>
        <p:blipFill>
          <a:blip r:embed="rId2" cstate="print">
            <a:lum/>
            <a:alphaModFix/>
          </a:blip>
          <a:srcRect/>
          <a:stretch>
            <a:fillRect/>
          </a:stretch>
        </p:blipFill>
        <p:spPr>
          <a:xfrm>
            <a:off x="348892" y="229404"/>
            <a:ext cx="1807454" cy="698644"/>
          </a:xfrm>
          <a:prstGeom prst="rect">
            <a:avLst/>
          </a:prstGeom>
          <a:noFill/>
          <a:ln>
            <a:noFill/>
            <a:prstDash/>
          </a:ln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1F5671EB-899F-A433-B1D5-1902967A2D9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3091" y="234184"/>
            <a:ext cx="1660017" cy="456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560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2">
            <a:extLst>
              <a:ext uri="{FF2B5EF4-FFF2-40B4-BE49-F238E27FC236}">
                <a16:creationId xmlns:a16="http://schemas.microsoft.com/office/drawing/2014/main" id="{38D1A7C6-DACE-7763-6FFA-4FFB57A74A76}"/>
              </a:ext>
            </a:extLst>
          </p:cNvPr>
          <p:cNvSpPr txBox="1">
            <a:spLocks/>
          </p:cNvSpPr>
          <p:nvPr/>
        </p:nvSpPr>
        <p:spPr>
          <a:xfrm>
            <a:off x="1289108" y="1070616"/>
            <a:ext cx="9613783" cy="54056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it-IT" dirty="0">
                <a:solidFill>
                  <a:srgbClr val="23D727"/>
                </a:solidFill>
                <a:latin typeface="Comic Sans MS" panose="030F0702030302020204" pitchFamily="66" charset="0"/>
              </a:rPr>
              <a:t>Residenze Sanitarie Assistenziali</a:t>
            </a:r>
          </a:p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endParaRPr lang="it-IT" sz="400" dirty="0">
              <a:solidFill>
                <a:srgbClr val="23D727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Le Residenze Sanitarie Assistenziali possono essere:</a:t>
            </a:r>
          </a:p>
          <a:p>
            <a:pPr lvl="1">
              <a:lnSpc>
                <a:spcPct val="100000"/>
              </a:lnSpc>
            </a:pPr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Pubbliche (di proprietà dei Comuni o delle Aziende Sanitarie)</a:t>
            </a:r>
          </a:p>
          <a:p>
            <a:pPr lvl="1">
              <a:lnSpc>
                <a:spcPct val="100000"/>
              </a:lnSpc>
            </a:pPr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Private convenzionate con il S.S.N.</a:t>
            </a:r>
          </a:p>
          <a:p>
            <a:pPr lvl="1">
              <a:lnSpc>
                <a:spcPct val="100000"/>
              </a:lnSpc>
            </a:pPr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Completamente private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it-IT" sz="10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In una Struttura possono essere presenti contemporaneamente posti letto in convenzione e privati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it-IT" sz="500" dirty="0">
              <a:solidFill>
                <a:srgbClr val="0070C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it-IT" sz="2000" b="1" i="1" dirty="0">
                <a:solidFill>
                  <a:srgbClr val="FF0000"/>
                </a:solidFill>
              </a:rPr>
              <a:t>Spese</a:t>
            </a:r>
            <a:r>
              <a:rPr lang="it-IT" sz="2000" dirty="0">
                <a:solidFill>
                  <a:srgbClr val="0070C0"/>
                </a:solidFill>
              </a:rPr>
              <a:t>:      - Sono stabilite dagli enti che gestiscono le Strutture in accordo con i comuni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it-IT" sz="1000" b="1" i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it-IT" sz="2000" b="1" i="1" dirty="0">
                <a:solidFill>
                  <a:schemeClr val="accent2">
                    <a:lumMod val="75000"/>
                  </a:schemeClr>
                </a:solidFill>
              </a:rPr>
              <a:t>Possono essere</a:t>
            </a:r>
            <a:r>
              <a:rPr lang="it-IT" sz="2000" dirty="0">
                <a:solidFill>
                  <a:srgbClr val="0070C0"/>
                </a:solidFill>
              </a:rPr>
              <a:t>:       - in parte a carico del S.S.N.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it-IT" sz="2000" dirty="0">
                <a:solidFill>
                  <a:srgbClr val="0070C0"/>
                </a:solidFill>
              </a:rPr>
              <a:t>                                    - in parte a carico dei comuni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it-IT" sz="2000" dirty="0">
                <a:solidFill>
                  <a:srgbClr val="0070C0"/>
                </a:solidFill>
              </a:rPr>
              <a:t>                                    - in parte a carico dell’utente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204DB0CE-693A-A98A-3E29-407A1A6E89CA}"/>
              </a:ext>
            </a:extLst>
          </p:cNvPr>
          <p:cNvPicPr/>
          <p:nvPr/>
        </p:nvPicPr>
        <p:blipFill>
          <a:blip r:embed="rId2" cstate="print">
            <a:lum/>
            <a:alphaModFix/>
          </a:blip>
          <a:srcRect/>
          <a:stretch>
            <a:fillRect/>
          </a:stretch>
        </p:blipFill>
        <p:spPr>
          <a:xfrm>
            <a:off x="348892" y="229404"/>
            <a:ext cx="1807454" cy="698644"/>
          </a:xfrm>
          <a:prstGeom prst="rect">
            <a:avLst/>
          </a:prstGeom>
          <a:noFill/>
          <a:ln>
            <a:noFill/>
            <a:prstDash/>
          </a:ln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6ECDFAA3-1BCA-8595-A3AA-EB60F073AA5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3091" y="234184"/>
            <a:ext cx="1660017" cy="456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72376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2">
            <a:extLst>
              <a:ext uri="{FF2B5EF4-FFF2-40B4-BE49-F238E27FC236}">
                <a16:creationId xmlns:a16="http://schemas.microsoft.com/office/drawing/2014/main" id="{C10F1D59-FD18-5A43-2E1C-07FE786F2AEE}"/>
              </a:ext>
            </a:extLst>
          </p:cNvPr>
          <p:cNvSpPr txBox="1">
            <a:spLocks/>
          </p:cNvSpPr>
          <p:nvPr/>
        </p:nvSpPr>
        <p:spPr>
          <a:xfrm>
            <a:off x="1289108" y="1070616"/>
            <a:ext cx="9613783" cy="54056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it-IT" dirty="0">
                <a:solidFill>
                  <a:srgbClr val="23D727"/>
                </a:solidFill>
                <a:latin typeface="Comic Sans MS" panose="030F0702030302020204" pitchFamily="66" charset="0"/>
              </a:rPr>
              <a:t>Residenze Sanitarie Assistenziali</a:t>
            </a:r>
          </a:p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endParaRPr lang="it-IT" sz="400" dirty="0">
              <a:solidFill>
                <a:srgbClr val="23D727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Livelli di intensità di cura:</a:t>
            </a:r>
          </a:p>
          <a:p>
            <a:pPr lvl="1">
              <a:lnSpc>
                <a:spcPct val="100000"/>
              </a:lnSpc>
            </a:pPr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Rivolte a Pz con problemi sanitari di diversa complessità</a:t>
            </a:r>
          </a:p>
          <a:p>
            <a:pPr lvl="1">
              <a:lnSpc>
                <a:spcPct val="100000"/>
              </a:lnSpc>
            </a:pPr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Pz in condizioni </a:t>
            </a:r>
            <a:r>
              <a:rPr lang="it-IT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Molto Critiche </a:t>
            </a:r>
            <a:r>
              <a:rPr lang="it-IT" sz="2000" b="1" dirty="0">
                <a:solidFill>
                  <a:srgbClr val="0070C0"/>
                </a:solidFill>
                <a:latin typeface="Comic Sans MS" panose="030F0702030302020204" pitchFamily="66" charset="0"/>
              </a:rPr>
              <a:t>–</a:t>
            </a:r>
            <a:r>
              <a:rPr lang="it-IT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Stato di Coma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   (supporto funzioni vitali) Utilizzo di Respiratori / Nutrizione Artificiale </a:t>
            </a:r>
          </a:p>
          <a:p>
            <a:pPr lvl="1">
              <a:lnSpc>
                <a:spcPct val="100000"/>
              </a:lnSpc>
            </a:pPr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Pz in condizioni di </a:t>
            </a:r>
            <a:r>
              <a:rPr lang="it-IT" sz="2000" b="1" dirty="0">
                <a:solidFill>
                  <a:srgbClr val="23D727"/>
                </a:solidFill>
                <a:latin typeface="Comic Sans MS" panose="030F0702030302020204" pitchFamily="66" charset="0"/>
              </a:rPr>
              <a:t>salute discrete </a:t>
            </a:r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che necessitano solamente di assistenza infermieristica 24h</a:t>
            </a:r>
          </a:p>
          <a:p>
            <a:pPr lvl="1">
              <a:lnSpc>
                <a:spcPct val="100000"/>
              </a:lnSpc>
            </a:pPr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Pz in condizioni di salute che </a:t>
            </a:r>
            <a:r>
              <a:rPr lang="it-IT" sz="2000" b="1" dirty="0">
                <a:solidFill>
                  <a:srgbClr val="CF4DD2"/>
                </a:solidFill>
                <a:latin typeface="Comic Sans MS" panose="030F0702030302020204" pitchFamily="66" charset="0"/>
              </a:rPr>
              <a:t>possono evolvere </a:t>
            </a:r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in minore o maggiore gravità o che migliorano nel tempo</a:t>
            </a:r>
            <a:endParaRPr lang="it-IT" sz="16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it-IT" sz="10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I livelli di intensità di cura </a:t>
            </a:r>
            <a:r>
              <a:rPr lang="it-IT" sz="2000" b="1" dirty="0">
                <a:solidFill>
                  <a:srgbClr val="CCC700"/>
                </a:solidFill>
                <a:latin typeface="Comic Sans MS" panose="030F0702030302020204" pitchFamily="66" charset="0"/>
              </a:rPr>
              <a:t>variano a seconda della gravità </a:t>
            </a:r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dell’assistito e </a:t>
            </a:r>
            <a:r>
              <a:rPr lang="it-IT" sz="2000" dirty="0">
                <a:solidFill>
                  <a:srgbClr val="33CC33"/>
                </a:solidFill>
                <a:latin typeface="Comic Sans MS" panose="030F0702030302020204" pitchFamily="66" charset="0"/>
              </a:rPr>
              <a:t>possono mutare nel tempo </a:t>
            </a:r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a seconda dell’evoluzione del quadro clinico</a:t>
            </a:r>
            <a:endParaRPr lang="it-IT" sz="2000" dirty="0">
              <a:solidFill>
                <a:srgbClr val="0070C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it-IT" sz="10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3F9C3E78-5673-8ADC-5534-9A78D66267C1}"/>
              </a:ext>
            </a:extLst>
          </p:cNvPr>
          <p:cNvPicPr/>
          <p:nvPr/>
        </p:nvPicPr>
        <p:blipFill>
          <a:blip r:embed="rId2" cstate="print">
            <a:lum/>
            <a:alphaModFix/>
          </a:blip>
          <a:srcRect/>
          <a:stretch>
            <a:fillRect/>
          </a:stretch>
        </p:blipFill>
        <p:spPr>
          <a:xfrm>
            <a:off x="348892" y="229404"/>
            <a:ext cx="1807454" cy="698644"/>
          </a:xfrm>
          <a:prstGeom prst="rect">
            <a:avLst/>
          </a:prstGeom>
          <a:noFill/>
          <a:ln>
            <a:noFill/>
            <a:prstDash/>
          </a:ln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537659B3-A1A9-072E-B9B1-0B2F40817F8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3091" y="234184"/>
            <a:ext cx="1660017" cy="456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0727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1418</TotalTime>
  <Words>2018</Words>
  <Application>Microsoft Office PowerPoint</Application>
  <PresentationFormat>Widescreen</PresentationFormat>
  <Paragraphs>475</Paragraphs>
  <Slides>28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28</vt:i4>
      </vt:variant>
    </vt:vector>
  </HeadingPairs>
  <TitlesOfParts>
    <vt:vector size="35" baseType="lpstr">
      <vt:lpstr>Arial</vt:lpstr>
      <vt:lpstr>Calibri</vt:lpstr>
      <vt:lpstr>Calibri Light</vt:lpstr>
      <vt:lpstr>Comic Sans MS</vt:lpstr>
      <vt:lpstr>Times New Roman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AZIEND SANITARIA LOCALE - RIETI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Dipartimento Aziendale delle Professioni Sanitarie</dc:title>
  <dc:creator>d.novelli</dc:creator>
  <cp:lastModifiedBy>Luisa Di Loreto</cp:lastModifiedBy>
  <cp:revision>81</cp:revision>
  <cp:lastPrinted>2022-10-21T10:33:09Z</cp:lastPrinted>
  <dcterms:created xsi:type="dcterms:W3CDTF">2022-09-23T11:00:40Z</dcterms:created>
  <dcterms:modified xsi:type="dcterms:W3CDTF">2022-11-09T11:31:01Z</dcterms:modified>
</cp:coreProperties>
</file>