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7" r:id="rId18"/>
    <p:sldId id="280" r:id="rId19"/>
    <p:sldId id="273" r:id="rId20"/>
    <p:sldId id="274" r:id="rId21"/>
    <p:sldId id="275" r:id="rId22"/>
    <p:sldId id="276" r:id="rId23"/>
    <p:sldId id="277" r:id="rId24"/>
    <p:sldId id="282" r:id="rId25"/>
    <p:sldId id="284" r:id="rId26"/>
    <p:sldId id="285" r:id="rId27"/>
    <p:sldId id="278" r:id="rId28"/>
    <p:sldId id="286" r:id="rId29"/>
  </p:sldIdLst>
  <p:sldSz cx="12192000" cy="6858000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D727"/>
    <a:srgbClr val="CF4DD2"/>
    <a:srgbClr val="FF0000"/>
    <a:srgbClr val="FCF600"/>
    <a:srgbClr val="FFFF00"/>
    <a:srgbClr val="990033"/>
    <a:srgbClr val="1FA818"/>
    <a:srgbClr val="33CC33"/>
    <a:srgbClr val="CC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84" y="22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91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9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72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02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43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1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96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73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27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70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45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6E8C-DA34-4B34-8C8D-91FF5B86C943}" type="datetimeFigureOut">
              <a:rPr lang="it-IT" smtClean="0"/>
              <a:t>09/11/2022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C245E-2D98-494F-BF6C-94D0BBAE2D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46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029771"/>
            <a:ext cx="9750829" cy="1055053"/>
          </a:xfrm>
        </p:spPr>
        <p:txBody>
          <a:bodyPr>
            <a:normAutofit fontScale="55000" lnSpcReduction="20000"/>
          </a:bodyPr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sz="4500" b="1" dirty="0">
                <a:solidFill>
                  <a:schemeClr val="accent1">
                    <a:lumMod val="75000"/>
                  </a:schemeClr>
                </a:solidFill>
              </a:rPr>
              <a:t>STRUTTURE SANITARIE E SOCIO-ASSISTENZIALI IN ERA PANDEMICA </a:t>
            </a:r>
            <a:endParaRPr lang="it-IT" sz="45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4500" b="1" dirty="0">
                <a:solidFill>
                  <a:schemeClr val="accent1">
                    <a:lumMod val="75000"/>
                  </a:schemeClr>
                </a:solidFill>
              </a:rPr>
              <a:t>NELLA PROVINCIA DI RIETI </a:t>
            </a:r>
            <a:endParaRPr lang="it-IT" sz="4500" b="1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334" y="315189"/>
            <a:ext cx="1660017" cy="456505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199621" y="229404"/>
            <a:ext cx="1617980" cy="54229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" name="Rettangolo 5"/>
          <p:cNvSpPr/>
          <p:nvPr/>
        </p:nvSpPr>
        <p:spPr>
          <a:xfrm>
            <a:off x="3048000" y="31518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3600" i="1" dirty="0">
                <a:solidFill>
                  <a:srgbClr val="990033"/>
                </a:solidFill>
              </a:rPr>
              <a:t>Azienda Sanitaria Locale di Rieti</a:t>
            </a:r>
            <a:endParaRPr lang="it-IT" sz="3600" dirty="0">
              <a:solidFill>
                <a:srgbClr val="990033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94142" y="6094231"/>
            <a:ext cx="184731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146473" y="5795782"/>
            <a:ext cx="41870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400" i="1" dirty="0">
              <a:solidFill>
                <a:srgbClr val="9900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325" y="4538105"/>
            <a:ext cx="2990353" cy="1575454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169131" y="2099835"/>
            <a:ext cx="7780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600" i="1" dirty="0">
                <a:solidFill>
                  <a:srgbClr val="99003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 Scientifici:</a:t>
            </a:r>
          </a:p>
          <a:p>
            <a:pPr lvl="0" algn="ctr"/>
            <a:r>
              <a:rPr lang="it-IT" sz="1600" i="1" dirty="0">
                <a:solidFill>
                  <a:srgbClr val="99003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Dott. Gianluca Fovi De Ruggiero - Dott.ssa Danila Dalla Vecchia - Dott.ssa Federica Mari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0248" y="3685352"/>
            <a:ext cx="11918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2400" b="1" dirty="0">
                <a:solidFill>
                  <a:srgbClr val="0070C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‘’</a:t>
            </a:r>
            <a:r>
              <a:rPr lang="it-IT" sz="2400" b="1" dirty="0">
                <a:solidFill>
                  <a:srgbClr val="0070C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Strutture Sanitarie e Socioassistenziali sul territorio della Provincia di Rieti’’</a:t>
            </a:r>
            <a:endParaRPr lang="it-IT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114502" y="2717080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it-IT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1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ASL Rieti - Blocco 2 – Via del Terminillo, n. 42 </a:t>
            </a:r>
            <a:endParaRPr lang="it-IT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AULA MAGNA AZIENDALE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920B14C-1FBB-6277-5165-DEEDB0C1A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6180" y="5442394"/>
            <a:ext cx="3214171" cy="9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77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73AB38C-0D07-CC3F-4BF4-7DDFAD1F10A2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Percorso di Accesso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Provenienza: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  -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Ospedale per Acuti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- Strutture Post-Acuzie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- Domicilio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Previsti diversi livelli di intensità delle cure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Verifica dell’Appropriatezza rispetto al «Bisogno di Salute» del Pz</a:t>
            </a: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Valutazione del Ricovero in regime di Convenzione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Su richiesta del MMG la ASL territorialmente competente effettua una Valutazione Multidisciplinare (U.V.M.)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           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(condizioni fisiche, psichiche e sociali)</a:t>
            </a:r>
            <a:endParaRPr lang="it-IT" sz="1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D43973E-7889-58F8-C809-E085A601CC1A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840F770-F59E-1CE6-C809-DE8B5628EF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74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3407C3C-FCE6-B0ED-E2DA-4B019AD34A00}"/>
              </a:ext>
            </a:extLst>
          </p:cNvPr>
          <p:cNvSpPr txBox="1">
            <a:spLocks/>
          </p:cNvSpPr>
          <p:nvPr/>
        </p:nvSpPr>
        <p:spPr>
          <a:xfrm>
            <a:off x="1289108" y="1111559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3000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it-IT" sz="10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400" b="1" dirty="0">
                <a:solidFill>
                  <a:srgbClr val="CF4DD2"/>
                </a:solidFill>
                <a:latin typeface="Comic Sans MS" panose="030F0702030302020204" pitchFamily="66" charset="0"/>
              </a:rPr>
              <a:t>Autorizzazione del ricovero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La ASL territorialmente competente 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it-IT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Autorizza il ricovero nella struttura adeguata alla situazione clinica del pz per un’assistenza </a:t>
            </a:r>
            <a:r>
              <a:rPr lang="it-IT" b="1" dirty="0">
                <a:solidFill>
                  <a:srgbClr val="FF0000"/>
                </a:solidFill>
                <a:latin typeface="Comic Sans MS" panose="030F0702030302020204" pitchFamily="66" charset="0"/>
              </a:rPr>
              <a:t>Medica</a:t>
            </a:r>
            <a:r>
              <a:rPr lang="it-IT" b="1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b="1" dirty="0">
                <a:solidFill>
                  <a:srgbClr val="FFC000"/>
                </a:solidFill>
                <a:latin typeface="Comic Sans MS" panose="030F0702030302020204" pitchFamily="66" charset="0"/>
              </a:rPr>
              <a:t>Infermieristica</a:t>
            </a:r>
            <a:r>
              <a:rPr lang="it-IT" b="1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b="1" dirty="0">
                <a:solidFill>
                  <a:srgbClr val="00B0F0"/>
                </a:solidFill>
                <a:latin typeface="Comic Sans MS" panose="030F0702030302020204" pitchFamily="66" charset="0"/>
              </a:rPr>
              <a:t>Riabilitativa</a:t>
            </a:r>
            <a:r>
              <a:rPr lang="it-IT" b="1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b="1" dirty="0">
                <a:solidFill>
                  <a:srgbClr val="7030A0"/>
                </a:solidFill>
                <a:latin typeface="Comic Sans MS" panose="030F0702030302020204" pitchFamily="66" charset="0"/>
              </a:rPr>
              <a:t>Assistenziale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Fornisce </a:t>
            </a: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Presidi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Ausili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necessari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(Farmaci, Pannoloni, Medicazioni)</a:t>
            </a:r>
          </a:p>
          <a:p>
            <a:pPr lvl="1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ASL autorizza  il ricovero in strutture collocate nel proprio territorio o in quello della Regione di appartenenza, in via eccezionale si può chiedere il ricovero in strutture collocate in regioni diverse</a:t>
            </a:r>
            <a:endParaRPr lang="it-IT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DA2FAB8-9B1F-3F13-F931-AFE203B3274B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DCF2992-0FAF-41BD-2F2D-726709B1D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9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648E67A9-7BDF-4E11-0BB1-3750C274A267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it-IT" sz="10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Accesso in strutture in Regime di Convenzione con il S.S.N.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Su richiesta del M.M.G. 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occorre rivolgersi alla ASL territorialmente competente oppure ai Servizi Sociali del Comune di residenza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Accesso in strutture Private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occorre rivolgersi direttamente alla Struttura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fare domanda di accesso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Struttura darà le informazioni necessarie e richiederà  all’interessato la documentazione Sanitaria necessaria per l’opportuna valutazione dello stato di Salute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tempi di attesa varieranno a seconda della disponibilità dei posti letto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DF47407-846F-4A39-90D7-3E37AC222A54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DE06007-F1F8-ED1E-CB73-7A2F69A05B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48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4067C6B0-9670-B724-D9EE-3392B192DEFD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Piano di Assistenza Individualizzato (PAI)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Piano che l’equipe predispone per ogni utente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Raccoglie / descrive la Valutazione Multidisciplinare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Verificato e aggiornato periodicamente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Può stabilire se il pz può essere dimesso o prorogare il trattamento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Mantenere o variare il Livello di Intensità dell’Assistenza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La R.S.A. non è una soluzione a tempo indeterminato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Prestazioni sono legate strettamente alle condizioni di Salute del pz e all’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appropriatezza dell’erogazione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Può essere una soluzione di ricovero temporaneo anche per </a:t>
            </a:r>
            <a:r>
              <a:rPr lang="it-IT" b="1" dirty="0">
                <a:solidFill>
                  <a:srgbClr val="CF4DD2"/>
                </a:solidFill>
                <a:latin typeface="Comic Sans MS" panose="030F0702030302020204" pitchFamily="66" charset="0"/>
              </a:rPr>
              <a:t>sollievo delle famiglie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D6E4267-9A88-675D-B8DF-FFE5AEB5BDCB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D687A36-F4A6-0502-FA28-85E21FA5C2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60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27ED33D7-E03B-6B49-954E-F01C73799043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Pandemia SARS-CoV2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it-IT" sz="5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Nel 2020 sono iniziate molte Inchieste Giudiziarie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Mancanza del rispetto dei </a:t>
            </a:r>
            <a:r>
              <a:rPr lang="it-IT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protocolli di sicurezza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che hanno causato l’esplosione di Cluster e focolai di contagio</a:t>
            </a:r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due mesi sono deceduti 6500 anziani (picco 16-31 marzo)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Alcune Strutture sono state sottoposte a sequestro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Purtroppo 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molti enti regionali hanno contribuito all’esplosione dei focolai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 aver trasferito pz positivi al covid, con sintomatologie non più preoccupanti, in strutture sanitarie territoriali, per far terminare loro la quarantena e liberare posti letto negli ospedali ormai al collasso</a:t>
            </a:r>
            <a:endParaRPr lang="it-IT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0B339A9-ABCA-4D86-D311-271CCB4CADF5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ACAFA58-DA11-1C99-7F2D-6CEC104B7A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68DAFCE4-B887-C893-D163-46922C3F3900}"/>
              </a:ext>
            </a:extLst>
          </p:cNvPr>
          <p:cNvSpPr txBox="1">
            <a:spLocks/>
          </p:cNvSpPr>
          <p:nvPr/>
        </p:nvSpPr>
        <p:spPr>
          <a:xfrm>
            <a:off x="8433698" y="6149577"/>
            <a:ext cx="3919388" cy="653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it-IT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Istituto Superiore di Sanità (I.S.S.)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38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24256C2E-DFFF-087A-0D5F-DC67583BCBDD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55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SARS-CoV2:</a:t>
            </a: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Studio Istituto Superiore di Sanità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24 marzo 2020 ÷ 17 giugno 2020)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Lo studio è stato effettuato in collaborazione con il </a:t>
            </a:r>
            <a:r>
              <a:rPr lang="it-IT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Garante nazionale dei diritti delle persone detenute o private della libertà personale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 </a:t>
            </a:r>
            <a:r>
              <a:rPr lang="it-IT" sz="2000" b="1" dirty="0">
                <a:solidFill>
                  <a:srgbClr val="1FA818"/>
                </a:solidFill>
                <a:latin typeface="Comic Sans MS" panose="030F0702030302020204" pitchFamily="66" charset="0"/>
              </a:rPr>
              <a:t>monitorare la situazione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ed </a:t>
            </a: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adottare eventuali strategie</a:t>
            </a:r>
            <a:r>
              <a:rPr lang="it-IT" sz="2000" dirty="0">
                <a:solidFill>
                  <a:srgbClr val="CF4DD2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per rafforzare i </a:t>
            </a: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programmi di prevenzione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e controllo delle infezioni correlate all’assistenza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Hanno risposto al sondaggio n. 1259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(41,3%)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delle Strutture contattate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400" dirty="0">
                <a:solidFill>
                  <a:srgbClr val="0070C0"/>
                </a:solidFill>
                <a:latin typeface="Comic Sans MS" panose="030F0702030302020204" pitchFamily="66" charset="0"/>
              </a:rPr>
              <a:t>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Totale soggetti deceduti 9154: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- 680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(7,4%)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risultati positivi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a tampone SARS-COv2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     - 3092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(33,8%)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avevano 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presentato esclusivamente sintomi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simil-influenzali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Tx/>
              <a:buChar char="-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C3AB17C-B7D3-9FC8-F841-A6BAE85A1C5D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DDBE758-607F-83EB-A6EE-AEC791DDE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30672387-32A4-AB75-9FD5-CB387F1A3BC5}"/>
              </a:ext>
            </a:extLst>
          </p:cNvPr>
          <p:cNvSpPr txBox="1">
            <a:spLocks/>
          </p:cNvSpPr>
          <p:nvPr/>
        </p:nvSpPr>
        <p:spPr>
          <a:xfrm>
            <a:off x="8433698" y="6149577"/>
            <a:ext cx="3919388" cy="653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it-IT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Istituto Superiore di Sanità (I.S.S.)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05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9A8CAD8-7200-CC4F-0DD8-EC8A270A482F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172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SARS-CoV2:</a:t>
            </a: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Studio Istituto Superiore di Sanità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24 marzo 2020 ÷ 17 giugno 2020)</a:t>
            </a: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A240A23-3B1E-853F-BDB5-9AE15E00F4C2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F18189C-4A71-1075-2216-E4EFD7D114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79F6C8A0-5056-4A37-790A-7CFD6FFDCF5C}"/>
              </a:ext>
            </a:extLst>
          </p:cNvPr>
          <p:cNvSpPr txBox="1">
            <a:spLocks/>
          </p:cNvSpPr>
          <p:nvPr/>
        </p:nvSpPr>
        <p:spPr>
          <a:xfrm>
            <a:off x="8433698" y="6149577"/>
            <a:ext cx="3919388" cy="653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it-IT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Wikipedia, l'enciclopedia libera</a:t>
            </a: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374439B-8769-A73C-2DF0-59A3D8F290E1}"/>
              </a:ext>
            </a:extLst>
          </p:cNvPr>
          <p:cNvSpPr txBox="1">
            <a:spLocks/>
          </p:cNvSpPr>
          <p:nvPr/>
        </p:nvSpPr>
        <p:spPr>
          <a:xfrm>
            <a:off x="682388" y="1070616"/>
            <a:ext cx="10945505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it-IT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 Hanno risposto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al sondaggio n. 1259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41,3%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delle Strutture contattate: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972   (77,2%)    mancanza dei D.P.I.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263   (20,9%)    scarsa informazione sulle procedure da svolgere per contenere l’infezione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123   (9,8%)    mancanza di farmaci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425  (33,8%)  assenza di personale sanitario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157  (12,5%)   difficoltà a trasferire i pz affetti da COVID-19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330  (26,2%)  difficoltà nell’isolamento dei pz affetti da COVID-19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282 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(77,6%) 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impossibilità nel far eseguire i tamponi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320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97D5EE9A-1196-E2AC-75F1-E064B9EA31D9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C6EDDC8-0D7A-F569-5174-16114364FAFD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A7BCB81-A777-AFFD-AE46-A73A180E66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pic>
        <p:nvPicPr>
          <p:cNvPr id="9" name="Immagine 8" descr="Immagine che contiene tavolo&#10;&#10;Descrizione generata automaticamente">
            <a:extLst>
              <a:ext uri="{FF2B5EF4-FFF2-40B4-BE49-F238E27FC236}">
                <a16:creationId xmlns:a16="http://schemas.microsoft.com/office/drawing/2014/main" id="{4A3D2A47-4401-1DB8-782C-3B4E7592C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329" y="1644569"/>
            <a:ext cx="5785339" cy="50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3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67BCE363-177F-C900-1082-53DD7D2D8D2C}"/>
              </a:ext>
            </a:extLst>
          </p:cNvPr>
          <p:cNvSpPr txBox="1">
            <a:spLocks/>
          </p:cNvSpPr>
          <p:nvPr/>
        </p:nvSpPr>
        <p:spPr>
          <a:xfrm>
            <a:off x="1289108" y="1086293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2825683-5894-93FF-3AB2-D7C7C136BDD0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5505971-EB9B-C505-031D-191EF700B7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C1AA20F-AA71-1584-79CC-2613105C0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30" y="2050931"/>
            <a:ext cx="4333476" cy="3476411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F008DD1F-B055-645E-C2F9-CB00B1DED60C}"/>
              </a:ext>
            </a:extLst>
          </p:cNvPr>
          <p:cNvSpPr/>
          <p:nvPr/>
        </p:nvSpPr>
        <p:spPr>
          <a:xfrm>
            <a:off x="5616164" y="2957465"/>
            <a:ext cx="459990" cy="43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5678EB6-CE17-8B46-1777-905A3CB46BD4}"/>
              </a:ext>
            </a:extLst>
          </p:cNvPr>
          <p:cNvSpPr/>
          <p:nvPr/>
        </p:nvSpPr>
        <p:spPr>
          <a:xfrm>
            <a:off x="5616164" y="3805515"/>
            <a:ext cx="459990" cy="4364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35446B0C-88C5-E713-3C2B-72E847F22533}"/>
              </a:ext>
            </a:extLst>
          </p:cNvPr>
          <p:cNvSpPr txBox="1">
            <a:spLocks/>
          </p:cNvSpPr>
          <p:nvPr/>
        </p:nvSpPr>
        <p:spPr>
          <a:xfrm>
            <a:off x="6263703" y="2775550"/>
            <a:ext cx="5781123" cy="2059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Distretto 1 n. 4 Strutture accreditate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5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Distretto 2 n. 2 Struttura accreditate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66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F1BF04B-007E-2151-8EA8-DD7F9DE85BF1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Prestazioni socio-assistenziali fornite in forma: 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Residenziale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Semiresidenziale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Diurna</a:t>
            </a:r>
          </a:p>
          <a:p>
            <a:pPr marL="1828800" lvl="4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Rivolte a persone: 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Fragili   (stadio dell’invecchiamento)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Disabili (fisici, psichici)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Non autosufficienti</a:t>
            </a:r>
          </a:p>
          <a:p>
            <a:pPr lvl="4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Età evolutiva e giovanile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500" i="1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2200" i="1" dirty="0">
                <a:solidFill>
                  <a:srgbClr val="0070C0"/>
                </a:solidFill>
                <a:latin typeface="Comic Sans MS" panose="030F0702030302020204" pitchFamily="66" charset="0"/>
              </a:rPr>
              <a:t>Offrono </a:t>
            </a:r>
            <a:r>
              <a:rPr lang="it-IT" sz="2200" i="1" dirty="0">
                <a:solidFill>
                  <a:srgbClr val="CF4DD2"/>
                </a:solidFill>
                <a:latin typeface="Comic Sans MS" panose="030F0702030302020204" pitchFamily="66" charset="0"/>
              </a:rPr>
              <a:t>supporto</a:t>
            </a:r>
            <a:r>
              <a:rPr lang="it-IT" sz="2200" i="1" dirty="0">
                <a:solidFill>
                  <a:srgbClr val="0070C0"/>
                </a:solidFill>
                <a:latin typeface="Comic Sans MS" panose="030F0702030302020204" pitchFamily="66" charset="0"/>
              </a:rPr>
              <a:t> sulla base di </a:t>
            </a:r>
            <a:r>
              <a:rPr lang="it-IT" sz="2200" b="1" i="1" dirty="0">
                <a:solidFill>
                  <a:srgbClr val="CF4DD2"/>
                </a:solidFill>
                <a:latin typeface="Comic Sans MS" panose="030F0702030302020204" pitchFamily="66" charset="0"/>
              </a:rPr>
              <a:t>piani personalizzati di assistenza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8101D35-6AA3-2B80-CDB3-F1A0D59E518B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2772DA5B-8BCB-CE77-5F68-D565D0BF92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96538"/>
            <a:ext cx="10515600" cy="4962312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 (R.S.A.)</a:t>
            </a:r>
          </a:p>
          <a:p>
            <a:pPr marL="0" indent="0">
              <a:buNone/>
            </a:pPr>
            <a:endParaRPr lang="it-IT" sz="2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 Strutture Sanitarie pensate per ospitare:</a:t>
            </a:r>
          </a:p>
          <a:p>
            <a:pPr marL="0" indent="0">
              <a:buNone/>
            </a:pPr>
            <a:endParaRPr lang="it-IT" sz="5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Tx/>
              <a:buChar char="-"/>
            </a:pPr>
            <a:r>
              <a:rPr lang="it-IT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Persone a rischio</a:t>
            </a:r>
          </a:p>
          <a:p>
            <a:pPr lvl="1">
              <a:buFontTx/>
              <a:buChar char="-"/>
            </a:pPr>
            <a:r>
              <a:rPr lang="it-IT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Persone fragili</a:t>
            </a:r>
          </a:p>
          <a:p>
            <a:pPr lvl="1">
              <a:buFontTx/>
              <a:buChar char="-"/>
            </a:pPr>
            <a:r>
              <a:rPr lang="it-IT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Persone che hanno bisogno di assistenza continuativa</a:t>
            </a:r>
          </a:p>
          <a:p>
            <a:pPr marL="0" indent="0">
              <a:buNone/>
            </a:pPr>
            <a:endParaRPr lang="it-IT" sz="1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 Compito:</a:t>
            </a:r>
          </a:p>
          <a:p>
            <a:pPr marL="0" indent="0">
              <a:buNone/>
            </a:pPr>
            <a:endParaRPr lang="it-IT" sz="5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Tx/>
              <a:buChar char="-"/>
            </a:pPr>
            <a:r>
              <a:rPr lang="it-IT" sz="28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Miglioramento della qualità della vita</a:t>
            </a:r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16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6FAC7B8-0561-3AC7-1F4F-67FE2282C002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Interventi </a:t>
            </a:r>
            <a:r>
              <a:rPr lang="it-IT" sz="2000" b="1">
                <a:solidFill>
                  <a:srgbClr val="0070C0"/>
                </a:solidFill>
                <a:latin typeface="Comic Sans MS" panose="030F0702030302020204" pitchFamily="66" charset="0"/>
              </a:rPr>
              <a:t>Assitenziali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resi per: 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Autonomia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Educativi e della socializzazione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Recupero o mantenimento</a:t>
            </a: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            Attività svolte per: 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Compiere atti quotidiani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Rimuovere o superare situazioni di bisogno e di difficoltà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Favorire la vita di relazione</a:t>
            </a:r>
          </a:p>
          <a:p>
            <a:pPr lvl="5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Sostegno alle famiglie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7883F2D-8CCA-39E0-A816-6C55B03E2AC2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04517A1-9528-680F-EAD8-46C6B68E91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203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6F3E4615-43F4-7684-1C24-4F37EB4BDDB5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Assistenza rivolta a: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900" b="1" dirty="0">
                <a:solidFill>
                  <a:srgbClr val="FCF600"/>
                </a:solidFill>
                <a:latin typeface="Comic Sans MS" panose="030F0702030302020204" pitchFamily="66" charset="0"/>
              </a:rPr>
              <a:t>Minori</a:t>
            </a:r>
            <a:r>
              <a:rPr lang="it-IT" sz="19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attraverso interventi educativi integrati o in sostituzione alle famiglie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9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Adulti con disabilità 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in conseguenza di malattie cronico-degenerative per il mantenimento o il recupero dell’autonomia e in sostegno alle famiglie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900" b="1" dirty="0">
                <a:solidFill>
                  <a:srgbClr val="00B050"/>
                </a:solidFill>
                <a:latin typeface="Comic Sans MS" panose="030F0702030302020204" pitchFamily="66" charset="0"/>
              </a:rPr>
              <a:t>Anziani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 per il recupero o il mantenimento delle residue capacità e per il sostegno familiare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900" b="1" dirty="0">
                <a:solidFill>
                  <a:srgbClr val="990033"/>
                </a:solidFill>
                <a:latin typeface="Comic Sans MS" panose="030F0702030302020204" pitchFamily="66" charset="0"/>
              </a:rPr>
              <a:t>Persone con problemi psico-sociali</a:t>
            </a:r>
            <a:r>
              <a:rPr lang="it-IT" sz="19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prive di supporto familiare e per la riabilitazione sociale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900" b="1" dirty="0">
                <a:solidFill>
                  <a:srgbClr val="CF4DD2"/>
                </a:solidFill>
                <a:latin typeface="Comic Sans MS" panose="030F0702030302020204" pitchFamily="66" charset="0"/>
              </a:rPr>
              <a:t>Donne in situazioni di disagio 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sociale anche con figli minori che non possono provvedere al proprio sostentamento o prive di sostegno familiare</a:t>
            </a:r>
          </a:p>
          <a:p>
            <a:pPr lvl="1">
              <a:lnSpc>
                <a:spcPct val="100000"/>
              </a:lnSpc>
              <a:buFont typeface="Comic Sans MS" panose="030F0702030302020204" pitchFamily="66" charset="0"/>
              <a:buChar char="–"/>
            </a:pPr>
            <a:endParaRPr lang="it-IT" sz="19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La Regione stabilendo dei </a:t>
            </a:r>
            <a:r>
              <a:rPr lang="it-IT" sz="2000" b="1" dirty="0">
                <a:solidFill>
                  <a:srgbClr val="23D727"/>
                </a:solidFill>
                <a:latin typeface="Comic Sans MS" panose="030F0702030302020204" pitchFamily="66" charset="0"/>
              </a:rPr>
              <a:t>requisiti minimi autorizzativi per queste strutture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garantisce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livelli omogenei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qualità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paritaria su tutto il territorio</a:t>
            </a: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43CD450-A9D9-E4F6-69F3-FE63B711D57C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D9D1B54-0428-0C3A-4623-A6A47BFD35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717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F7096F7-B5FE-45A8-AD73-4FF33ED3B6B6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Autorizzazione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Vigilanza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2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Strutture sottoposte a: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Controlli in fase preventiva        -  Controlli in fase di esercizio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30F0F9-CDBF-6FD3-D620-118F4383D91F}"/>
              </a:ext>
            </a:extLst>
          </p:cNvPr>
          <p:cNvSpPr txBox="1">
            <a:spLocks/>
          </p:cNvSpPr>
          <p:nvPr/>
        </p:nvSpPr>
        <p:spPr>
          <a:xfrm>
            <a:off x="1252619" y="1213184"/>
            <a:ext cx="10375274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Autorizzazione: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Di competenza dei comuni singoli o associati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Previo Nulla Osta igienico-sanitario rilasciato dalla ASL territorialmente competente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Fase Autorizzativa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it-IT" sz="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E’ la prima verifica al momento dell’apertura, vengono verificati i requisiti normativi (edilizi, igienico-sanitari e organizzativi)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Ulteriore verifica viene effettuata per modifiche strutturali, ampliamento o modifica della capacità recettiva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A6C9E26-F747-91C0-B59E-8043B740DFB6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5F1535C-3820-6924-AC48-2F40EF44E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4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4DD928DC-AA02-E787-862D-C3FD45C90E8D}"/>
              </a:ext>
            </a:extLst>
          </p:cNvPr>
          <p:cNvSpPr txBox="1">
            <a:spLocks/>
          </p:cNvSpPr>
          <p:nvPr/>
        </p:nvSpPr>
        <p:spPr>
          <a:xfrm>
            <a:off x="1289108" y="1091088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Autorizzazione e vigilanza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Fase di vigilanza: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Viene effettuata dai comuni singoli o associati competenti per territorio </a:t>
            </a:r>
            <a:r>
              <a:rPr lang="it-IT" sz="1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almeno una volta l’anno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senza preavviso al fine di verificare i requisiti funzionali ed organizzativi con l’eventuale supporto delle Strutture preposte della ASL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I comuni singoli o associati inviano annualmente un </a:t>
            </a:r>
            <a:r>
              <a:rPr lang="it-IT" sz="1800" b="1" dirty="0">
                <a:solidFill>
                  <a:srgbClr val="CF4DD2"/>
                </a:solidFill>
                <a:latin typeface="Comic Sans MS" panose="030F0702030302020204" pitchFamily="66" charset="0"/>
              </a:rPr>
              <a:t>report alla Regione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sull’attività di vigilanza effettuata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Sanzioni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Sono previsti </a:t>
            </a:r>
            <a:r>
              <a:rPr 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termini di regolarizzazione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per irregolarità stabilendo delle tempistiche congrue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E’ prevista la </a:t>
            </a:r>
            <a:r>
              <a:rPr lang="it-IT" sz="1800" dirty="0">
                <a:solidFill>
                  <a:srgbClr val="CF4DD2"/>
                </a:solidFill>
                <a:latin typeface="Comic Sans MS" panose="030F0702030302020204" pitchFamily="66" charset="0"/>
              </a:rPr>
              <a:t>revoca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 dell’autorizzazione in caso di gravi o ripetute violazioni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Sono previste </a:t>
            </a:r>
            <a:r>
              <a:rPr 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sanzioni amministrative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pecuniarie in caso di assenza di Autorizzazione al funzionamento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914400" lvl="2" indent="0">
              <a:lnSpc>
                <a:spcPct val="100000"/>
              </a:lnSpc>
              <a:buNone/>
            </a:pPr>
            <a:endParaRPr lang="it-IT" sz="5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La chiusura dell’attività viene disposta dai comuni previa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adozioni delle misure necessarie a tutela degli utenti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874D309-96E8-9BA0-254E-0AA5F5F1EDCA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915A16F-6253-DAB8-96F1-A95BB5EFCB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3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BE76064-50B7-F7FF-71F4-E5DAA363F515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F5671EB-899F-A433-B1D5-1902967A2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B8C690D4-EB81-7497-E1E3-75270EFA07B4}"/>
              </a:ext>
            </a:extLst>
          </p:cNvPr>
          <p:cNvSpPr txBox="1">
            <a:spLocks/>
          </p:cNvSpPr>
          <p:nvPr/>
        </p:nvSpPr>
        <p:spPr>
          <a:xfrm>
            <a:off x="1289108" y="1091088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Organizzazione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Progetto Globale: 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Le finalità della Struttura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La metodologia operativa e gestionale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L’organizzazione operativa e gestionale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Il tipo di prestazioni offerte, conforme alla tipologia della struttura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Le modalità di coordinamento con la rete dei servizi del territorio</a:t>
            </a:r>
          </a:p>
          <a:p>
            <a:pPr marL="914400" lvl="2" indent="0">
              <a:lnSpc>
                <a:spcPct val="100000"/>
              </a:lnSpc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Carta dei Servizi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Criteri per l’accesso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Modalità di funzionamento della Struttura (servizi, regole, orari, ecc..)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Tariffe praticate con indicazione delle prestazioni ricomprese</a:t>
            </a:r>
          </a:p>
          <a:p>
            <a:pPr lvl="2">
              <a:lnSpc>
                <a:spcPct val="100000"/>
              </a:lnSpc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Personale (organigramma e funzioni)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68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53FC5ED-AF25-A7BC-77EA-3D659B4E7849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0CDCC12-DA26-0C57-9B78-98497B02C5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C9D66841-8BEE-FC26-4299-774F6A5F238E}"/>
              </a:ext>
            </a:extLst>
          </p:cNvPr>
          <p:cNvSpPr txBox="1">
            <a:spLocks/>
          </p:cNvSpPr>
          <p:nvPr/>
        </p:nvSpPr>
        <p:spPr>
          <a:xfrm>
            <a:off x="1289108" y="1091088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Organizzazione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Piano Personalizzato educativo ed assistenziale: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Obiettivi educativi da raggiungere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I contenuti educativi e le modalità di intervento da attuare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Le soluzioni in rapporto alle condizioni del minore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I tempi di realizzazione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Le figure professionali responsabili dell’attuazione dell’intervento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Le procedure per la valutazione e le modifiche in itinere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Comic Sans MS" panose="030F0702030302020204" pitchFamily="66" charset="0"/>
              <a:buChar char="–"/>
            </a:pP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Criteri di informazione e coinvolgimento delle figure familiari o delle Istituzioni interessate (famiglie, Tribunale per minori)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53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CCCA3CB-33BF-8EAA-8D21-4F6F3289A756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22F738B-2D69-74D4-1A86-AC14ED377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171E0395-9FF8-E6E0-7F07-3C0D738CDA54}"/>
              </a:ext>
            </a:extLst>
          </p:cNvPr>
          <p:cNvSpPr txBox="1">
            <a:spLocks/>
          </p:cNvSpPr>
          <p:nvPr/>
        </p:nvSpPr>
        <p:spPr>
          <a:xfrm>
            <a:off x="1289108" y="1091088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Organizzazione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5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Organigramma: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Responsabile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: coordinatore responsabile della struttura e dei servizi offerti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Educatore Professionale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: funzione educativa / trasmissione dei modelli di vita e dei valori di riferimento, lavora sui progetti di vita delle persone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Operatori Socio Sanitari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: supporto per le attività quotidiane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Documentazione: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rgbClr val="CF4DD2"/>
                </a:solidFill>
                <a:latin typeface="Comic Sans MS" panose="030F0702030302020204" pitchFamily="66" charset="0"/>
              </a:rPr>
              <a:t>Cartella Personale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per ogni singolo ospite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rgbClr val="CF4DD2"/>
                </a:solidFill>
                <a:latin typeface="Comic Sans MS" panose="030F0702030302020204" pitchFamily="66" charset="0"/>
              </a:rPr>
              <a:t>Registro delle Presenze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degli operatori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it-IT" sz="1800" dirty="0">
                <a:solidFill>
                  <a:srgbClr val="CF4DD2"/>
                </a:solidFill>
                <a:latin typeface="Comic Sans MS" panose="030F0702030302020204" pitchFamily="66" charset="0"/>
              </a:rPr>
              <a:t>Tabella dietetica </a:t>
            </a:r>
            <a:r>
              <a:rPr 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autorizzata dalla ASL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26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A885EE5B-328D-1CFC-EC8A-524D7BF4E17E}"/>
              </a:ext>
            </a:extLst>
          </p:cNvPr>
          <p:cNvSpPr txBox="1">
            <a:spLocks/>
          </p:cNvSpPr>
          <p:nvPr/>
        </p:nvSpPr>
        <p:spPr>
          <a:xfrm>
            <a:off x="1289108" y="1077440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Strutture Socio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2825683-5894-93FF-3AB2-D7C7C136BDD0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5505971-EB9B-C505-031D-191EF700B7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C1AA20F-AA71-1584-79CC-2613105C0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430" y="2050931"/>
            <a:ext cx="4333476" cy="3476411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F008DD1F-B055-645E-C2F9-CB00B1DED60C}"/>
              </a:ext>
            </a:extLst>
          </p:cNvPr>
          <p:cNvSpPr/>
          <p:nvPr/>
        </p:nvSpPr>
        <p:spPr>
          <a:xfrm>
            <a:off x="5616164" y="2957465"/>
            <a:ext cx="459990" cy="436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5678EB6-CE17-8B46-1777-905A3CB46BD4}"/>
              </a:ext>
            </a:extLst>
          </p:cNvPr>
          <p:cNvSpPr/>
          <p:nvPr/>
        </p:nvSpPr>
        <p:spPr>
          <a:xfrm>
            <a:off x="5616164" y="3805515"/>
            <a:ext cx="459990" cy="4364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35446B0C-88C5-E713-3C2B-72E847F22533}"/>
              </a:ext>
            </a:extLst>
          </p:cNvPr>
          <p:cNvSpPr txBox="1">
            <a:spLocks/>
          </p:cNvSpPr>
          <p:nvPr/>
        </p:nvSpPr>
        <p:spPr>
          <a:xfrm>
            <a:off x="6263703" y="2775550"/>
            <a:ext cx="5781123" cy="2059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Distretto 1 n. 51 Strutture (2020)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5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Distretto 2 n. 30 Strutture (2020)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20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2">
              <a:lnSpc>
                <a:spcPct val="100000"/>
              </a:lnSpc>
            </a:pPr>
            <a:endParaRPr lang="it-IT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71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19215CD6-489D-8424-BA19-DC910289F1C3}"/>
              </a:ext>
            </a:extLst>
          </p:cNvPr>
          <p:cNvSpPr txBox="1">
            <a:spLocks/>
          </p:cNvSpPr>
          <p:nvPr/>
        </p:nvSpPr>
        <p:spPr>
          <a:xfrm>
            <a:off x="1289108" y="1077440"/>
            <a:ext cx="9613783" cy="56713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Normativa di Riferimento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1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800" dirty="0">
                <a:solidFill>
                  <a:srgbClr val="0070C0"/>
                </a:solidFill>
                <a:latin typeface="Calibri" panose="020F0502020204030204" pitchFamily="34" charset="0"/>
              </a:rPr>
              <a:t>Strutture Socio Sanitarie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Legge regionale del 03 marzo 2003 n. 4 “Norme in materia di autorizzazione alla realizzazione di strutture e all'esercizio di attività sanitarie e socio-sanitarie, di accreditamento istituzionale e di accordi contrattuali”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Allegato C - Decreto del Commissario ad Acta n. 8 del 10 febbraio </a:t>
            </a: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2011 “</a:t>
            </a:r>
            <a:r>
              <a:rPr lang="it-IT" sz="1500" dirty="0">
                <a:solidFill>
                  <a:srgbClr val="1919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Requisiti minimi autorizzativi per l'esercizio delle attività sanitarie e socio sanitarie”</a:t>
            </a:r>
            <a:endParaRPr lang="it-IT" sz="1500" dirty="0">
              <a:solidFill>
                <a:srgbClr val="19191A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0663" indent="-220663">
              <a:lnSpc>
                <a:spcPct val="115000"/>
              </a:lnSpc>
              <a:spcAft>
                <a:spcPts val="600"/>
              </a:spcAft>
              <a:buNone/>
            </a:pPr>
            <a:r>
              <a:rPr lang="it-IT" sz="1800" dirty="0">
                <a:solidFill>
                  <a:srgbClr val="0070C0"/>
                </a:solidFill>
                <a:latin typeface="Calibri" panose="020F0502020204030204" pitchFamily="34" charset="0"/>
              </a:rPr>
              <a:t>Strutture Socio Assistenziali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egge regionale n. 11 del 10 agosto 2016 - “</a:t>
            </a:r>
            <a:r>
              <a:rPr lang="it-IT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Sistema integrato degli interventi e dei servizi sociali nella Regione Lazio</a:t>
            </a: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”, art. 32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Legge regionale n. 41 del 12 dicembre 2003 “Norme in materia di autorizzazione all'apertura ed al funzionamento di strutture che prestano servizi socio-assistenziali”</a:t>
            </a:r>
            <a:endParaRPr lang="it-IT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D.G.R. n. 1304 del 23 dicembre 2004: “Requisiti per il rilascio dell’autorizzazione all’apertura ed al funzionamento delle strutture che prestano i servizi di Mensa sociale e accoglienza notturna, i servizi per la vacanza, i Servizi di emergenza e di pronto intervento assistenziale e dei Centri diurni”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D.G.R. n. 1305 del 23 DICEMBRE 2004 “Autorizzazione all’apertura ed al funzionamento delle strutture a ciclo residenziale e semiresidenziale che prestano servizi socio-assistenziali. Requisiti strutturali e organizzativi integrativi rispetto ai requisiti previsti dall’articolo 11 della L.R. 41/2003”</a:t>
            </a:r>
            <a:endParaRPr lang="it-IT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100000"/>
              </a:lnSpc>
            </a:pPr>
            <a:endParaRPr lang="it-IT" sz="15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b="1" dirty="0">
              <a:solidFill>
                <a:srgbClr val="CF4DD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17B719D-7716-2ABB-24A2-E09C6DB57CB8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D6BF228-4449-1661-C008-E22F846AE1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5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91FD647-1492-1968-5129-D719C6A5EB57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F4521739-92A8-FE52-6B20-C73AC0A04F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06EE933-F8D2-5C1A-7B28-A44992396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84"/>
            <a:ext cx="10515600" cy="49623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3500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 (R.S.A.)</a:t>
            </a:r>
          </a:p>
          <a:p>
            <a:pPr marL="0" indent="0">
              <a:buNone/>
            </a:pPr>
            <a:endParaRPr lang="it-IT" sz="2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 Sono Strutture Sanitarie:</a:t>
            </a:r>
          </a:p>
          <a:p>
            <a:pPr marL="0" indent="0">
              <a:buNone/>
            </a:pPr>
            <a:endParaRPr lang="it-IT" sz="5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Offrono </a:t>
            </a:r>
            <a:r>
              <a:rPr lang="it-IT" sz="2600" dirty="0">
                <a:solidFill>
                  <a:srgbClr val="23D727"/>
                </a:solidFill>
                <a:latin typeface="Comic Sans MS" panose="030F0702030302020204" pitchFamily="66" charset="0"/>
              </a:rPr>
              <a:t>percorsi di assistenza integrata </a:t>
            </a: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dando risposte al bisogno di salute della persona garantendo continuità nel tempo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Offrono ospitalità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Sostegno per le attività quotidiane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it-IT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Somministrazione dei pasti e igiene personale </a:t>
            </a:r>
          </a:p>
          <a:p>
            <a:pPr lvl="1">
              <a:lnSpc>
                <a:spcPct val="110000"/>
              </a:lnSpc>
              <a:buFontTx/>
              <a:buChar char="-"/>
            </a:pPr>
            <a:endParaRPr lang="it-IT" sz="3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 algn="just">
              <a:lnSpc>
                <a:spcPct val="120000"/>
              </a:lnSpc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 pz non più autosufficienti e a adulti con disabilità che </a:t>
            </a:r>
            <a:r>
              <a:rPr lang="it-IT" dirty="0">
                <a:solidFill>
                  <a:srgbClr val="CF4DD2"/>
                </a:solidFill>
                <a:latin typeface="Comic Sans MS" panose="030F0702030302020204" pitchFamily="66" charset="0"/>
              </a:rPr>
              <a:t>non necessitano di RICOVERO OSPEDALIERO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o in centri di riabilitazione</a:t>
            </a:r>
          </a:p>
          <a:p>
            <a:pPr marL="0" indent="0">
              <a:buNone/>
            </a:pPr>
            <a:endParaRPr lang="it-IT" sz="1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sz="28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8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8A2DC7-45B3-3D6B-F52D-236512DCA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486" y="1171329"/>
            <a:ext cx="10809027" cy="5248915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it-IT" sz="3500" dirty="0">
                <a:solidFill>
                  <a:srgbClr val="23D727"/>
                </a:solidFill>
                <a:latin typeface="Comic Sans MS" panose="030F0702030302020204" pitchFamily="66" charset="0"/>
              </a:rPr>
              <a:t>Servizio Sanitario Nazionale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0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lvl="1">
              <a:buFontTx/>
              <a:buChar char="-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garantisce alle persone non più autosufficienti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affette da malattie croniche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in condizioni di fragilità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che non possono curarsi a domicilio </a:t>
            </a:r>
          </a:p>
          <a:p>
            <a:pPr marL="457200" lvl="1" indent="0">
              <a:buNone/>
            </a:pPr>
            <a:endParaRPr lang="it-IT" sz="1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 algn="just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ospitalità in strutture che offrono loro tutta l’assistenza di cui </a:t>
            </a:r>
          </a:p>
          <a:p>
            <a:pPr marL="457200" lvl="1" indent="0" algn="just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hanno bisogno per periodi di tempi delimitato o indeterminato</a:t>
            </a:r>
          </a:p>
          <a:p>
            <a:pPr marL="457200" lvl="1" indent="0" algn="just">
              <a:buNone/>
            </a:pPr>
            <a:endParaRPr lang="it-IT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 algn="just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Attraverso il sostegno di:</a:t>
            </a:r>
          </a:p>
          <a:p>
            <a:pPr lvl="5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Personale Medico</a:t>
            </a:r>
          </a:p>
          <a:p>
            <a:pPr lvl="5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Personale Infermieristico</a:t>
            </a:r>
          </a:p>
          <a:p>
            <a:pPr lvl="5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  Personale Terapista </a:t>
            </a:r>
          </a:p>
          <a:p>
            <a:pPr marL="457200" lvl="1" indent="0" algn="just">
              <a:buNone/>
            </a:pPr>
            <a:endParaRPr lang="it-IT" sz="28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Tx/>
              <a:buChar char="-"/>
            </a:pPr>
            <a:endParaRPr lang="it-IT" sz="5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0977EB-2C48-C14B-3FA3-63639873A18E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1610483-CCBE-2877-AD0C-8DB790278E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76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8C7DDEE0-95A0-2E6D-B21E-AA9BB1041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486" y="1171329"/>
            <a:ext cx="10809027" cy="5248915"/>
          </a:xfrm>
        </p:spPr>
        <p:txBody>
          <a:bodyPr>
            <a:norm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it-IT" sz="3500" dirty="0">
                <a:solidFill>
                  <a:srgbClr val="23D727"/>
                </a:solidFill>
                <a:latin typeface="Comic Sans MS" panose="030F0702030302020204" pitchFamily="66" charset="0"/>
              </a:rPr>
              <a:t>Cure Domiciliari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0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457200" lvl="1" indent="0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Il Pz viene ricoverato in RSA perché non può essere assistito con un programma di cure domiciliari:</a:t>
            </a:r>
          </a:p>
          <a:p>
            <a:pPr marL="457200" lvl="1" indent="0">
              <a:buNone/>
            </a:pPr>
            <a:endParaRPr lang="it-IT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Alloggio idoneo</a:t>
            </a: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Supporto di persone </a:t>
            </a: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Acquisto dei beni necessari</a:t>
            </a: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Movimentazione della persona</a:t>
            </a: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Ausili (deambulatori, stampelle, ecc.)</a:t>
            </a:r>
          </a:p>
          <a:p>
            <a:pPr lvl="3">
              <a:buFontTx/>
              <a:buChar char="-"/>
            </a:pPr>
            <a:r>
              <a:rPr lang="it-IT" sz="24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Aiuto per l’uso dei servizi igienici </a:t>
            </a:r>
          </a:p>
          <a:p>
            <a:pPr marL="457200" lvl="1" indent="0">
              <a:buNone/>
            </a:pPr>
            <a:endParaRPr lang="it-IT" sz="1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 algn="just">
              <a:buNone/>
            </a:pPr>
            <a:endParaRPr lang="it-IT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lvl="1" indent="0" algn="just">
              <a:buNone/>
            </a:pPr>
            <a:endParaRPr lang="it-IT" sz="28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Tx/>
              <a:buChar char="-"/>
            </a:pPr>
            <a:endParaRPr lang="it-IT" sz="5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88B6CEB-3C7B-F194-F22A-6C19C9697194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93957FC-4AB7-8653-2AF4-E006954563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6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3F2BD80A-3FBE-B015-42B8-B491D880E792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A531587-93C4-D412-168F-F3066D8C89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D1B44CE2-26D6-A45D-284D-728CD415B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84"/>
            <a:ext cx="10515600" cy="4962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500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 (R.S.A.)</a:t>
            </a:r>
          </a:p>
          <a:p>
            <a:pPr marL="0" indent="0">
              <a:buNone/>
            </a:pPr>
            <a:endParaRPr lang="it-IT" sz="2000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lvl="1"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Strutture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non ospedaliere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ma 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carattere sanitario</a:t>
            </a:r>
          </a:p>
          <a:p>
            <a:pPr lvl="1">
              <a:buFont typeface="Comic Sans MS" panose="030F0702030302020204" pitchFamily="66" charset="0"/>
              <a:buChar char="–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Ospitano per un tempo determinato o indeterminato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it-IT" sz="2800" dirty="0">
                <a:solidFill>
                  <a:srgbClr val="23D727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0070C0"/>
                </a:solidFill>
              </a:rPr>
              <a:t>   </a:t>
            </a:r>
            <a:r>
              <a:rPr lang="it-IT" sz="2400" i="1" dirty="0">
                <a:solidFill>
                  <a:srgbClr val="0070C0"/>
                </a:solidFill>
              </a:rPr>
              <a:t>in grado di garantire</a:t>
            </a:r>
            <a:r>
              <a:rPr lang="it-IT" sz="2400" dirty="0">
                <a:solidFill>
                  <a:srgbClr val="0070C0"/>
                </a:solidFill>
              </a:rPr>
              <a:t>:</a:t>
            </a:r>
            <a:endParaRPr lang="it-IT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it-IT" sz="500" dirty="0">
              <a:solidFill>
                <a:srgbClr val="0070C0"/>
              </a:solidFill>
            </a:endParaRPr>
          </a:p>
          <a:p>
            <a:pPr lvl="1"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Cure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Recupero</a:t>
            </a:r>
          </a:p>
          <a:p>
            <a:pPr lvl="1">
              <a:buFontTx/>
              <a:buChar char="-"/>
            </a:pP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Mantenimento</a:t>
            </a:r>
          </a:p>
        </p:txBody>
      </p:sp>
      <p:sp>
        <p:nvSpPr>
          <p:cNvPr id="7" name="Parentesi graffa chiusa 6">
            <a:extLst>
              <a:ext uri="{FF2B5EF4-FFF2-40B4-BE49-F238E27FC236}">
                <a16:creationId xmlns:a16="http://schemas.microsoft.com/office/drawing/2014/main" id="{557F41AF-0FCA-DF69-B03C-19CB5085F4D9}"/>
              </a:ext>
            </a:extLst>
          </p:cNvPr>
          <p:cNvSpPr/>
          <p:nvPr/>
        </p:nvSpPr>
        <p:spPr>
          <a:xfrm>
            <a:off x="3875964" y="4335990"/>
            <a:ext cx="381826" cy="1154826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44125DD-6095-24B5-581C-F9783A762514}"/>
              </a:ext>
            </a:extLst>
          </p:cNvPr>
          <p:cNvSpPr txBox="1"/>
          <p:nvPr/>
        </p:nvSpPr>
        <p:spPr>
          <a:xfrm>
            <a:off x="4635763" y="4313238"/>
            <a:ext cx="61186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A persone con patologie che richiedono continuità assistenziale pur non avendo   sintomi complessi</a:t>
            </a:r>
          </a:p>
        </p:txBody>
      </p:sp>
    </p:spTree>
    <p:extLst>
      <p:ext uri="{BB962C8B-B14F-4D97-AF65-F5344CB8AC3E}">
        <p14:creationId xmlns:p14="http://schemas.microsoft.com/office/powerpoint/2010/main" val="66315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DD40B-03FD-2585-BF35-A354198B4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341" y="1439730"/>
            <a:ext cx="10989578" cy="46590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23D727"/>
                </a:solidFill>
                <a:latin typeface="Comic Sans MS" panose="030F0702030302020204" pitchFamily="66" charset="0"/>
              </a:rPr>
              <a:t>Organigramma R.S.A.</a:t>
            </a:r>
          </a:p>
          <a:p>
            <a:pPr marL="0" indent="0" algn="ctr">
              <a:buNone/>
            </a:pPr>
            <a:endParaRPr lang="it-IT" sz="10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Direttore Sanitario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 preferibilmente Geriatra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(accoglienza, espletamento cure)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400" dirty="0">
                <a:solidFill>
                  <a:schemeClr val="accent4">
                    <a:lumMod val="50000"/>
                  </a:schemeClr>
                </a:solidFill>
                <a:latin typeface="Comic Sans MS" panose="030F0702030302020204" pitchFamily="66" charset="0"/>
              </a:rPr>
              <a:t>Medico Medicina Generale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 gestione dell’aspetto clinico vero e proprio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Infermieri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 assistenza continua h24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400" dirty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Operatori Socio Sanitari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 aiuto svolgimento attività quotidiane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Assistenza riabilitativa</a:t>
            </a:r>
            <a:r>
              <a:rPr lang="it-IT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: fisioterapisti, terapisti occupazionali, psicologi</a:t>
            </a: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BE76064-50B7-F7FF-71F4-E5DAA363F515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F5671EB-899F-A433-B1D5-1902967A2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6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38D1A7C6-DACE-7763-6FFA-4FFB57A74A76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Le Residenze Sanitarie Assistenziali possono essere: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Pubbliche (di proprietà dei Comuni o delle Aziende Sanitarie)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Private convenzionate con il S.S.N.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Completamente private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In una Struttura possono essere presenti contemporaneamente posti letto in convenzione e privati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it-IT" sz="5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000" b="1" i="1" dirty="0">
                <a:solidFill>
                  <a:srgbClr val="FF0000"/>
                </a:solidFill>
              </a:rPr>
              <a:t>Spese</a:t>
            </a:r>
            <a:r>
              <a:rPr lang="it-IT" sz="2000" dirty="0">
                <a:solidFill>
                  <a:srgbClr val="0070C0"/>
                </a:solidFill>
              </a:rPr>
              <a:t>:      - Sono stabilite dagli enti che gestiscono le Strutture in accordo con i comuni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0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b="1" i="1" dirty="0">
                <a:solidFill>
                  <a:schemeClr val="accent2">
                    <a:lumMod val="75000"/>
                  </a:schemeClr>
                </a:solidFill>
              </a:rPr>
              <a:t>Possono essere</a:t>
            </a:r>
            <a:r>
              <a:rPr lang="it-IT" sz="2000" dirty="0">
                <a:solidFill>
                  <a:srgbClr val="0070C0"/>
                </a:solidFill>
              </a:rPr>
              <a:t>:       - in parte a carico del S.S.N.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</a:rPr>
              <a:t>                                    - in parte a carico dei comuni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</a:rPr>
              <a:t>                                    - in parte a carico dell’utente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04DB0CE-693A-A98A-3E29-407A1A6E89CA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6ECDFAA3-1BCA-8595-A3AA-EB60F073AA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3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10F1D59-FD18-5A43-2E1C-07FE786F2AEE}"/>
              </a:ext>
            </a:extLst>
          </p:cNvPr>
          <p:cNvSpPr txBox="1">
            <a:spLocks/>
          </p:cNvSpPr>
          <p:nvPr/>
        </p:nvSpPr>
        <p:spPr>
          <a:xfrm>
            <a:off x="1289108" y="1070616"/>
            <a:ext cx="9613783" cy="5405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dirty="0">
                <a:solidFill>
                  <a:srgbClr val="23D727"/>
                </a:solidFill>
                <a:latin typeface="Comic Sans MS" panose="030F0702030302020204" pitchFamily="66" charset="0"/>
              </a:rPr>
              <a:t>Residenze Sanitarie Assistenziali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it-IT" sz="400" dirty="0">
              <a:solidFill>
                <a:srgbClr val="23D727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Livelli di intensità di cura: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Rivolte a Pz con problemi sanitari di diversa complessità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Pz in condizioni 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Molto Critiche </a:t>
            </a:r>
            <a:r>
              <a:rPr lang="it-IT" sz="2000" b="1" dirty="0">
                <a:solidFill>
                  <a:srgbClr val="0070C0"/>
                </a:solidFill>
                <a:latin typeface="Comic Sans MS" panose="030F0702030302020204" pitchFamily="66" charset="0"/>
              </a:rPr>
              <a:t>–</a:t>
            </a:r>
            <a:r>
              <a:rPr lang="it-IT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Stato di Coma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   (supporto funzioni vitali) Utilizzo di Respiratori / Nutrizione Artificiale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Pz in condizioni di </a:t>
            </a:r>
            <a:r>
              <a:rPr lang="it-IT" sz="2000" b="1" dirty="0">
                <a:solidFill>
                  <a:srgbClr val="23D727"/>
                </a:solidFill>
                <a:latin typeface="Comic Sans MS" panose="030F0702030302020204" pitchFamily="66" charset="0"/>
              </a:rPr>
              <a:t>salute discrete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che necessitano solamente di assistenza infermieristica 24h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Pz in condizioni di salute che </a:t>
            </a:r>
            <a:r>
              <a:rPr lang="it-IT" sz="2000" b="1" dirty="0">
                <a:solidFill>
                  <a:srgbClr val="CF4DD2"/>
                </a:solidFill>
                <a:latin typeface="Comic Sans MS" panose="030F0702030302020204" pitchFamily="66" charset="0"/>
              </a:rPr>
              <a:t>possono evolvere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in minore o maggiore gravità o che migliorano nel tempo</a:t>
            </a:r>
            <a:endParaRPr lang="it-IT" sz="1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it-IT" sz="10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I livelli di intensità di cura </a:t>
            </a:r>
            <a:r>
              <a:rPr lang="it-IT" sz="2000" b="1" dirty="0">
                <a:solidFill>
                  <a:srgbClr val="CCC700"/>
                </a:solidFill>
                <a:latin typeface="Comic Sans MS" panose="030F0702030302020204" pitchFamily="66" charset="0"/>
              </a:rPr>
              <a:t>variano a seconda della gravità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dell’assistito e </a:t>
            </a:r>
            <a:r>
              <a:rPr lang="it-IT" sz="2000" dirty="0">
                <a:solidFill>
                  <a:srgbClr val="33CC33"/>
                </a:solidFill>
                <a:latin typeface="Comic Sans MS" panose="030F0702030302020204" pitchFamily="66" charset="0"/>
              </a:rPr>
              <a:t>possono mutare nel tempo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a seconda dell’evoluzione del quadro clinico</a:t>
            </a:r>
            <a:endParaRPr lang="it-IT" sz="20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F9C3E78-5673-8ADC-5534-9A78D66267C1}"/>
              </a:ext>
            </a:extLst>
          </p:cNvPr>
          <p:cNvPicPr/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348892" y="229404"/>
            <a:ext cx="1807454" cy="69864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37659B3-A1A9-072E-B9B1-0B2F40817F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1" y="234184"/>
            <a:ext cx="1660017" cy="45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2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2018</Words>
  <Application>Microsoft Office PowerPoint</Application>
  <PresentationFormat>Widescreen</PresentationFormat>
  <Paragraphs>475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AZIEND SANITARIA LOCALE - RIETI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Dipartimento Aziendale delle Professioni Sanitarie</dc:title>
  <dc:creator>d.novelli</dc:creator>
  <cp:lastModifiedBy>Luisa Di Loreto</cp:lastModifiedBy>
  <cp:revision>81</cp:revision>
  <cp:lastPrinted>2022-10-21T10:33:09Z</cp:lastPrinted>
  <dcterms:created xsi:type="dcterms:W3CDTF">2022-09-23T11:00:40Z</dcterms:created>
  <dcterms:modified xsi:type="dcterms:W3CDTF">2022-11-09T11:31:01Z</dcterms:modified>
</cp:coreProperties>
</file>