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0"/>
  </p:notesMasterIdLst>
  <p:sldIdLst>
    <p:sldId id="256" r:id="rId2"/>
    <p:sldId id="257" r:id="rId3"/>
    <p:sldId id="258" r:id="rId4"/>
    <p:sldId id="259" r:id="rId5"/>
    <p:sldId id="272" r:id="rId6"/>
    <p:sldId id="273" r:id="rId7"/>
    <p:sldId id="260" r:id="rId8"/>
    <p:sldId id="270" r:id="rId9"/>
    <p:sldId id="261" r:id="rId10"/>
    <p:sldId id="262" r:id="rId11"/>
    <p:sldId id="263" r:id="rId12"/>
    <p:sldId id="265" r:id="rId13"/>
    <p:sldId id="266" r:id="rId14"/>
    <p:sldId id="264" r:id="rId15"/>
    <p:sldId id="267" r:id="rId16"/>
    <p:sldId id="268" r:id="rId17"/>
    <p:sldId id="269" r:id="rId18"/>
    <p:sldId id="271" r:id="rId1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29" autoAdjust="0"/>
  </p:normalViewPr>
  <p:slideViewPr>
    <p:cSldViewPr>
      <p:cViewPr varScale="1">
        <p:scale>
          <a:sx n="96" d="100"/>
          <a:sy n="96" d="100"/>
        </p:scale>
        <p:origin x="93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4" y="0"/>
            <a:ext cx="2971800" cy="457200"/>
          </a:xfrm>
          <a:prstGeom prst="rect">
            <a:avLst/>
          </a:prstGeom>
        </p:spPr>
        <p:txBody>
          <a:bodyPr vert="horz" lIns="91440" tIns="45720" rIns="91440" bIns="45720" rtlCol="0"/>
          <a:lstStyle>
            <a:lvl1pPr algn="r">
              <a:defRPr sz="1200"/>
            </a:lvl1pPr>
          </a:lstStyle>
          <a:p>
            <a:fld id="{3D604947-FA58-476B-8848-562DC4B3BE2E}" type="datetimeFigureOut">
              <a:rPr lang="it-IT" smtClean="0"/>
              <a:t>24/06/2022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1"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4" y="8685213"/>
            <a:ext cx="2971800" cy="457200"/>
          </a:xfrm>
          <a:prstGeom prst="rect">
            <a:avLst/>
          </a:prstGeom>
        </p:spPr>
        <p:txBody>
          <a:bodyPr vert="horz" lIns="91440" tIns="45720" rIns="91440" bIns="45720" rtlCol="0" anchor="b"/>
          <a:lstStyle>
            <a:lvl1pPr algn="r">
              <a:defRPr sz="1200"/>
            </a:lvl1pPr>
          </a:lstStyle>
          <a:p>
            <a:fld id="{0B00E6D8-3E89-43B3-8730-4F4DB5414B6B}" type="slidenum">
              <a:rPr lang="it-IT" smtClean="0"/>
              <a:t>‹N›</a:t>
            </a:fld>
            <a:endParaRPr lang="it-IT"/>
          </a:p>
        </p:txBody>
      </p:sp>
    </p:spTree>
    <p:extLst>
      <p:ext uri="{BB962C8B-B14F-4D97-AF65-F5344CB8AC3E}">
        <p14:creationId xmlns:p14="http://schemas.microsoft.com/office/powerpoint/2010/main" val="20235237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B00E6D8-3E89-43B3-8730-4F4DB5414B6B}" type="slidenum">
              <a:rPr lang="it-IT" smtClean="0"/>
              <a:t>18</a:t>
            </a:fld>
            <a:endParaRPr lang="it-IT"/>
          </a:p>
        </p:txBody>
      </p:sp>
    </p:spTree>
    <p:extLst>
      <p:ext uri="{BB962C8B-B14F-4D97-AF65-F5344CB8AC3E}">
        <p14:creationId xmlns:p14="http://schemas.microsoft.com/office/powerpoint/2010/main" val="1614769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D66C166-D2B1-4470-A436-D086AD7016D9}" type="datetimeFigureOut">
              <a:rPr lang="it-IT" smtClean="0"/>
              <a:t>24/06/2022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45C30F1-CE12-4391-98C0-50E4690DF337}" type="slidenum">
              <a:rPr lang="it-IT" smtClean="0"/>
              <a:t>‹N›</a:t>
            </a:fld>
            <a:endParaRPr lang="it-IT"/>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it-IT" smtClean="0"/>
              <a:t>Fare clic per modificare lo stile del titolo</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4D66C166-D2B1-4470-A436-D086AD7016D9}" type="datetimeFigureOut">
              <a:rPr lang="it-IT" smtClean="0"/>
              <a:t>24/06/2022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45C30F1-CE12-4391-98C0-50E4690DF337}" type="slidenum">
              <a:rPr lang="it-IT" smtClean="0"/>
              <a:t>‹N›</a:t>
            </a:fld>
            <a:endParaRPr lang="it-IT"/>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D66C166-D2B1-4470-A436-D086AD7016D9}" type="datetimeFigureOut">
              <a:rPr lang="it-IT" smtClean="0"/>
              <a:t>24/06/2022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45C30F1-CE12-4391-98C0-50E4690DF337}" type="slidenum">
              <a:rPr lang="it-IT" smtClean="0"/>
              <a:t>‹N›</a:t>
            </a:fld>
            <a:endParaRPr lang="it-IT"/>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D66C166-D2B1-4470-A436-D086AD7016D9}" type="datetimeFigureOut">
              <a:rPr lang="it-IT" smtClean="0"/>
              <a:t>24/06/2022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45C30F1-CE12-4391-98C0-50E4690DF337}" type="slidenum">
              <a:rPr lang="it-IT" smtClean="0"/>
              <a:t>‹N›</a:t>
            </a:fld>
            <a:endParaRPr lang="it-IT"/>
          </a:p>
        </p:txBody>
      </p:sp>
      <p:sp>
        <p:nvSpPr>
          <p:cNvPr id="8" name="Title 7"/>
          <p:cNvSpPr>
            <a:spLocks noGrp="1"/>
          </p:cNvSpPr>
          <p:nvPr>
            <p:ph type="title"/>
          </p:nvPr>
        </p:nvSpPr>
        <p:spPr/>
        <p:txBody>
          <a:bodyPr/>
          <a:lstStyle/>
          <a:p>
            <a:r>
              <a:rPr lang="it-IT" smtClean="0"/>
              <a:t>Fare clic per modificare lo stile del titolo</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D66C166-D2B1-4470-A436-D086AD7016D9}" type="datetimeFigureOut">
              <a:rPr lang="it-IT" smtClean="0"/>
              <a:t>24/06/2022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45C30F1-CE12-4391-98C0-50E4690DF337}" type="slidenum">
              <a:rPr lang="it-IT" smtClean="0"/>
              <a:t>‹N›</a:t>
            </a:fld>
            <a:endParaRPr lang="it-IT"/>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D66C166-D2B1-4470-A436-D086AD7016D9}" type="datetimeFigureOut">
              <a:rPr lang="it-IT" smtClean="0"/>
              <a:t>24/06/2022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145C30F1-CE12-4391-98C0-50E4690DF337}" type="slidenum">
              <a:rPr lang="it-IT" smtClean="0"/>
              <a:t>‹N›</a:t>
            </a:fld>
            <a:endParaRPr lang="it-IT"/>
          </a:p>
        </p:txBody>
      </p:sp>
      <p:sp>
        <p:nvSpPr>
          <p:cNvPr id="8" name="Title 7"/>
          <p:cNvSpPr>
            <a:spLocks noGrp="1"/>
          </p:cNvSpPr>
          <p:nvPr>
            <p:ph type="title"/>
          </p:nvPr>
        </p:nvSpPr>
        <p:spPr/>
        <p:txBody>
          <a:bodyPr/>
          <a:lstStyle/>
          <a:p>
            <a:r>
              <a:rPr lang="it-IT" smtClean="0"/>
              <a:t>Fare clic per modificare lo stile del titolo</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it-IT" smtClean="0"/>
              <a:t>Fare clic per modificare stili del testo dello schema</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4D66C166-D2B1-4470-A436-D086AD7016D9}" type="datetimeFigureOut">
              <a:rPr lang="it-IT" smtClean="0"/>
              <a:t>24/06/2022</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145C30F1-CE12-4391-98C0-50E4690DF337}" type="slidenum">
              <a:rPr lang="it-IT" smtClean="0"/>
              <a:t>‹N›</a:t>
            </a:fld>
            <a:endParaRPr lang="it-IT"/>
          </a:p>
        </p:txBody>
      </p:sp>
      <p:sp>
        <p:nvSpPr>
          <p:cNvPr id="10" name="Title 9"/>
          <p:cNvSpPr>
            <a:spLocks noGrp="1"/>
          </p:cNvSpPr>
          <p:nvPr>
            <p:ph type="title"/>
          </p:nvPr>
        </p:nvSpPr>
        <p:spPr/>
        <p:txBody>
          <a:bodyPr/>
          <a:lstStyle/>
          <a:p>
            <a:r>
              <a:rPr lang="it-IT" smtClean="0"/>
              <a:t>Fare clic per modificare lo stile del titolo</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4D66C166-D2B1-4470-A436-D086AD7016D9}" type="datetimeFigureOut">
              <a:rPr lang="it-IT" smtClean="0"/>
              <a:t>24/06/2022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145C30F1-CE12-4391-98C0-50E4690DF337}" type="slidenum">
              <a:rPr lang="it-IT" smtClean="0"/>
              <a:t>‹N›</a:t>
            </a:fld>
            <a:endParaRPr lang="it-IT"/>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66C166-D2B1-4470-A436-D086AD7016D9}" type="datetimeFigureOut">
              <a:rPr lang="it-IT" smtClean="0"/>
              <a:t>24/06/2022</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145C30F1-CE12-4391-98C0-50E4690DF337}" type="slidenum">
              <a:rPr lang="it-IT" smtClean="0"/>
              <a:t>‹N›</a:t>
            </a:fld>
            <a:endParaRPr lang="it-IT"/>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it-IT" smtClean="0"/>
              <a:t>Fare clic per modificare lo stile del titolo</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D66C166-D2B1-4470-A436-D086AD7016D9}" type="datetimeFigureOut">
              <a:rPr lang="it-IT" smtClean="0"/>
              <a:t>24/06/2022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145C30F1-CE12-4391-98C0-50E4690DF337}" type="slidenum">
              <a:rPr lang="it-IT" smtClean="0"/>
              <a:t>‹N›</a:t>
            </a:fld>
            <a:endParaRPr lang="it-IT"/>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D66C166-D2B1-4470-A436-D086AD7016D9}" type="datetimeFigureOut">
              <a:rPr lang="it-IT" smtClean="0"/>
              <a:t>24/06/2022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145C30F1-CE12-4391-98C0-50E4690DF337}" type="slidenum">
              <a:rPr lang="it-IT" smtClean="0"/>
              <a:t>‹N›</a:t>
            </a:fld>
            <a:endParaRPr lang="it-IT"/>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it-IT" smtClean="0"/>
              <a:t>Fare clic per modificare lo stile del titolo</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4D66C166-D2B1-4470-A436-D086AD7016D9}" type="datetimeFigureOut">
              <a:rPr lang="it-IT" smtClean="0"/>
              <a:t>24/06/2022</a:t>
            </a:fld>
            <a:endParaRPr lang="it-IT"/>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it-IT"/>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145C30F1-CE12-4391-98C0-50E4690DF337}"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SIAARTI"/>
          <p:cNvPicPr/>
          <p:nvPr/>
        </p:nvPicPr>
        <p:blipFill>
          <a:blip r:embed="rId2">
            <a:extLst>
              <a:ext uri="{28A0092B-C50C-407E-A947-70E740481C1C}">
                <a14:useLocalDpi xmlns:a14="http://schemas.microsoft.com/office/drawing/2010/main" val="0"/>
              </a:ext>
            </a:extLst>
          </a:blip>
          <a:srcRect/>
          <a:stretch>
            <a:fillRect/>
          </a:stretch>
        </p:blipFill>
        <p:spPr bwMode="auto">
          <a:xfrm>
            <a:off x="5343304" y="252324"/>
            <a:ext cx="3220219" cy="1372742"/>
          </a:xfrm>
          <a:prstGeom prst="rect">
            <a:avLst/>
          </a:prstGeom>
          <a:noFill/>
          <a:ln>
            <a:noFill/>
          </a:ln>
        </p:spPr>
      </p:pic>
      <p:sp>
        <p:nvSpPr>
          <p:cNvPr id="5" name="CasellaDiTesto 4"/>
          <p:cNvSpPr txBox="1"/>
          <p:nvPr/>
        </p:nvSpPr>
        <p:spPr>
          <a:xfrm>
            <a:off x="814463" y="1829430"/>
            <a:ext cx="7756723" cy="3877985"/>
          </a:xfrm>
          <a:prstGeom prst="rect">
            <a:avLst/>
          </a:prstGeom>
          <a:noFill/>
        </p:spPr>
        <p:txBody>
          <a:bodyPr wrap="square" rtlCol="0">
            <a:spAutoFit/>
          </a:bodyPr>
          <a:lstStyle/>
          <a:p>
            <a:pPr algn="r"/>
            <a:r>
              <a:rPr lang="it-IT" sz="1200" b="1" dirty="0">
                <a:solidFill>
                  <a:srgbClr val="0070C0"/>
                </a:solidFill>
                <a:latin typeface="Tempus Sans ITC" pitchFamily="82" charset="0"/>
                <a:cs typeface="Arial" pitchFamily="34" charset="0"/>
              </a:rPr>
              <a:t>SOCIETA’ ITALIANA DI </a:t>
            </a:r>
            <a:r>
              <a:rPr lang="it-IT" sz="1200" b="1" dirty="0" smtClean="0">
                <a:solidFill>
                  <a:srgbClr val="0070C0"/>
                </a:solidFill>
                <a:latin typeface="Tempus Sans ITC" pitchFamily="82" charset="0"/>
                <a:cs typeface="Arial" pitchFamily="34" charset="0"/>
              </a:rPr>
              <a:t>ANESTESIA </a:t>
            </a:r>
            <a:r>
              <a:rPr lang="it-IT" sz="1200" b="1" dirty="0">
                <a:solidFill>
                  <a:srgbClr val="0070C0"/>
                </a:solidFill>
                <a:latin typeface="Tempus Sans ITC" pitchFamily="82" charset="0"/>
                <a:cs typeface="Arial" pitchFamily="34" charset="0"/>
              </a:rPr>
              <a:t>ANALGESIA </a:t>
            </a:r>
            <a:r>
              <a:rPr lang="it-IT" sz="1200" b="1" dirty="0" smtClean="0">
                <a:solidFill>
                  <a:srgbClr val="0070C0"/>
                </a:solidFill>
                <a:latin typeface="Tempus Sans ITC" pitchFamily="82" charset="0"/>
                <a:cs typeface="Arial" pitchFamily="34" charset="0"/>
              </a:rPr>
              <a:t>RIANIMAZIONE</a:t>
            </a:r>
          </a:p>
          <a:p>
            <a:pPr algn="r"/>
            <a:r>
              <a:rPr lang="it-IT" sz="1200" b="1" dirty="0" smtClean="0">
                <a:solidFill>
                  <a:srgbClr val="0070C0"/>
                </a:solidFill>
                <a:latin typeface="Tempus Sans ITC" pitchFamily="82" charset="0"/>
                <a:cs typeface="Arial" pitchFamily="34" charset="0"/>
              </a:rPr>
              <a:t> </a:t>
            </a:r>
            <a:r>
              <a:rPr lang="it-IT" sz="1200" b="1" dirty="0">
                <a:solidFill>
                  <a:srgbClr val="0070C0"/>
                </a:solidFill>
                <a:latin typeface="Tempus Sans ITC" pitchFamily="82" charset="0"/>
                <a:cs typeface="Arial" pitchFamily="34" charset="0"/>
              </a:rPr>
              <a:t>E TERAPIA </a:t>
            </a:r>
            <a:r>
              <a:rPr lang="it-IT" sz="1200" b="1" dirty="0" smtClean="0">
                <a:solidFill>
                  <a:srgbClr val="0070C0"/>
                </a:solidFill>
                <a:latin typeface="Tempus Sans ITC" pitchFamily="82" charset="0"/>
                <a:cs typeface="Arial" pitchFamily="34" charset="0"/>
              </a:rPr>
              <a:t>INTENSIVA</a:t>
            </a:r>
            <a:r>
              <a:rPr lang="it-IT" sz="1200" dirty="0" smtClean="0">
                <a:solidFill>
                  <a:srgbClr val="0070C0"/>
                </a:solidFill>
                <a:latin typeface="Tempus Sans ITC" pitchFamily="82" charset="0"/>
                <a:cs typeface="Arial" pitchFamily="34" charset="0"/>
              </a:rPr>
              <a:t> </a:t>
            </a:r>
            <a:r>
              <a:rPr lang="it-IT" sz="1200" b="1" dirty="0" smtClean="0">
                <a:solidFill>
                  <a:srgbClr val="0070C0"/>
                </a:solidFill>
                <a:latin typeface="Tempus Sans ITC" pitchFamily="82" charset="0"/>
                <a:cs typeface="Arial" pitchFamily="34" charset="0"/>
              </a:rPr>
              <a:t>GRUPPO </a:t>
            </a:r>
            <a:r>
              <a:rPr lang="it-IT" sz="1200" b="1" dirty="0">
                <a:solidFill>
                  <a:srgbClr val="0070C0"/>
                </a:solidFill>
                <a:latin typeface="Tempus Sans ITC" pitchFamily="82" charset="0"/>
                <a:cs typeface="Arial" pitchFamily="34" charset="0"/>
              </a:rPr>
              <a:t>DI STUDIO </a:t>
            </a:r>
            <a:r>
              <a:rPr lang="it-IT" sz="1200" b="1" dirty="0" smtClean="0">
                <a:solidFill>
                  <a:srgbClr val="0070C0"/>
                </a:solidFill>
                <a:latin typeface="Tempus Sans ITC" pitchFamily="82" charset="0"/>
                <a:cs typeface="Arial" pitchFamily="34" charset="0"/>
              </a:rPr>
              <a:t>BIOETICA </a:t>
            </a:r>
          </a:p>
          <a:p>
            <a:pPr algn="r"/>
            <a:r>
              <a:rPr lang="it-IT" sz="1200" b="1" dirty="0" smtClean="0">
                <a:solidFill>
                  <a:srgbClr val="0070C0"/>
                </a:solidFill>
                <a:latin typeface="Tempus Sans ITC" pitchFamily="82" charset="0"/>
                <a:cs typeface="Arial" pitchFamily="34" charset="0"/>
              </a:rPr>
              <a:t>Coordinatore </a:t>
            </a:r>
            <a:r>
              <a:rPr lang="it-IT" sz="1200" b="1" dirty="0">
                <a:solidFill>
                  <a:srgbClr val="0070C0"/>
                </a:solidFill>
                <a:latin typeface="Tempus Sans ITC" pitchFamily="82" charset="0"/>
                <a:cs typeface="Arial" pitchFamily="34" charset="0"/>
              </a:rPr>
              <a:t>Dr. Alberto </a:t>
            </a:r>
            <a:r>
              <a:rPr lang="it-IT" sz="1200" b="1" dirty="0" smtClean="0">
                <a:solidFill>
                  <a:srgbClr val="0070C0"/>
                </a:solidFill>
                <a:latin typeface="Tempus Sans ITC" pitchFamily="82" charset="0"/>
                <a:cs typeface="Arial" pitchFamily="34" charset="0"/>
              </a:rPr>
              <a:t>Giannini</a:t>
            </a:r>
          </a:p>
          <a:p>
            <a:pPr algn="r"/>
            <a:endParaRPr lang="it-IT" sz="1200" dirty="0">
              <a:solidFill>
                <a:srgbClr val="0070C0"/>
              </a:solidFill>
              <a:latin typeface="Arial" pitchFamily="34" charset="0"/>
              <a:cs typeface="Arial" pitchFamily="34" charset="0"/>
            </a:endParaRPr>
          </a:p>
          <a:p>
            <a:r>
              <a:rPr lang="it-IT" b="1" dirty="0"/>
              <a:t> </a:t>
            </a:r>
            <a:endParaRPr lang="it-IT" b="1" dirty="0" smtClean="0"/>
          </a:p>
          <a:p>
            <a:endParaRPr lang="it-IT" dirty="0"/>
          </a:p>
          <a:p>
            <a:pPr algn="ctr"/>
            <a:r>
              <a:rPr lang="it-IT" b="1" u="sng" dirty="0">
                <a:solidFill>
                  <a:srgbClr val="002060"/>
                </a:solidFill>
                <a:latin typeface="Tempus Sans ITC" pitchFamily="82" charset="0"/>
                <a:cs typeface="Arial" pitchFamily="34" charset="0"/>
              </a:rPr>
              <a:t>LE CURE DI FINE VITA E L’ANESTESISTA RIANIMATORE: APPROCCIO ALLA PERSONA MORENTE.</a:t>
            </a:r>
            <a:endParaRPr lang="it-IT" b="1" dirty="0">
              <a:solidFill>
                <a:srgbClr val="002060"/>
              </a:solidFill>
              <a:latin typeface="Tempus Sans ITC" pitchFamily="82" charset="0"/>
              <a:cs typeface="Arial" pitchFamily="34" charset="0"/>
            </a:endParaRPr>
          </a:p>
          <a:p>
            <a:pPr algn="ctr"/>
            <a:r>
              <a:rPr lang="it-IT" b="1" dirty="0">
                <a:solidFill>
                  <a:srgbClr val="002060"/>
                </a:solidFill>
                <a:latin typeface="Tempus Sans ITC" pitchFamily="82" charset="0"/>
                <a:cs typeface="Arial" pitchFamily="34" charset="0"/>
              </a:rPr>
              <a:t>CURE INTENSIVE O CURE PALLIATIVE ?             </a:t>
            </a:r>
          </a:p>
          <a:p>
            <a:pPr algn="ctr"/>
            <a:r>
              <a:rPr lang="it-IT" b="1" dirty="0">
                <a:solidFill>
                  <a:srgbClr val="002060"/>
                </a:solidFill>
                <a:latin typeface="Tempus Sans ITC" pitchFamily="82" charset="0"/>
                <a:cs typeface="Arial" pitchFamily="34" charset="0"/>
              </a:rPr>
              <a:t>UPDATE </a:t>
            </a:r>
            <a:r>
              <a:rPr lang="it-IT" b="1" dirty="0" smtClean="0">
                <a:solidFill>
                  <a:srgbClr val="002060"/>
                </a:solidFill>
                <a:latin typeface="Tempus Sans ITC" pitchFamily="82" charset="0"/>
                <a:cs typeface="Arial" pitchFamily="34" charset="0"/>
              </a:rPr>
              <a:t>2018</a:t>
            </a:r>
          </a:p>
          <a:p>
            <a:pPr algn="ctr"/>
            <a:endParaRPr lang="it-IT" dirty="0">
              <a:latin typeface="Tempus Sans ITC" pitchFamily="82" charset="0"/>
              <a:cs typeface="Arial" pitchFamily="34" charset="0"/>
            </a:endParaRPr>
          </a:p>
          <a:p>
            <a:pPr algn="ctr"/>
            <a:r>
              <a:rPr lang="it-IT" b="1" dirty="0">
                <a:solidFill>
                  <a:srgbClr val="7030A0"/>
                </a:solidFill>
                <a:latin typeface="Tempus Sans ITC" pitchFamily="82" charset="0"/>
                <a:cs typeface="Arial" pitchFamily="34" charset="0"/>
              </a:rPr>
              <a:t>LA SOSPENSIONE DEI TRATTAMENTI SANITARI NELLE GRANDI INSUFFICIENZE D’ORGANO END STAGE IN ITALIA: PROGETTO DI INTEGRAZIONE GIURIDICA, DEONTOLOGICA, CULTURALE</a:t>
            </a:r>
            <a:r>
              <a:rPr lang="it-IT" b="1" dirty="0" smtClean="0">
                <a:solidFill>
                  <a:srgbClr val="7030A0"/>
                </a:solidFill>
                <a:latin typeface="Tempus Sans ITC" pitchFamily="82" charset="0"/>
                <a:cs typeface="Arial" pitchFamily="34" charset="0"/>
              </a:rPr>
              <a:t>.</a:t>
            </a:r>
          </a:p>
          <a:p>
            <a:pPr algn="ctr"/>
            <a:endParaRPr lang="it-IT" dirty="0">
              <a:latin typeface="Arial" pitchFamily="34" charset="0"/>
              <a:cs typeface="Arial" pitchFamily="34" charset="0"/>
            </a:endParaRPr>
          </a:p>
        </p:txBody>
      </p:sp>
      <p:sp>
        <p:nvSpPr>
          <p:cNvPr id="6" name="CasellaDiTesto 5"/>
          <p:cNvSpPr txBox="1"/>
          <p:nvPr/>
        </p:nvSpPr>
        <p:spPr>
          <a:xfrm>
            <a:off x="5045201" y="5661248"/>
            <a:ext cx="3816424" cy="738664"/>
          </a:xfrm>
          <a:prstGeom prst="rect">
            <a:avLst/>
          </a:prstGeom>
          <a:noFill/>
        </p:spPr>
        <p:txBody>
          <a:bodyPr wrap="square" rtlCol="0">
            <a:spAutoFit/>
          </a:bodyPr>
          <a:lstStyle/>
          <a:p>
            <a:pPr algn="ctr"/>
            <a:r>
              <a:rPr lang="it-IT" sz="1400" b="1" dirty="0" smtClean="0">
                <a:solidFill>
                  <a:srgbClr val="00B0F0"/>
                </a:solidFill>
                <a:latin typeface="Tempus Sans ITC" pitchFamily="82" charset="0"/>
                <a:cs typeface="Arial" pitchFamily="34" charset="0"/>
              </a:rPr>
              <a:t>Dott.ssa Silvia Sinceri</a:t>
            </a:r>
          </a:p>
          <a:p>
            <a:pPr algn="ctr"/>
            <a:r>
              <a:rPr lang="it-IT" sz="1400" b="1" dirty="0" smtClean="0">
                <a:solidFill>
                  <a:srgbClr val="00B0F0"/>
                </a:solidFill>
                <a:latin typeface="Tempus Sans ITC" pitchFamily="82" charset="0"/>
                <a:cs typeface="Arial" pitchFamily="34" charset="0"/>
              </a:rPr>
              <a:t>Dirigente Medico Terapia Intensiva Generale Ospedale S. Eugenio  ASL Roma 2</a:t>
            </a:r>
            <a:endParaRPr lang="it-IT" sz="1400" b="1" dirty="0">
              <a:solidFill>
                <a:srgbClr val="00B0F0"/>
              </a:solidFill>
              <a:latin typeface="Tempus Sans ITC" pitchFamily="82" charset="0"/>
              <a:cs typeface="Arial"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712" y="3246438"/>
            <a:ext cx="3597275"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descr="C:\Users\since\OneDrive\Desktop\immagini\images (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90" y="1124744"/>
            <a:ext cx="3384376" cy="13727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78790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51520" y="333427"/>
            <a:ext cx="6192688" cy="954107"/>
          </a:xfrm>
          <a:prstGeom prst="rect">
            <a:avLst/>
          </a:prstGeom>
          <a:noFill/>
        </p:spPr>
        <p:txBody>
          <a:bodyPr wrap="square" rtlCol="0">
            <a:spAutoFit/>
          </a:bodyPr>
          <a:lstStyle/>
          <a:p>
            <a:pPr algn="ctr"/>
            <a:r>
              <a:rPr lang="it-IT" b="1" dirty="0" smtClean="0">
                <a:solidFill>
                  <a:srgbClr val="7030A0"/>
                </a:solidFill>
                <a:latin typeface="Tempus Sans ITC" pitchFamily="82" charset="0"/>
              </a:rPr>
              <a:t>                                           </a:t>
            </a:r>
            <a:r>
              <a:rPr lang="it-IT" sz="2000" b="1" u="sng" dirty="0" smtClean="0">
                <a:solidFill>
                  <a:srgbClr val="7030A0"/>
                </a:solidFill>
                <a:latin typeface="Tempus Sans ITC" pitchFamily="82" charset="0"/>
              </a:rPr>
              <a:t>IL CODICE CIVILE</a:t>
            </a:r>
          </a:p>
          <a:p>
            <a:pPr algn="ctr"/>
            <a:r>
              <a:rPr lang="it-IT" b="1" dirty="0" smtClean="0">
                <a:solidFill>
                  <a:srgbClr val="7030A0"/>
                </a:solidFill>
                <a:latin typeface="Tempus Sans ITC" pitchFamily="82" charset="0"/>
              </a:rPr>
              <a:t>Approvato nel 1942, ha lo stesso tipo di impostazione del C. P.</a:t>
            </a:r>
          </a:p>
          <a:p>
            <a:pPr algn="ctr"/>
            <a:endParaRPr lang="it-IT" b="1" u="sng" dirty="0">
              <a:solidFill>
                <a:srgbClr val="0070C0"/>
              </a:solidFill>
              <a:latin typeface="Tempus Sans ITC" pitchFamily="82" charset="0"/>
            </a:endParaRPr>
          </a:p>
        </p:txBody>
      </p:sp>
      <p:sp>
        <p:nvSpPr>
          <p:cNvPr id="5" name="CasellaDiTesto 4"/>
          <p:cNvSpPr txBox="1"/>
          <p:nvPr/>
        </p:nvSpPr>
        <p:spPr>
          <a:xfrm>
            <a:off x="251520" y="1052736"/>
            <a:ext cx="8892480" cy="5909310"/>
          </a:xfrm>
          <a:prstGeom prst="rect">
            <a:avLst/>
          </a:prstGeom>
          <a:noFill/>
        </p:spPr>
        <p:txBody>
          <a:bodyPr wrap="square" rtlCol="0">
            <a:spAutoFit/>
          </a:bodyPr>
          <a:lstStyle/>
          <a:p>
            <a:r>
              <a:rPr lang="hy-AM" dirty="0" smtClean="0">
                <a:solidFill>
                  <a:srgbClr val="0070C0"/>
                </a:solidFill>
                <a:latin typeface="Times New Roman"/>
                <a:cs typeface="Times New Roman"/>
              </a:rPr>
              <a:t>֎</a:t>
            </a:r>
            <a:r>
              <a:rPr lang="it-IT" dirty="0" smtClean="0">
                <a:solidFill>
                  <a:srgbClr val="0070C0"/>
                </a:solidFill>
                <a:latin typeface="Times New Roman"/>
                <a:cs typeface="Times New Roman"/>
              </a:rPr>
              <a:t> </a:t>
            </a:r>
            <a:r>
              <a:rPr lang="it-IT" b="1" u="sng" dirty="0" smtClean="0">
                <a:solidFill>
                  <a:srgbClr val="0070C0"/>
                </a:solidFill>
                <a:latin typeface="Tempus Sans ITC" pitchFamily="82" charset="0"/>
              </a:rPr>
              <a:t>ART .5</a:t>
            </a:r>
            <a:r>
              <a:rPr lang="it-IT" dirty="0" smtClean="0">
                <a:solidFill>
                  <a:srgbClr val="0070C0"/>
                </a:solidFill>
              </a:rPr>
              <a:t> </a:t>
            </a:r>
            <a:r>
              <a:rPr lang="it-IT" b="1" dirty="0" smtClean="0">
                <a:solidFill>
                  <a:srgbClr val="0070C0"/>
                </a:solidFill>
                <a:latin typeface="Tempus Sans ITC" pitchFamily="82" charset="0"/>
              </a:rPr>
              <a:t>: Gli atti di disposizione del proprio corpo sono vietati quando cagionino una diminuzione permanente dell’ </a:t>
            </a:r>
            <a:r>
              <a:rPr lang="it-IT" b="1" dirty="0" err="1" smtClean="0">
                <a:solidFill>
                  <a:srgbClr val="0070C0"/>
                </a:solidFill>
                <a:latin typeface="Tempus Sans ITC" pitchFamily="82" charset="0"/>
              </a:rPr>
              <a:t>integrita’</a:t>
            </a:r>
            <a:r>
              <a:rPr lang="it-IT" b="1" dirty="0" smtClean="0">
                <a:solidFill>
                  <a:srgbClr val="0070C0"/>
                </a:solidFill>
                <a:latin typeface="Tempus Sans ITC" pitchFamily="82" charset="0"/>
              </a:rPr>
              <a:t> fisica o quando siano altrimenti contrari alla legge, all’ordine pubblico o al buon costume.</a:t>
            </a:r>
          </a:p>
          <a:p>
            <a:endParaRPr lang="it-IT" b="1" dirty="0" smtClean="0">
              <a:solidFill>
                <a:srgbClr val="0070C0"/>
              </a:solidFill>
              <a:latin typeface="Tempus Sans ITC" pitchFamily="82" charset="0"/>
            </a:endParaRPr>
          </a:p>
          <a:p>
            <a:r>
              <a:rPr lang="it-IT" b="1" dirty="0" smtClean="0">
                <a:solidFill>
                  <a:srgbClr val="00B050"/>
                </a:solidFill>
                <a:latin typeface="Tempus Sans ITC" pitchFamily="82" charset="0"/>
              </a:rPr>
              <a:t>Secondo questo articolo quindi, non solo non ci si può lasciar morire, ma non ci si può nemmeno menomare, tanto che, per rendere operativa la legge  sulla donazione da vivente, per esempio del rene, si è dovuta fare una eccezione all’art. 5 c.c., visto che privarsi di un organo o di una parte di esso significa appunto menomarsi.</a:t>
            </a:r>
          </a:p>
          <a:p>
            <a:endParaRPr lang="it-IT" b="1" dirty="0">
              <a:solidFill>
                <a:srgbClr val="00B050"/>
              </a:solidFill>
              <a:latin typeface="Tempus Sans ITC" pitchFamily="82" charset="0"/>
            </a:endParaRPr>
          </a:p>
          <a:p>
            <a:pPr algn="ctr"/>
            <a:r>
              <a:rPr lang="it-IT" sz="2000" b="1" u="sng" dirty="0" smtClean="0">
                <a:solidFill>
                  <a:srgbClr val="7030A0"/>
                </a:solidFill>
                <a:latin typeface="Tempus Sans ITC" pitchFamily="82" charset="0"/>
              </a:rPr>
              <a:t>LA CONVENZIONE DI OVIEDO</a:t>
            </a:r>
            <a:endParaRPr lang="it-IT" sz="2000" b="1" u="sng" dirty="0">
              <a:solidFill>
                <a:srgbClr val="7030A0"/>
              </a:solidFill>
              <a:latin typeface="Tempus Sans ITC" pitchFamily="82" charset="0"/>
            </a:endParaRPr>
          </a:p>
          <a:p>
            <a:r>
              <a:rPr lang="it-IT" b="1" dirty="0">
                <a:solidFill>
                  <a:srgbClr val="7030A0"/>
                </a:solidFill>
                <a:latin typeface="Tempus Sans ITC" pitchFamily="82" charset="0"/>
              </a:rPr>
              <a:t>Nel 1997 il Governo Italiano assieme ai </a:t>
            </a:r>
            <a:r>
              <a:rPr lang="it-IT" b="1" dirty="0" smtClean="0">
                <a:solidFill>
                  <a:srgbClr val="7030A0"/>
                </a:solidFill>
                <a:latin typeface="Tempus Sans ITC" pitchFamily="82" charset="0"/>
              </a:rPr>
              <a:t>Governi del </a:t>
            </a:r>
            <a:r>
              <a:rPr lang="it-IT" b="1" dirty="0">
                <a:solidFill>
                  <a:srgbClr val="7030A0"/>
                </a:solidFill>
                <a:latin typeface="Tempus Sans ITC" pitchFamily="82" charset="0"/>
              </a:rPr>
              <a:t>Consiglio d’Europa, firma </a:t>
            </a:r>
            <a:r>
              <a:rPr lang="it-IT" b="1" dirty="0" smtClean="0">
                <a:solidFill>
                  <a:srgbClr val="7030A0"/>
                </a:solidFill>
                <a:latin typeface="Tempus Sans ITC" pitchFamily="82" charset="0"/>
              </a:rPr>
              <a:t>questo </a:t>
            </a:r>
            <a:r>
              <a:rPr lang="it-IT" b="1" dirty="0">
                <a:solidFill>
                  <a:srgbClr val="7030A0"/>
                </a:solidFill>
                <a:latin typeface="Tempus Sans ITC" pitchFamily="82" charset="0"/>
              </a:rPr>
              <a:t>trattato </a:t>
            </a:r>
            <a:r>
              <a:rPr lang="it-IT" b="1" dirty="0" smtClean="0">
                <a:solidFill>
                  <a:srgbClr val="7030A0"/>
                </a:solidFill>
                <a:latin typeface="Tempus Sans ITC" pitchFamily="82" charset="0"/>
              </a:rPr>
              <a:t>internazionale</a:t>
            </a:r>
          </a:p>
          <a:p>
            <a:endParaRPr lang="it-IT" b="1" dirty="0" smtClean="0">
              <a:solidFill>
                <a:srgbClr val="7030A0"/>
              </a:solidFill>
              <a:latin typeface="Tempus Sans ITC" pitchFamily="82" charset="0"/>
            </a:endParaRPr>
          </a:p>
          <a:p>
            <a:r>
              <a:rPr lang="hy-AM" b="1" dirty="0" smtClean="0">
                <a:solidFill>
                  <a:srgbClr val="0070C0"/>
                </a:solidFill>
                <a:latin typeface="Times New Roman"/>
                <a:cs typeface="Times New Roman"/>
              </a:rPr>
              <a:t>֎</a:t>
            </a:r>
            <a:r>
              <a:rPr lang="it-IT" b="1" dirty="0" smtClean="0">
                <a:solidFill>
                  <a:srgbClr val="0070C0"/>
                </a:solidFill>
                <a:latin typeface="Tempus Sans ITC" pitchFamily="82" charset="0"/>
                <a:cs typeface="Times New Roman"/>
              </a:rPr>
              <a:t> </a:t>
            </a:r>
            <a:r>
              <a:rPr lang="it-IT" b="1" u="sng" dirty="0" smtClean="0">
                <a:solidFill>
                  <a:srgbClr val="0070C0"/>
                </a:solidFill>
                <a:latin typeface="Tempus Sans ITC" pitchFamily="82" charset="0"/>
              </a:rPr>
              <a:t>ART. 5</a:t>
            </a:r>
            <a:r>
              <a:rPr lang="it-IT" b="1" dirty="0" smtClean="0">
                <a:solidFill>
                  <a:srgbClr val="0070C0"/>
                </a:solidFill>
                <a:latin typeface="Tempus Sans ITC" pitchFamily="82" charset="0"/>
              </a:rPr>
              <a:t> : </a:t>
            </a:r>
            <a:r>
              <a:rPr lang="it-IT" b="1" dirty="0">
                <a:solidFill>
                  <a:srgbClr val="0070C0"/>
                </a:solidFill>
                <a:latin typeface="Tempus Sans ITC" pitchFamily="82" charset="0"/>
              </a:rPr>
              <a:t>DIRITTO DEI PAZIENTI AL RIFIUTO DELLE </a:t>
            </a:r>
            <a:r>
              <a:rPr lang="it-IT" b="1" dirty="0" smtClean="0">
                <a:solidFill>
                  <a:srgbClr val="0070C0"/>
                </a:solidFill>
                <a:latin typeface="Tempus Sans ITC" pitchFamily="82" charset="0"/>
              </a:rPr>
              <a:t>CURE</a:t>
            </a:r>
          </a:p>
          <a:p>
            <a:endParaRPr lang="it-IT" b="1" dirty="0" smtClean="0">
              <a:solidFill>
                <a:srgbClr val="0070C0"/>
              </a:solidFill>
              <a:latin typeface="Tempus Sans ITC" pitchFamily="82" charset="0"/>
            </a:endParaRPr>
          </a:p>
          <a:p>
            <a:r>
              <a:rPr lang="it-IT" b="1" dirty="0" smtClean="0">
                <a:solidFill>
                  <a:srgbClr val="00B050"/>
                </a:solidFill>
                <a:latin typeface="Tempus Sans ITC" pitchFamily="82" charset="0"/>
              </a:rPr>
              <a:t>Allo </a:t>
            </a:r>
            <a:r>
              <a:rPr lang="it-IT" b="1" dirty="0">
                <a:solidFill>
                  <a:srgbClr val="00B050"/>
                </a:solidFill>
                <a:latin typeface="Tempus Sans ITC" pitchFamily="82" charset="0"/>
              </a:rPr>
              <a:t>stato attuale, perché questa Convenzione entri a far parte dell’ordinamento italiano, manca il deposito della ratifica del Governo italiano presso il Consiglio d’Europa, organo promotore della </a:t>
            </a:r>
            <a:r>
              <a:rPr lang="it-IT" b="1" dirty="0" smtClean="0">
                <a:solidFill>
                  <a:srgbClr val="00B050"/>
                </a:solidFill>
                <a:latin typeface="Tempus Sans ITC" pitchFamily="82" charset="0"/>
              </a:rPr>
              <a:t>Convenzione. Questo ART. vale comunque come criterio interpretativo per il Giudice.</a:t>
            </a:r>
          </a:p>
          <a:p>
            <a:endParaRPr lang="it-IT" b="1" u="sng" dirty="0">
              <a:solidFill>
                <a:srgbClr val="00B050"/>
              </a:solidFill>
              <a:latin typeface="Tempus Sans ITC" pitchFamily="82" charset="0"/>
            </a:endParaRPr>
          </a:p>
          <a:p>
            <a:endParaRPr lang="it-IT" dirty="0">
              <a:solidFill>
                <a:srgbClr val="00B050"/>
              </a:solidFill>
            </a:endParaRPr>
          </a:p>
        </p:txBody>
      </p:sp>
      <p:pic>
        <p:nvPicPr>
          <p:cNvPr id="4098" name="Picture 2" descr="C:\Users\since\OneDrive\Desktop\downloa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174625"/>
            <a:ext cx="1944216" cy="8781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4739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444208" y="682281"/>
            <a:ext cx="2123728" cy="369332"/>
          </a:xfrm>
          <a:prstGeom prst="rect">
            <a:avLst/>
          </a:prstGeom>
          <a:noFill/>
        </p:spPr>
        <p:txBody>
          <a:bodyPr wrap="square" rtlCol="0">
            <a:spAutoFit/>
          </a:bodyPr>
          <a:lstStyle/>
          <a:p>
            <a:endParaRPr lang="it-IT" dirty="0"/>
          </a:p>
        </p:txBody>
      </p:sp>
      <p:pic>
        <p:nvPicPr>
          <p:cNvPr id="5123" name="Picture 3" descr="C:\Users\since\OneDrive\Desktop\immagini\gamm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94125" y="270563"/>
            <a:ext cx="2914650" cy="1562100"/>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3"/>
          <p:cNvSpPr txBox="1"/>
          <p:nvPr/>
        </p:nvSpPr>
        <p:spPr>
          <a:xfrm>
            <a:off x="323528" y="1981909"/>
            <a:ext cx="8568952" cy="4247317"/>
          </a:xfrm>
          <a:prstGeom prst="rect">
            <a:avLst/>
          </a:prstGeom>
          <a:noFill/>
        </p:spPr>
        <p:txBody>
          <a:bodyPr wrap="square" rtlCol="0">
            <a:spAutoFit/>
          </a:bodyPr>
          <a:lstStyle/>
          <a:p>
            <a:r>
              <a:rPr lang="it-IT" b="1" dirty="0" smtClean="0">
                <a:solidFill>
                  <a:srgbClr val="00B050"/>
                </a:solidFill>
                <a:latin typeface="Tempus Sans ITC" pitchFamily="82" charset="0"/>
              </a:rPr>
              <a:t>Costituisce una svolta, perché nella </a:t>
            </a:r>
            <a:r>
              <a:rPr lang="it-IT" b="1" dirty="0">
                <a:solidFill>
                  <a:srgbClr val="00B050"/>
                </a:solidFill>
                <a:latin typeface="Tempus Sans ITC" pitchFamily="82" charset="0"/>
              </a:rPr>
              <a:t>Costituzione </a:t>
            </a:r>
            <a:r>
              <a:rPr lang="it-IT" b="1" dirty="0" smtClean="0">
                <a:solidFill>
                  <a:srgbClr val="00B050"/>
                </a:solidFill>
                <a:latin typeface="Tempus Sans ITC" pitchFamily="82" charset="0"/>
              </a:rPr>
              <a:t>il </a:t>
            </a:r>
            <a:r>
              <a:rPr lang="it-IT" b="1" dirty="0">
                <a:solidFill>
                  <a:srgbClr val="00B050"/>
                </a:solidFill>
                <a:latin typeface="Tempus Sans ITC" pitchFamily="82" charset="0"/>
              </a:rPr>
              <a:t>principio della indisponibilità si ammorbidisce , per diventare un </a:t>
            </a:r>
            <a:r>
              <a:rPr lang="it-IT" b="1" u="sng" dirty="0">
                <a:solidFill>
                  <a:srgbClr val="00B050"/>
                </a:solidFill>
                <a:latin typeface="Tempus Sans ITC" pitchFamily="82" charset="0"/>
              </a:rPr>
              <a:t>PRINCIPIO DI TUTELA ALLA SALUTE E DI PROMOZIONE DELLA SALUTE COME INTERESSE DELLA COLLETTIVITA</a:t>
            </a:r>
            <a:r>
              <a:rPr lang="it-IT" b="1" u="sng" dirty="0" smtClean="0">
                <a:solidFill>
                  <a:srgbClr val="00B050"/>
                </a:solidFill>
                <a:latin typeface="Tempus Sans ITC" pitchFamily="82" charset="0"/>
              </a:rPr>
              <a:t>’</a:t>
            </a:r>
            <a:r>
              <a:rPr lang="it-IT" b="1" dirty="0" smtClean="0">
                <a:solidFill>
                  <a:srgbClr val="00B050"/>
                </a:solidFill>
                <a:latin typeface="Tempus Sans ITC" pitchFamily="82" charset="0"/>
              </a:rPr>
              <a:t>. </a:t>
            </a:r>
            <a:endParaRPr lang="it-IT" b="1" dirty="0">
              <a:solidFill>
                <a:srgbClr val="00B050"/>
              </a:solidFill>
              <a:latin typeface="Tempus Sans ITC" pitchFamily="82" charset="0"/>
            </a:endParaRPr>
          </a:p>
          <a:p>
            <a:r>
              <a:rPr lang="it-IT" b="1" dirty="0">
                <a:solidFill>
                  <a:srgbClr val="00B050"/>
                </a:solidFill>
                <a:latin typeface="Tempus Sans ITC" pitchFamily="82" charset="0"/>
              </a:rPr>
              <a:t>Quindi non </a:t>
            </a:r>
            <a:r>
              <a:rPr lang="it-IT" b="1" dirty="0" err="1">
                <a:solidFill>
                  <a:srgbClr val="00B050"/>
                </a:solidFill>
                <a:latin typeface="Tempus Sans ITC" pitchFamily="82" charset="0"/>
              </a:rPr>
              <a:t>e’</a:t>
            </a:r>
            <a:r>
              <a:rPr lang="it-IT" b="1" dirty="0">
                <a:solidFill>
                  <a:srgbClr val="00B050"/>
                </a:solidFill>
                <a:latin typeface="Tempus Sans ITC" pitchFamily="82" charset="0"/>
              </a:rPr>
              <a:t> indifferente per la comunità che un suo membro viva o muoia</a:t>
            </a:r>
            <a:r>
              <a:rPr lang="it-IT" b="1" dirty="0" smtClean="0">
                <a:solidFill>
                  <a:srgbClr val="00B050"/>
                </a:solidFill>
                <a:latin typeface="Tempus Sans ITC" pitchFamily="82" charset="0"/>
              </a:rPr>
              <a:t>.</a:t>
            </a:r>
          </a:p>
          <a:p>
            <a:endParaRPr lang="it-IT" dirty="0">
              <a:solidFill>
                <a:srgbClr val="00B050"/>
              </a:solidFill>
              <a:latin typeface="Tempus Sans ITC" pitchFamily="82" charset="0"/>
            </a:endParaRPr>
          </a:p>
          <a:p>
            <a:r>
              <a:rPr lang="hy-AM" b="1" dirty="0" smtClean="0">
                <a:solidFill>
                  <a:srgbClr val="0070C0"/>
                </a:solidFill>
                <a:latin typeface="Times New Roman"/>
                <a:cs typeface="Times New Roman"/>
              </a:rPr>
              <a:t>֎</a:t>
            </a:r>
            <a:r>
              <a:rPr lang="it-IT" b="1" dirty="0" smtClean="0">
                <a:solidFill>
                  <a:srgbClr val="0070C0"/>
                </a:solidFill>
                <a:latin typeface="Times New Roman"/>
                <a:cs typeface="Times New Roman"/>
              </a:rPr>
              <a:t> </a:t>
            </a:r>
            <a:r>
              <a:rPr lang="it-IT" b="1" u="sng" dirty="0" smtClean="0">
                <a:solidFill>
                  <a:srgbClr val="0070C0"/>
                </a:solidFill>
                <a:latin typeface="Tempus Sans ITC" pitchFamily="82" charset="0"/>
              </a:rPr>
              <a:t>ART</a:t>
            </a:r>
            <a:r>
              <a:rPr lang="it-IT" b="1" u="sng" dirty="0">
                <a:solidFill>
                  <a:srgbClr val="0070C0"/>
                </a:solidFill>
                <a:latin typeface="Tempus Sans ITC" pitchFamily="82" charset="0"/>
              </a:rPr>
              <a:t>. 13:</a:t>
            </a:r>
            <a:r>
              <a:rPr lang="it-IT" b="1" dirty="0">
                <a:solidFill>
                  <a:srgbClr val="0070C0"/>
                </a:solidFill>
                <a:latin typeface="Tempus Sans ITC" pitchFamily="82" charset="0"/>
              </a:rPr>
              <a:t> </a:t>
            </a:r>
            <a:r>
              <a:rPr lang="it-IT" b="1" dirty="0" smtClean="0">
                <a:solidFill>
                  <a:srgbClr val="0070C0"/>
                </a:solidFill>
                <a:latin typeface="Tempus Sans ITC" pitchFamily="82" charset="0"/>
              </a:rPr>
              <a:t>la </a:t>
            </a:r>
            <a:r>
              <a:rPr lang="it-IT" b="1" dirty="0" err="1" smtClean="0">
                <a:solidFill>
                  <a:srgbClr val="0070C0"/>
                </a:solidFill>
                <a:latin typeface="Tempus Sans ITC" pitchFamily="82" charset="0"/>
              </a:rPr>
              <a:t>liberta’</a:t>
            </a:r>
            <a:r>
              <a:rPr lang="it-IT" b="1" dirty="0" smtClean="0">
                <a:solidFill>
                  <a:srgbClr val="0070C0"/>
                </a:solidFill>
                <a:latin typeface="Tempus Sans ITC" pitchFamily="82" charset="0"/>
              </a:rPr>
              <a:t> personale </a:t>
            </a:r>
            <a:r>
              <a:rPr lang="it-IT" b="1" dirty="0" err="1" smtClean="0">
                <a:solidFill>
                  <a:srgbClr val="0070C0"/>
                </a:solidFill>
                <a:latin typeface="Tempus Sans ITC" pitchFamily="82" charset="0"/>
              </a:rPr>
              <a:t>e’</a:t>
            </a:r>
            <a:r>
              <a:rPr lang="it-IT" b="1" dirty="0" smtClean="0">
                <a:solidFill>
                  <a:srgbClr val="0070C0"/>
                </a:solidFill>
                <a:latin typeface="Tempus Sans ITC" pitchFamily="82" charset="0"/>
              </a:rPr>
              <a:t> inviolabile. non </a:t>
            </a:r>
            <a:r>
              <a:rPr lang="it-IT" b="1" dirty="0" err="1" smtClean="0">
                <a:solidFill>
                  <a:srgbClr val="0070C0"/>
                </a:solidFill>
                <a:latin typeface="Tempus Sans ITC" pitchFamily="82" charset="0"/>
              </a:rPr>
              <a:t>e’</a:t>
            </a:r>
            <a:r>
              <a:rPr lang="it-IT" b="1" dirty="0" smtClean="0">
                <a:solidFill>
                  <a:srgbClr val="0070C0"/>
                </a:solidFill>
                <a:latin typeface="Tempus Sans ITC" pitchFamily="82" charset="0"/>
              </a:rPr>
              <a:t> ammessa forma alcuna di detenzione, ispezione o perquisizione personale se non per atto motivato </a:t>
            </a:r>
            <a:r>
              <a:rPr lang="it-IT" b="1" dirty="0" err="1" smtClean="0">
                <a:solidFill>
                  <a:srgbClr val="0070C0"/>
                </a:solidFill>
                <a:latin typeface="Tempus Sans ITC" pitchFamily="82" charset="0"/>
              </a:rPr>
              <a:t>dall’autorita’</a:t>
            </a:r>
            <a:r>
              <a:rPr lang="it-IT" b="1" dirty="0" smtClean="0">
                <a:solidFill>
                  <a:srgbClr val="0070C0"/>
                </a:solidFill>
                <a:latin typeface="Tempus Sans ITC" pitchFamily="82" charset="0"/>
              </a:rPr>
              <a:t> giudiziaria e solo nei casi e modi previsti dalla legge</a:t>
            </a:r>
          </a:p>
          <a:p>
            <a:endParaRPr lang="it-IT" b="1" dirty="0">
              <a:solidFill>
                <a:srgbClr val="0070C0"/>
              </a:solidFill>
              <a:latin typeface="Tempus Sans ITC" pitchFamily="82" charset="0"/>
            </a:endParaRPr>
          </a:p>
          <a:p>
            <a:r>
              <a:rPr lang="hy-AM" b="1" dirty="0" smtClean="0">
                <a:solidFill>
                  <a:srgbClr val="0070C0"/>
                </a:solidFill>
                <a:latin typeface="Times New Roman"/>
                <a:cs typeface="Times New Roman"/>
              </a:rPr>
              <a:t>֎</a:t>
            </a:r>
            <a:r>
              <a:rPr lang="it-IT" b="1" dirty="0" smtClean="0">
                <a:solidFill>
                  <a:srgbClr val="0070C0"/>
                </a:solidFill>
                <a:latin typeface="Times New Roman"/>
                <a:cs typeface="Times New Roman"/>
              </a:rPr>
              <a:t> </a:t>
            </a:r>
            <a:r>
              <a:rPr lang="it-IT" b="1" u="sng" dirty="0" smtClean="0">
                <a:solidFill>
                  <a:srgbClr val="0070C0"/>
                </a:solidFill>
                <a:latin typeface="Tempus Sans ITC" pitchFamily="82" charset="0"/>
              </a:rPr>
              <a:t>ART</a:t>
            </a:r>
            <a:r>
              <a:rPr lang="it-IT" b="1" u="sng" dirty="0">
                <a:solidFill>
                  <a:srgbClr val="0070C0"/>
                </a:solidFill>
                <a:latin typeface="Tempus Sans ITC" pitchFamily="82" charset="0"/>
              </a:rPr>
              <a:t>. 32 </a:t>
            </a:r>
            <a:r>
              <a:rPr lang="it-IT" b="1" u="sng" dirty="0" smtClean="0">
                <a:solidFill>
                  <a:srgbClr val="0070C0"/>
                </a:solidFill>
                <a:latin typeface="Tempus Sans ITC" pitchFamily="82" charset="0"/>
              </a:rPr>
              <a:t>primo comma</a:t>
            </a:r>
            <a:r>
              <a:rPr lang="it-IT" b="1" dirty="0" smtClean="0">
                <a:solidFill>
                  <a:srgbClr val="0070C0"/>
                </a:solidFill>
                <a:latin typeface="Tempus Sans ITC" pitchFamily="82" charset="0"/>
              </a:rPr>
              <a:t>: la Repubblica tutela la salute come fondamentale diritto dell’individuo e interesse della </a:t>
            </a:r>
            <a:r>
              <a:rPr lang="it-IT" b="1" dirty="0" err="1" smtClean="0">
                <a:solidFill>
                  <a:srgbClr val="0070C0"/>
                </a:solidFill>
                <a:latin typeface="Tempus Sans ITC" pitchFamily="82" charset="0"/>
              </a:rPr>
              <a:t>collettivita’</a:t>
            </a:r>
            <a:r>
              <a:rPr lang="it-IT" b="1" dirty="0" smtClean="0">
                <a:solidFill>
                  <a:srgbClr val="0070C0"/>
                </a:solidFill>
                <a:latin typeface="Tempus Sans ITC" pitchFamily="82" charset="0"/>
              </a:rPr>
              <a:t>, e garantisce cure gratuite agli indigenti</a:t>
            </a:r>
          </a:p>
          <a:p>
            <a:endParaRPr lang="it-IT" b="1" dirty="0" smtClean="0">
              <a:solidFill>
                <a:srgbClr val="0070C0"/>
              </a:solidFill>
              <a:latin typeface="Tempus Sans ITC" pitchFamily="82" charset="0"/>
            </a:endParaRPr>
          </a:p>
          <a:p>
            <a:r>
              <a:rPr lang="hy-AM" b="1" dirty="0" smtClean="0">
                <a:solidFill>
                  <a:srgbClr val="0070C0"/>
                </a:solidFill>
                <a:latin typeface="Times New Roman"/>
                <a:cs typeface="Times New Roman"/>
              </a:rPr>
              <a:t>֎</a:t>
            </a:r>
            <a:r>
              <a:rPr lang="it-IT" b="1" dirty="0" smtClean="0">
                <a:solidFill>
                  <a:srgbClr val="0070C0"/>
                </a:solidFill>
                <a:latin typeface="Times New Roman"/>
                <a:cs typeface="Times New Roman"/>
              </a:rPr>
              <a:t> </a:t>
            </a:r>
            <a:r>
              <a:rPr lang="it-IT" b="1" u="sng" dirty="0" smtClean="0">
                <a:solidFill>
                  <a:srgbClr val="0070C0"/>
                </a:solidFill>
                <a:latin typeface="Tempus Sans ITC" pitchFamily="82" charset="0"/>
              </a:rPr>
              <a:t>ART</a:t>
            </a:r>
            <a:r>
              <a:rPr lang="it-IT" b="1" u="sng" dirty="0">
                <a:solidFill>
                  <a:srgbClr val="0070C0"/>
                </a:solidFill>
                <a:latin typeface="Tempus Sans ITC" pitchFamily="82" charset="0"/>
              </a:rPr>
              <a:t>. 32 secondo comma</a:t>
            </a:r>
            <a:r>
              <a:rPr lang="it-IT" b="1" dirty="0">
                <a:solidFill>
                  <a:srgbClr val="0070C0"/>
                </a:solidFill>
                <a:latin typeface="Tempus Sans ITC" pitchFamily="82" charset="0"/>
              </a:rPr>
              <a:t>: </a:t>
            </a:r>
            <a:r>
              <a:rPr lang="it-IT" b="1" dirty="0" smtClean="0">
                <a:solidFill>
                  <a:srgbClr val="0070C0"/>
                </a:solidFill>
                <a:latin typeface="Tempus Sans ITC" pitchFamily="82" charset="0"/>
              </a:rPr>
              <a:t>nessuno </a:t>
            </a:r>
            <a:r>
              <a:rPr lang="it-IT" b="1" dirty="0" err="1" smtClean="0">
                <a:solidFill>
                  <a:srgbClr val="0070C0"/>
                </a:solidFill>
                <a:latin typeface="Tempus Sans ITC" pitchFamily="82" charset="0"/>
              </a:rPr>
              <a:t>puo’</a:t>
            </a:r>
            <a:r>
              <a:rPr lang="it-IT" b="1" dirty="0" smtClean="0">
                <a:solidFill>
                  <a:srgbClr val="0070C0"/>
                </a:solidFill>
                <a:latin typeface="Tempus Sans ITC" pitchFamily="82" charset="0"/>
              </a:rPr>
              <a:t> essere obbligato a un determinato trattamento sanitario se non per disposizione di legge, ma la legge non </a:t>
            </a:r>
            <a:r>
              <a:rPr lang="it-IT" b="1" dirty="0" err="1" smtClean="0">
                <a:solidFill>
                  <a:srgbClr val="0070C0"/>
                </a:solidFill>
                <a:latin typeface="Tempus Sans ITC" pitchFamily="82" charset="0"/>
              </a:rPr>
              <a:t>puo’</a:t>
            </a:r>
            <a:r>
              <a:rPr lang="it-IT" b="1" dirty="0" smtClean="0">
                <a:solidFill>
                  <a:srgbClr val="0070C0"/>
                </a:solidFill>
                <a:latin typeface="Tempus Sans ITC" pitchFamily="82" charset="0"/>
              </a:rPr>
              <a:t> in alcun modo violare i limiti imposti dal rispetto per la </a:t>
            </a:r>
            <a:r>
              <a:rPr lang="it-IT" b="1" dirty="0" err="1" smtClean="0">
                <a:solidFill>
                  <a:srgbClr val="0070C0"/>
                </a:solidFill>
                <a:latin typeface="Tempus Sans ITC" pitchFamily="82" charset="0"/>
              </a:rPr>
              <a:t>dignita’</a:t>
            </a:r>
            <a:r>
              <a:rPr lang="it-IT" b="1" dirty="0" smtClean="0">
                <a:solidFill>
                  <a:srgbClr val="0070C0"/>
                </a:solidFill>
                <a:latin typeface="Tempus Sans ITC" pitchFamily="82" charset="0"/>
              </a:rPr>
              <a:t> umana</a:t>
            </a:r>
            <a:endParaRPr lang="it-IT" b="1" dirty="0">
              <a:solidFill>
                <a:srgbClr val="0070C0"/>
              </a:solidFill>
              <a:latin typeface="Tempus Sans ITC" pitchFamily="82" charset="0"/>
            </a:endParaRPr>
          </a:p>
        </p:txBody>
      </p:sp>
      <p:sp>
        <p:nvSpPr>
          <p:cNvPr id="5" name="CasellaDiTesto 4"/>
          <p:cNvSpPr txBox="1"/>
          <p:nvPr/>
        </p:nvSpPr>
        <p:spPr>
          <a:xfrm>
            <a:off x="1187624" y="846004"/>
            <a:ext cx="3816424" cy="707886"/>
          </a:xfrm>
          <a:prstGeom prst="rect">
            <a:avLst/>
          </a:prstGeom>
          <a:noFill/>
        </p:spPr>
        <p:txBody>
          <a:bodyPr wrap="square" rtlCol="0">
            <a:spAutoFit/>
          </a:bodyPr>
          <a:lstStyle/>
          <a:p>
            <a:pPr algn="ctr"/>
            <a:r>
              <a:rPr lang="it-IT" sz="2000" b="1" u="sng" dirty="0" smtClean="0">
                <a:solidFill>
                  <a:srgbClr val="7030A0"/>
                </a:solidFill>
                <a:latin typeface="Tempus Sans ITC" pitchFamily="82" charset="0"/>
              </a:rPr>
              <a:t>LA COSTITUZIONE ITALIANA</a:t>
            </a:r>
          </a:p>
          <a:p>
            <a:pPr algn="ctr"/>
            <a:r>
              <a:rPr lang="it-IT" sz="2000" b="1" dirty="0" smtClean="0">
                <a:solidFill>
                  <a:srgbClr val="7030A0"/>
                </a:solidFill>
                <a:latin typeface="Tempus Sans ITC" pitchFamily="82" charset="0"/>
              </a:rPr>
              <a:t>Approvata nel 1948</a:t>
            </a:r>
            <a:endParaRPr lang="it-IT" sz="2000" b="1" dirty="0">
              <a:solidFill>
                <a:srgbClr val="7030A0"/>
              </a:solidFill>
              <a:latin typeface="Tempus Sans ITC" pitchFamily="82" charset="0"/>
            </a:endParaRPr>
          </a:p>
        </p:txBody>
      </p:sp>
    </p:spTree>
    <p:extLst>
      <p:ext uri="{BB962C8B-B14F-4D97-AF65-F5344CB8AC3E}">
        <p14:creationId xmlns:p14="http://schemas.microsoft.com/office/powerpoint/2010/main" val="20038930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20757" y="188640"/>
            <a:ext cx="6552728" cy="1200329"/>
          </a:xfrm>
          <a:prstGeom prst="rect">
            <a:avLst/>
          </a:prstGeom>
          <a:noFill/>
        </p:spPr>
        <p:txBody>
          <a:bodyPr wrap="square" rtlCol="0">
            <a:spAutoFit/>
          </a:bodyPr>
          <a:lstStyle/>
          <a:p>
            <a:pPr algn="ctr"/>
            <a:r>
              <a:rPr lang="it-IT" b="1" u="sng" dirty="0" smtClean="0">
                <a:solidFill>
                  <a:srgbClr val="00B0F0"/>
                </a:solidFill>
                <a:latin typeface="Tempus Sans ITC" pitchFamily="82" charset="0"/>
              </a:rPr>
              <a:t>FONTI SECONDARIE DEL DIRITTO : </a:t>
            </a:r>
          </a:p>
          <a:p>
            <a:pPr algn="ctr"/>
            <a:r>
              <a:rPr lang="it-IT" b="1" u="sng" dirty="0">
                <a:solidFill>
                  <a:srgbClr val="00B0F0"/>
                </a:solidFill>
                <a:latin typeface="Tempus Sans ITC" pitchFamily="82" charset="0"/>
              </a:rPr>
              <a:t>I</a:t>
            </a:r>
            <a:r>
              <a:rPr lang="it-IT" b="1" u="sng" dirty="0" smtClean="0">
                <a:solidFill>
                  <a:srgbClr val="00B0F0"/>
                </a:solidFill>
                <a:latin typeface="Tempus Sans ITC" pitchFamily="82" charset="0"/>
              </a:rPr>
              <a:t>L  NUOVO CODICE DI DEONTOLOGIA MEDICA (15/12/2006) </a:t>
            </a:r>
          </a:p>
          <a:p>
            <a:pPr algn="ctr"/>
            <a:r>
              <a:rPr lang="it-IT" b="1" u="sng" dirty="0" smtClean="0">
                <a:solidFill>
                  <a:srgbClr val="00B0F0"/>
                </a:solidFill>
                <a:latin typeface="Tempus Sans ITC" pitchFamily="82" charset="0"/>
              </a:rPr>
              <a:t>LA CORTE COSTITUZIONALE</a:t>
            </a:r>
          </a:p>
          <a:p>
            <a:pPr algn="ctr"/>
            <a:r>
              <a:rPr lang="it-IT" b="1" u="sng" dirty="0" smtClean="0">
                <a:solidFill>
                  <a:srgbClr val="00B0F0"/>
                </a:solidFill>
                <a:latin typeface="Tempus Sans ITC" pitchFamily="82" charset="0"/>
              </a:rPr>
              <a:t>LA CARTA DEI DIRITTI FONDAMENTALI DELL’U. E.</a:t>
            </a:r>
            <a:endParaRPr lang="it-IT" b="1" u="sng" dirty="0">
              <a:solidFill>
                <a:srgbClr val="00B0F0"/>
              </a:solidFill>
              <a:latin typeface="Tempus Sans ITC" pitchFamily="82" charset="0"/>
            </a:endParaRPr>
          </a:p>
        </p:txBody>
      </p:sp>
      <p:pic>
        <p:nvPicPr>
          <p:cNvPr id="1026" name="Picture 2" descr="C:\Users\since\OneDrive\Desktop\immagini\alf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6684" y="169769"/>
            <a:ext cx="2133600" cy="1219200"/>
          </a:xfrm>
          <a:prstGeom prst="rect">
            <a:avLst/>
          </a:prstGeom>
          <a:noFill/>
          <a:extLst>
            <a:ext uri="{909E8E84-426E-40DD-AFC4-6F175D3DCCD1}">
              <a14:hiddenFill xmlns:a14="http://schemas.microsoft.com/office/drawing/2010/main">
                <a:solidFill>
                  <a:srgbClr val="FFFFFF"/>
                </a:solidFill>
              </a14:hiddenFill>
            </a:ext>
          </a:extLst>
        </p:spPr>
      </p:pic>
      <p:sp>
        <p:nvSpPr>
          <p:cNvPr id="5" name="CasellaDiTesto 4"/>
          <p:cNvSpPr txBox="1"/>
          <p:nvPr/>
        </p:nvSpPr>
        <p:spPr>
          <a:xfrm>
            <a:off x="356593" y="1628800"/>
            <a:ext cx="8483691" cy="5078313"/>
          </a:xfrm>
          <a:prstGeom prst="rect">
            <a:avLst/>
          </a:prstGeom>
          <a:noFill/>
        </p:spPr>
        <p:txBody>
          <a:bodyPr wrap="square" rtlCol="0">
            <a:spAutoFit/>
          </a:bodyPr>
          <a:lstStyle/>
          <a:p>
            <a:r>
              <a:rPr lang="it-IT" b="1" u="sng" dirty="0" smtClean="0">
                <a:solidFill>
                  <a:srgbClr val="0070C0"/>
                </a:solidFill>
                <a:latin typeface="Tempus Sans ITC" pitchFamily="82" charset="0"/>
              </a:rPr>
              <a:t>ART</a:t>
            </a:r>
            <a:r>
              <a:rPr lang="it-IT" b="1" u="sng" dirty="0">
                <a:solidFill>
                  <a:srgbClr val="0070C0"/>
                </a:solidFill>
                <a:latin typeface="Tempus Sans ITC" pitchFamily="82" charset="0"/>
              </a:rPr>
              <a:t>. 38 </a:t>
            </a:r>
            <a:r>
              <a:rPr lang="it-IT" b="1" u="sng" dirty="0" smtClean="0">
                <a:solidFill>
                  <a:srgbClr val="0070C0"/>
                </a:solidFill>
                <a:latin typeface="Tempus Sans ITC" pitchFamily="82" charset="0"/>
              </a:rPr>
              <a:t>: DIRITTI </a:t>
            </a:r>
            <a:r>
              <a:rPr lang="it-IT" b="1" u="sng" dirty="0">
                <a:solidFill>
                  <a:srgbClr val="0070C0"/>
                </a:solidFill>
                <a:latin typeface="Tempus Sans ITC" pitchFamily="82" charset="0"/>
              </a:rPr>
              <a:t>DEL CITTADINO E </a:t>
            </a:r>
            <a:r>
              <a:rPr lang="it-IT" b="1" u="sng" dirty="0" smtClean="0">
                <a:solidFill>
                  <a:srgbClr val="0070C0"/>
                </a:solidFill>
                <a:latin typeface="Tempus Sans ITC" pitchFamily="82" charset="0"/>
              </a:rPr>
              <a:t>DIRETTIVE  ANTICIPATE. DI TRATTAMENTO</a:t>
            </a:r>
            <a:r>
              <a:rPr lang="it-IT" b="1" dirty="0" smtClean="0">
                <a:solidFill>
                  <a:srgbClr val="0070C0"/>
                </a:solidFill>
                <a:latin typeface="Tempus Sans ITC" pitchFamily="82" charset="0"/>
              </a:rPr>
              <a:t>:  </a:t>
            </a:r>
            <a:r>
              <a:rPr lang="it-IT" b="1" dirty="0" smtClean="0">
                <a:solidFill>
                  <a:srgbClr val="7030A0"/>
                </a:solidFill>
                <a:latin typeface="Tempus Sans ITC" pitchFamily="82" charset="0"/>
              </a:rPr>
              <a:t>L’ultimo comma obbliga il medico, se il malato non è in grado di esprimere la propria volontà, a tenere conto nelle proprie scelte, di quanto precedentemente manifestato dallo stesso in modo certo e documentato. </a:t>
            </a:r>
          </a:p>
          <a:p>
            <a:endParaRPr lang="it-IT" dirty="0" smtClean="0">
              <a:latin typeface="Tempus Sans ITC" pitchFamily="82" charset="0"/>
            </a:endParaRPr>
          </a:p>
          <a:p>
            <a:r>
              <a:rPr lang="it-IT" b="1" u="sng" dirty="0" smtClean="0">
                <a:solidFill>
                  <a:srgbClr val="0070C0"/>
                </a:solidFill>
                <a:latin typeface="Tempus Sans ITC" pitchFamily="82" charset="0"/>
              </a:rPr>
              <a:t>CORTE COSTITUZIONALE  </a:t>
            </a:r>
            <a:r>
              <a:rPr lang="it-IT" b="1" u="sng" dirty="0" smtClean="0">
                <a:solidFill>
                  <a:srgbClr val="7030A0"/>
                </a:solidFill>
                <a:latin typeface="Tempus Sans ITC" pitchFamily="82" charset="0"/>
              </a:rPr>
              <a:t>(ARTT: 282/2002, 338/2003,  151/2009, 45/65,  61/85,  471/90,  38/96</a:t>
            </a:r>
            <a:r>
              <a:rPr lang="it-IT" b="1" dirty="0" smtClean="0">
                <a:solidFill>
                  <a:srgbClr val="7030A0"/>
                </a:solidFill>
                <a:latin typeface="Tempus Sans ITC" pitchFamily="82" charset="0"/>
              </a:rPr>
              <a:t>: </a:t>
            </a:r>
            <a:r>
              <a:rPr lang="it-IT" b="1" dirty="0" smtClean="0">
                <a:solidFill>
                  <a:srgbClr val="002060"/>
                </a:solidFill>
                <a:latin typeface="Tempus Sans ITC" pitchFamily="82" charset="0"/>
              </a:rPr>
              <a:t>autonomia e responsabilità del medico che, sempre con il consenso del paziente, opera </a:t>
            </a:r>
            <a:r>
              <a:rPr lang="it-IT" b="1" dirty="0" smtClean="0">
                <a:solidFill>
                  <a:srgbClr val="7030A0"/>
                </a:solidFill>
                <a:latin typeface="Tempus Sans ITC" pitchFamily="82" charset="0"/>
              </a:rPr>
              <a:t>scelte professionali basandosi sullo stato delle conoscenze a disposizione. </a:t>
            </a:r>
            <a:r>
              <a:rPr lang="it-IT" b="1" dirty="0" smtClean="0">
                <a:solidFill>
                  <a:srgbClr val="002060"/>
                </a:solidFill>
                <a:latin typeface="Tempus Sans ITC" pitchFamily="82" charset="0"/>
              </a:rPr>
              <a:t>Il </a:t>
            </a:r>
            <a:r>
              <a:rPr lang="it-IT" b="1" dirty="0">
                <a:solidFill>
                  <a:srgbClr val="002060"/>
                </a:solidFill>
                <a:latin typeface="Tempus Sans ITC" pitchFamily="82" charset="0"/>
              </a:rPr>
              <a:t>diritto al rifiuto delle cure </a:t>
            </a:r>
            <a:r>
              <a:rPr lang="it-IT" b="1" dirty="0" err="1">
                <a:solidFill>
                  <a:srgbClr val="7030A0"/>
                </a:solidFill>
                <a:latin typeface="Tempus Sans ITC" pitchFamily="82" charset="0"/>
              </a:rPr>
              <a:t>e’</a:t>
            </a:r>
            <a:r>
              <a:rPr lang="it-IT" b="1" dirty="0">
                <a:solidFill>
                  <a:srgbClr val="7030A0"/>
                </a:solidFill>
                <a:latin typeface="Tempus Sans ITC" pitchFamily="82" charset="0"/>
              </a:rPr>
              <a:t> un diritto inviolabile della persona, rientrante tra i valori supremi tutelati .</a:t>
            </a:r>
            <a:r>
              <a:rPr lang="it-IT" b="1" dirty="0" smtClean="0">
                <a:solidFill>
                  <a:srgbClr val="7030A0"/>
                </a:solidFill>
                <a:latin typeface="Tempus Sans ITC" pitchFamily="82" charset="0"/>
              </a:rPr>
              <a:t> </a:t>
            </a:r>
          </a:p>
          <a:p>
            <a:endParaRPr lang="it-IT" b="1" dirty="0" smtClean="0">
              <a:solidFill>
                <a:srgbClr val="7030A0"/>
              </a:solidFill>
              <a:latin typeface="Tempus Sans ITC" pitchFamily="82" charset="0"/>
            </a:endParaRPr>
          </a:p>
          <a:p>
            <a:r>
              <a:rPr lang="it-IT" b="1" dirty="0" smtClean="0">
                <a:solidFill>
                  <a:srgbClr val="7030A0"/>
                </a:solidFill>
                <a:latin typeface="Tempus Sans ITC" pitchFamily="82" charset="0"/>
              </a:rPr>
              <a:t>La pratica terapeutica si trova all’incrocio fra i due diritti fondamentali della persona malata: </a:t>
            </a:r>
            <a:r>
              <a:rPr lang="it-IT" b="1" dirty="0" smtClean="0">
                <a:solidFill>
                  <a:srgbClr val="002060"/>
                </a:solidFill>
                <a:latin typeface="Tempus Sans ITC" pitchFamily="82" charset="0"/>
              </a:rPr>
              <a:t>essere curato efficacemente e essere rispettato come persona nella propria integrità fisica e morale.</a:t>
            </a:r>
          </a:p>
          <a:p>
            <a:endParaRPr lang="it-IT" b="1" dirty="0" smtClean="0">
              <a:solidFill>
                <a:srgbClr val="7030A0"/>
              </a:solidFill>
              <a:latin typeface="Tempus Sans ITC" pitchFamily="82" charset="0"/>
            </a:endParaRPr>
          </a:p>
          <a:p>
            <a:r>
              <a:rPr lang="it-IT" b="1" dirty="0" smtClean="0">
                <a:solidFill>
                  <a:srgbClr val="7030A0"/>
                </a:solidFill>
                <a:latin typeface="Tempus Sans ITC" pitchFamily="82" charset="0"/>
              </a:rPr>
              <a:t>La </a:t>
            </a:r>
            <a:r>
              <a:rPr lang="it-IT" b="1" dirty="0">
                <a:solidFill>
                  <a:srgbClr val="7030A0"/>
                </a:solidFill>
                <a:latin typeface="Tempus Sans ITC" pitchFamily="82" charset="0"/>
              </a:rPr>
              <a:t>legge n. 38 del 15/03/2010 e il più recente accordo Stato-regioni del 25/07/2012 hanno dato un forte impulso allo sviluppo della Rete delle Cure Palliative. </a:t>
            </a:r>
            <a:endParaRPr lang="it-IT" dirty="0">
              <a:solidFill>
                <a:srgbClr val="7030A0"/>
              </a:solidFill>
              <a:latin typeface="Tempus Sans ITC" pitchFamily="82" charset="0"/>
            </a:endParaRPr>
          </a:p>
          <a:p>
            <a:endParaRPr lang="it-IT" dirty="0" smtClean="0">
              <a:solidFill>
                <a:srgbClr val="7030A0"/>
              </a:solidFill>
              <a:latin typeface="Tempus Sans ITC" pitchFamily="82" charset="0"/>
            </a:endParaRPr>
          </a:p>
        </p:txBody>
      </p:sp>
    </p:spTree>
    <p:extLst>
      <p:ext uri="{BB962C8B-B14F-4D97-AF65-F5344CB8AC3E}">
        <p14:creationId xmlns:p14="http://schemas.microsoft.com/office/powerpoint/2010/main" val="13499031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68560" y="602747"/>
            <a:ext cx="8245424" cy="369332"/>
          </a:xfrm>
          <a:prstGeom prst="rect">
            <a:avLst/>
          </a:prstGeom>
          <a:noFill/>
        </p:spPr>
        <p:txBody>
          <a:bodyPr wrap="square" rtlCol="0">
            <a:spAutoFit/>
          </a:bodyPr>
          <a:lstStyle/>
          <a:p>
            <a:pPr algn="ctr"/>
            <a:r>
              <a:rPr lang="it-IT" b="1" u="sng" dirty="0">
                <a:solidFill>
                  <a:srgbClr val="00B0F0"/>
                </a:solidFill>
                <a:latin typeface="Tempus Sans ITC" pitchFamily="82" charset="0"/>
              </a:rPr>
              <a:t>CARTA DEI DIRITTI FONDAMENTALI DELL’UNIONE EUROPEA</a:t>
            </a:r>
            <a:endParaRPr lang="it-IT" dirty="0">
              <a:solidFill>
                <a:srgbClr val="00B0F0"/>
              </a:solidFill>
              <a:latin typeface="Tempus Sans ITC" pitchFamily="82" charset="0"/>
            </a:endParaRPr>
          </a:p>
        </p:txBody>
      </p:sp>
      <p:sp>
        <p:nvSpPr>
          <p:cNvPr id="3" name="CasellaDiTesto 2"/>
          <p:cNvSpPr txBox="1"/>
          <p:nvPr/>
        </p:nvSpPr>
        <p:spPr>
          <a:xfrm>
            <a:off x="971600" y="1484784"/>
            <a:ext cx="7128792" cy="1477328"/>
          </a:xfrm>
          <a:prstGeom prst="rect">
            <a:avLst/>
          </a:prstGeom>
          <a:noFill/>
        </p:spPr>
        <p:txBody>
          <a:bodyPr wrap="square" rtlCol="0">
            <a:spAutoFit/>
          </a:bodyPr>
          <a:lstStyle/>
          <a:p>
            <a:r>
              <a:rPr lang="en-GB" b="1" u="sng" dirty="0">
                <a:solidFill>
                  <a:srgbClr val="0070C0"/>
                </a:solidFill>
                <a:latin typeface="Tempus Sans ITC" pitchFamily="82" charset="0"/>
              </a:rPr>
              <a:t>ART.1</a:t>
            </a:r>
            <a:r>
              <a:rPr lang="en-GB" b="1" dirty="0">
                <a:latin typeface="Tempus Sans ITC" pitchFamily="82" charset="0"/>
              </a:rPr>
              <a:t>: </a:t>
            </a:r>
            <a:r>
              <a:rPr lang="en-GB" b="1" dirty="0">
                <a:solidFill>
                  <a:srgbClr val="7030A0"/>
                </a:solidFill>
                <a:latin typeface="Tempus Sans ITC" pitchFamily="82" charset="0"/>
              </a:rPr>
              <a:t>DIGNITA’ UMANA</a:t>
            </a:r>
            <a:endParaRPr lang="it-IT" dirty="0">
              <a:solidFill>
                <a:srgbClr val="7030A0"/>
              </a:solidFill>
              <a:latin typeface="Tempus Sans ITC" pitchFamily="82" charset="0"/>
            </a:endParaRPr>
          </a:p>
          <a:p>
            <a:r>
              <a:rPr lang="en-GB" b="1" u="sng" dirty="0" smtClean="0">
                <a:solidFill>
                  <a:srgbClr val="0070C0"/>
                </a:solidFill>
                <a:latin typeface="Tempus Sans ITC" pitchFamily="82" charset="0"/>
              </a:rPr>
              <a:t>ART.2</a:t>
            </a:r>
            <a:r>
              <a:rPr lang="en-GB" b="1" dirty="0" smtClean="0">
                <a:latin typeface="Tempus Sans ITC" pitchFamily="82" charset="0"/>
              </a:rPr>
              <a:t> : </a:t>
            </a:r>
            <a:r>
              <a:rPr lang="en-GB" b="1" dirty="0">
                <a:solidFill>
                  <a:srgbClr val="7030A0"/>
                </a:solidFill>
                <a:latin typeface="Tempus Sans ITC" pitchFamily="82" charset="0"/>
              </a:rPr>
              <a:t>DIRITTO ALLA VITA</a:t>
            </a:r>
            <a:endParaRPr lang="it-IT" dirty="0">
              <a:solidFill>
                <a:srgbClr val="7030A0"/>
              </a:solidFill>
              <a:latin typeface="Tempus Sans ITC" pitchFamily="82" charset="0"/>
            </a:endParaRPr>
          </a:p>
          <a:p>
            <a:r>
              <a:rPr lang="it-IT" b="1" u="sng" dirty="0">
                <a:solidFill>
                  <a:srgbClr val="0070C0"/>
                </a:solidFill>
                <a:latin typeface="Tempus Sans ITC" pitchFamily="82" charset="0"/>
              </a:rPr>
              <a:t>ART </a:t>
            </a:r>
            <a:r>
              <a:rPr lang="it-IT" b="1" u="sng" dirty="0" smtClean="0">
                <a:solidFill>
                  <a:srgbClr val="0070C0"/>
                </a:solidFill>
                <a:latin typeface="Tempus Sans ITC" pitchFamily="82" charset="0"/>
              </a:rPr>
              <a:t>3</a:t>
            </a:r>
            <a:r>
              <a:rPr lang="it-IT" b="1" dirty="0" smtClean="0">
                <a:latin typeface="Tempus Sans ITC" pitchFamily="82" charset="0"/>
              </a:rPr>
              <a:t>: </a:t>
            </a:r>
            <a:r>
              <a:rPr lang="it-IT" b="1" dirty="0">
                <a:solidFill>
                  <a:srgbClr val="7030A0"/>
                </a:solidFill>
                <a:latin typeface="Tempus Sans ITC" pitchFamily="82" charset="0"/>
              </a:rPr>
              <a:t>DIRITTO ALL’INTEGRITA’ DELLA </a:t>
            </a:r>
            <a:r>
              <a:rPr lang="it-IT" b="1" dirty="0" smtClean="0">
                <a:solidFill>
                  <a:srgbClr val="7030A0"/>
                </a:solidFill>
                <a:latin typeface="Tempus Sans ITC" pitchFamily="82" charset="0"/>
              </a:rPr>
              <a:t>PERSONA</a:t>
            </a:r>
          </a:p>
          <a:p>
            <a:endParaRPr lang="it-IT" dirty="0"/>
          </a:p>
          <a:p>
            <a:r>
              <a:rPr lang="it-IT" b="1" u="sng" dirty="0">
                <a:solidFill>
                  <a:srgbClr val="00B0F0"/>
                </a:solidFill>
                <a:latin typeface="Tempus Sans ITC" pitchFamily="82" charset="0"/>
              </a:rPr>
              <a:t>LEGGE 219 sul BIOTESTAMENTO del 22/12/2017 (G.U. 16/01/18)</a:t>
            </a:r>
            <a:endParaRPr lang="it-IT" dirty="0">
              <a:solidFill>
                <a:srgbClr val="00B0F0"/>
              </a:solidFill>
              <a:latin typeface="Tempus Sans ITC" pitchFamily="82" charset="0"/>
            </a:endParaRPr>
          </a:p>
        </p:txBody>
      </p:sp>
      <p:sp>
        <p:nvSpPr>
          <p:cNvPr id="5" name="Rettangolo 4"/>
          <p:cNvSpPr/>
          <p:nvPr/>
        </p:nvSpPr>
        <p:spPr>
          <a:xfrm>
            <a:off x="3519468" y="3244334"/>
            <a:ext cx="2105063" cy="369332"/>
          </a:xfrm>
          <a:prstGeom prst="rect">
            <a:avLst/>
          </a:prstGeom>
        </p:spPr>
        <p:txBody>
          <a:bodyPr wrap="none">
            <a:spAutoFit/>
          </a:bodyPr>
          <a:lstStyle/>
          <a:p>
            <a:pPr algn="ctr"/>
            <a:r>
              <a:rPr lang="it-IT" b="1" u="sng" dirty="0">
                <a:solidFill>
                  <a:srgbClr val="0070C0"/>
                </a:solidFill>
                <a:latin typeface="Tempus Sans ITC" pitchFamily="82" charset="0"/>
              </a:rPr>
              <a:t>CONSIDERAZIONI</a:t>
            </a:r>
          </a:p>
        </p:txBody>
      </p:sp>
      <p:sp>
        <p:nvSpPr>
          <p:cNvPr id="6" name="CasellaDiTesto 5"/>
          <p:cNvSpPr txBox="1"/>
          <p:nvPr/>
        </p:nvSpPr>
        <p:spPr>
          <a:xfrm>
            <a:off x="863588" y="3826954"/>
            <a:ext cx="7560840" cy="2031325"/>
          </a:xfrm>
          <a:prstGeom prst="rect">
            <a:avLst/>
          </a:prstGeom>
          <a:noFill/>
        </p:spPr>
        <p:txBody>
          <a:bodyPr wrap="square" rtlCol="0">
            <a:spAutoFit/>
          </a:bodyPr>
          <a:lstStyle/>
          <a:p>
            <a:r>
              <a:rPr lang="it-IT" b="1" dirty="0">
                <a:solidFill>
                  <a:srgbClr val="00B050"/>
                </a:solidFill>
                <a:latin typeface="Tempus Sans ITC" pitchFamily="82" charset="0"/>
              </a:rPr>
              <a:t>LA SVOLTA E’ DI GRANDE RILIEVO, PERCHE’ SI PASSA DA UN IMPIANTO NORMATIVO BASATO ESSENZIALMENTE SULL’INDISPONIBILITA’, A UNO DI ACCOGLIMENTO DEL PRINCIPIO DI AUTODETERMINAZIONE INDIVIDUALE</a:t>
            </a:r>
            <a:r>
              <a:rPr lang="it-IT" b="1" dirty="0" smtClean="0">
                <a:solidFill>
                  <a:srgbClr val="00B050"/>
                </a:solidFill>
                <a:latin typeface="Tempus Sans ITC" pitchFamily="82" charset="0"/>
              </a:rPr>
              <a:t>.</a:t>
            </a:r>
          </a:p>
          <a:p>
            <a:endParaRPr lang="it-IT" b="1" dirty="0">
              <a:solidFill>
                <a:srgbClr val="002060"/>
              </a:solidFill>
              <a:latin typeface="Tempus Sans ITC" pitchFamily="82" charset="0"/>
            </a:endParaRPr>
          </a:p>
          <a:p>
            <a:endParaRPr lang="it-IT" b="1" dirty="0">
              <a:solidFill>
                <a:srgbClr val="002060"/>
              </a:solidFill>
              <a:latin typeface="Tempus Sans ITC" pitchFamily="82" charset="0"/>
            </a:endParaRPr>
          </a:p>
          <a:p>
            <a:r>
              <a:rPr lang="it-IT" b="1" dirty="0">
                <a:solidFill>
                  <a:srgbClr val="7030A0"/>
                </a:solidFill>
                <a:latin typeface="Tempus Sans ITC" pitchFamily="82" charset="0"/>
              </a:rPr>
              <a:t>Iniziano ad enuclearsi i contorni di una vera e proprie ETICA CIVILE</a:t>
            </a:r>
          </a:p>
        </p:txBody>
      </p:sp>
      <p:pic>
        <p:nvPicPr>
          <p:cNvPr id="8" name="Picture 2" descr="C:\Users\since\OneDrive\Desktop\immagini\be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33964" y="260648"/>
            <a:ext cx="1930524" cy="1584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34037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611560" y="1772816"/>
            <a:ext cx="8136904" cy="646331"/>
          </a:xfrm>
          <a:prstGeom prst="rect">
            <a:avLst/>
          </a:prstGeom>
          <a:noFill/>
        </p:spPr>
        <p:txBody>
          <a:bodyPr wrap="square" rtlCol="0">
            <a:spAutoFit/>
          </a:bodyPr>
          <a:lstStyle/>
          <a:p>
            <a:endParaRPr lang="it-IT" b="1" dirty="0">
              <a:solidFill>
                <a:srgbClr val="00B050"/>
              </a:solidFill>
              <a:latin typeface="Tempus Sans ITC" pitchFamily="82" charset="0"/>
            </a:endParaRPr>
          </a:p>
          <a:p>
            <a:r>
              <a:rPr lang="it-IT" b="1" dirty="0" smtClean="0">
                <a:solidFill>
                  <a:srgbClr val="7030A0"/>
                </a:solidFill>
                <a:latin typeface="Tempus Sans ITC" pitchFamily="82" charset="0"/>
              </a:rPr>
              <a:t> </a:t>
            </a:r>
            <a:endParaRPr lang="it-IT" b="1" dirty="0">
              <a:solidFill>
                <a:srgbClr val="7030A0"/>
              </a:solidFill>
              <a:latin typeface="Tempus Sans ITC" pitchFamily="82" charset="0"/>
            </a:endParaRPr>
          </a:p>
        </p:txBody>
      </p:sp>
      <p:sp>
        <p:nvSpPr>
          <p:cNvPr id="2" name="CasellaDiTesto 1"/>
          <p:cNvSpPr txBox="1"/>
          <p:nvPr/>
        </p:nvSpPr>
        <p:spPr>
          <a:xfrm>
            <a:off x="438692" y="1052736"/>
            <a:ext cx="8295514" cy="6186309"/>
          </a:xfrm>
          <a:prstGeom prst="rect">
            <a:avLst/>
          </a:prstGeom>
          <a:noFill/>
        </p:spPr>
        <p:txBody>
          <a:bodyPr wrap="square" rtlCol="0">
            <a:spAutoFit/>
          </a:bodyPr>
          <a:lstStyle/>
          <a:p>
            <a:endParaRPr lang="it-IT" b="1" u="sng" dirty="0" smtClean="0">
              <a:solidFill>
                <a:srgbClr val="00B0F0"/>
              </a:solidFill>
              <a:latin typeface="Tempus Sans ITC" pitchFamily="82" charset="0"/>
            </a:endParaRPr>
          </a:p>
          <a:p>
            <a:endParaRPr lang="it-IT" b="1" u="sng" dirty="0">
              <a:solidFill>
                <a:srgbClr val="00B0F0"/>
              </a:solidFill>
              <a:latin typeface="Tempus Sans ITC" pitchFamily="82" charset="0"/>
            </a:endParaRPr>
          </a:p>
          <a:p>
            <a:r>
              <a:rPr lang="it-IT" b="1" u="sng" dirty="0" smtClean="0">
                <a:solidFill>
                  <a:srgbClr val="00B0F0"/>
                </a:solidFill>
                <a:latin typeface="Tempus Sans ITC" pitchFamily="82" charset="0"/>
              </a:rPr>
              <a:t>NORME </a:t>
            </a:r>
            <a:r>
              <a:rPr lang="it-IT" b="1" u="sng" dirty="0">
                <a:solidFill>
                  <a:srgbClr val="00B0F0"/>
                </a:solidFill>
                <a:latin typeface="Tempus Sans ITC" pitchFamily="82" charset="0"/>
              </a:rPr>
              <a:t>IN MATERIA DI CONSENSO </a:t>
            </a:r>
            <a:r>
              <a:rPr lang="it-IT" b="1" u="sng" dirty="0" smtClean="0">
                <a:solidFill>
                  <a:srgbClr val="00B0F0"/>
                </a:solidFill>
                <a:latin typeface="Tempus Sans ITC" pitchFamily="82" charset="0"/>
              </a:rPr>
              <a:t>INFORMATO </a:t>
            </a:r>
          </a:p>
          <a:p>
            <a:r>
              <a:rPr lang="it-IT" b="1" u="sng" dirty="0" smtClean="0">
                <a:solidFill>
                  <a:srgbClr val="00B0F0"/>
                </a:solidFill>
                <a:latin typeface="Tempus Sans ITC" pitchFamily="82" charset="0"/>
              </a:rPr>
              <a:t>DISPOSIZIONI ANTICIPATE DI TRATTAMENTO</a:t>
            </a:r>
            <a:r>
              <a:rPr lang="it-IT" b="1" dirty="0" smtClean="0">
                <a:solidFill>
                  <a:srgbClr val="00B0F0"/>
                </a:solidFill>
                <a:latin typeface="Tempus Sans ITC" pitchFamily="82" charset="0"/>
              </a:rPr>
              <a:t> </a:t>
            </a:r>
            <a:r>
              <a:rPr lang="it-IT" b="1" u="sng" dirty="0" smtClean="0">
                <a:solidFill>
                  <a:srgbClr val="00B0F0"/>
                </a:solidFill>
                <a:latin typeface="Tempus Sans ITC" pitchFamily="82" charset="0"/>
              </a:rPr>
              <a:t>(D.A.T.) </a:t>
            </a:r>
          </a:p>
          <a:p>
            <a:pPr algn="ctr"/>
            <a:endParaRPr lang="it-IT" dirty="0">
              <a:solidFill>
                <a:srgbClr val="0070C0"/>
              </a:solidFill>
              <a:latin typeface="Tempus Sans ITC" pitchFamily="82" charset="0"/>
            </a:endParaRPr>
          </a:p>
          <a:p>
            <a:r>
              <a:rPr lang="it-IT" b="1" dirty="0" smtClean="0">
                <a:solidFill>
                  <a:srgbClr val="7030A0"/>
                </a:solidFill>
                <a:latin typeface="Tempus Sans ITC" pitchFamily="82" charset="0"/>
              </a:rPr>
              <a:t>Vengono </a:t>
            </a:r>
            <a:r>
              <a:rPr lang="it-IT" b="1" dirty="0">
                <a:solidFill>
                  <a:srgbClr val="7030A0"/>
                </a:solidFill>
                <a:latin typeface="Tempus Sans ITC" pitchFamily="82" charset="0"/>
              </a:rPr>
              <a:t>definite come l’atto in cui ogni persona </a:t>
            </a:r>
            <a:r>
              <a:rPr lang="it-IT" b="1" dirty="0" smtClean="0">
                <a:solidFill>
                  <a:srgbClr val="7030A0"/>
                </a:solidFill>
                <a:latin typeface="Tempus Sans ITC" pitchFamily="82" charset="0"/>
              </a:rPr>
              <a:t>maggiorenne </a:t>
            </a:r>
            <a:r>
              <a:rPr lang="it-IT" b="1" dirty="0">
                <a:solidFill>
                  <a:srgbClr val="7030A0"/>
                </a:solidFill>
                <a:latin typeface="Tempus Sans ITC" pitchFamily="82" charset="0"/>
              </a:rPr>
              <a:t>e in grado di intendere e di volere può, in previsione di una eventuale futura incapacità di autodeterminarsi, esprimere le proprie </a:t>
            </a:r>
            <a:r>
              <a:rPr lang="it-IT" b="1" dirty="0" smtClean="0">
                <a:solidFill>
                  <a:srgbClr val="7030A0"/>
                </a:solidFill>
                <a:latin typeface="Tempus Sans ITC" pitchFamily="82" charset="0"/>
              </a:rPr>
              <a:t>singole convinzioni e preferenze in materia di trattamenti sanitari, scelte diagnostiche e terapeutiche, anche singole,  </a:t>
            </a:r>
            <a:r>
              <a:rPr lang="it-IT" b="1" dirty="0">
                <a:solidFill>
                  <a:srgbClr val="7030A0"/>
                </a:solidFill>
                <a:latin typeface="Tempus Sans ITC" pitchFamily="82" charset="0"/>
              </a:rPr>
              <a:t>comprese le pratiche di nutrizione e idratazione artificiali</a:t>
            </a:r>
            <a:r>
              <a:rPr lang="it-IT" b="1" dirty="0" smtClean="0">
                <a:solidFill>
                  <a:srgbClr val="7030A0"/>
                </a:solidFill>
                <a:latin typeface="Tempus Sans ITC" pitchFamily="82" charset="0"/>
              </a:rPr>
              <a:t>.</a:t>
            </a:r>
          </a:p>
          <a:p>
            <a:endParaRPr lang="it-IT" b="1" dirty="0" smtClean="0">
              <a:solidFill>
                <a:srgbClr val="7030A0"/>
              </a:solidFill>
              <a:latin typeface="Tempus Sans ITC" pitchFamily="82" charset="0"/>
            </a:endParaRPr>
          </a:p>
          <a:p>
            <a:r>
              <a:rPr lang="it-IT" b="1" dirty="0" smtClean="0">
                <a:solidFill>
                  <a:srgbClr val="002060"/>
                </a:solidFill>
                <a:latin typeface="Tempus Sans ITC" pitchFamily="82" charset="0"/>
                <a:cs typeface="Times New Roman"/>
              </a:rPr>
              <a:t>♥ </a:t>
            </a:r>
            <a:r>
              <a:rPr lang="it-IT" b="1" dirty="0" smtClean="0">
                <a:solidFill>
                  <a:srgbClr val="002060"/>
                </a:solidFill>
                <a:latin typeface="Tempus Sans ITC" pitchFamily="82" charset="0"/>
              </a:rPr>
              <a:t>Redatte </a:t>
            </a:r>
            <a:r>
              <a:rPr lang="it-IT" b="1" dirty="0">
                <a:solidFill>
                  <a:srgbClr val="002060"/>
                </a:solidFill>
                <a:latin typeface="Tempus Sans ITC" pitchFamily="82" charset="0"/>
              </a:rPr>
              <a:t>per atto pubblico presso il Comune di residenza  o per scrittura privata davanti ad un </a:t>
            </a:r>
            <a:r>
              <a:rPr lang="it-IT" b="1" dirty="0" smtClean="0">
                <a:solidFill>
                  <a:srgbClr val="002060"/>
                </a:solidFill>
                <a:latin typeface="Tempus Sans ITC" pitchFamily="82" charset="0"/>
              </a:rPr>
              <a:t>Notaio, e registrate in cartella clinica o nel fascicolo elettronico.</a:t>
            </a:r>
          </a:p>
          <a:p>
            <a:r>
              <a:rPr lang="it-IT" b="1" dirty="0">
                <a:solidFill>
                  <a:srgbClr val="002060"/>
                </a:solidFill>
                <a:latin typeface="Tempus Sans ITC" pitchFamily="82" charset="0"/>
              </a:rPr>
              <a:t>I</a:t>
            </a:r>
            <a:r>
              <a:rPr lang="it-IT" b="1" dirty="0" smtClean="0">
                <a:solidFill>
                  <a:srgbClr val="002060"/>
                </a:solidFill>
                <a:latin typeface="Tempus Sans ITC" pitchFamily="82" charset="0"/>
              </a:rPr>
              <a:t>n cartella clinica andrebbe chiaramente esplicitato il DNAR  (DO NOT ACTIVATE RESUSCITATION), cui tutti i curanti si devono attenere.</a:t>
            </a:r>
          </a:p>
          <a:p>
            <a:endParaRPr lang="it-IT" b="1" dirty="0">
              <a:solidFill>
                <a:srgbClr val="002060"/>
              </a:solidFill>
              <a:latin typeface="Tempus Sans ITC" pitchFamily="82" charset="0"/>
            </a:endParaRPr>
          </a:p>
          <a:p>
            <a:r>
              <a:rPr lang="it-IT" b="1" dirty="0" smtClean="0">
                <a:latin typeface="Tempus Sans ITC" pitchFamily="82" charset="0"/>
                <a:cs typeface="Times New Roman"/>
              </a:rPr>
              <a:t>♥ </a:t>
            </a:r>
            <a:r>
              <a:rPr lang="it-IT" b="1" dirty="0" smtClean="0">
                <a:latin typeface="Tempus Sans ITC" pitchFamily="82" charset="0"/>
              </a:rPr>
              <a:t>Attualmente </a:t>
            </a:r>
            <a:r>
              <a:rPr lang="it-IT" b="1" dirty="0">
                <a:latin typeface="Tempus Sans ITC" pitchFamily="82" charset="0"/>
              </a:rPr>
              <a:t>la Commissione Bilancio della Camera sta lavorando alla istituzione del registro Nazionale delle </a:t>
            </a:r>
            <a:r>
              <a:rPr lang="it-IT" b="1" dirty="0" smtClean="0">
                <a:latin typeface="Tempus Sans ITC" pitchFamily="82" charset="0"/>
              </a:rPr>
              <a:t>DAT</a:t>
            </a:r>
          </a:p>
          <a:p>
            <a:endParaRPr lang="it-IT" b="1" dirty="0" smtClean="0">
              <a:latin typeface="Tempus Sans ITC" pitchFamily="82" charset="0"/>
            </a:endParaRPr>
          </a:p>
          <a:p>
            <a:endParaRPr lang="it-IT" dirty="0" smtClean="0">
              <a:solidFill>
                <a:srgbClr val="00B050"/>
              </a:solidFill>
            </a:endParaRPr>
          </a:p>
          <a:p>
            <a:endParaRPr lang="it-IT" b="1" dirty="0" smtClean="0">
              <a:solidFill>
                <a:srgbClr val="7030A0"/>
              </a:solidFill>
              <a:latin typeface="Tempus Sans ITC" pitchFamily="82" charset="0"/>
            </a:endParaRPr>
          </a:p>
          <a:p>
            <a:endParaRPr lang="it-IT" b="1" dirty="0">
              <a:solidFill>
                <a:srgbClr val="7030A0"/>
              </a:solidFill>
              <a:latin typeface="Tempus Sans ITC" pitchFamily="82" charset="0"/>
            </a:endParaRPr>
          </a:p>
        </p:txBody>
      </p:sp>
      <p:pic>
        <p:nvPicPr>
          <p:cNvPr id="2050" name="Picture 2" descr="C:\Users\since\OneDrive\Desktop\immagini\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7925" y="245053"/>
            <a:ext cx="2359149" cy="1850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4462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75556" y="624176"/>
            <a:ext cx="7992888" cy="6063198"/>
          </a:xfrm>
          <a:prstGeom prst="rect">
            <a:avLst/>
          </a:prstGeom>
          <a:noFill/>
        </p:spPr>
        <p:txBody>
          <a:bodyPr wrap="square" rtlCol="0">
            <a:spAutoFit/>
          </a:bodyPr>
          <a:lstStyle/>
          <a:p>
            <a:r>
              <a:rPr lang="it-IT" sz="3200" dirty="0" smtClean="0">
                <a:solidFill>
                  <a:srgbClr val="00B0F0"/>
                </a:solidFill>
                <a:latin typeface="Tempus Sans ITC" pitchFamily="82" charset="0"/>
                <a:cs typeface="Times New Roman"/>
              </a:rPr>
              <a:t>                        </a:t>
            </a:r>
            <a:r>
              <a:rPr lang="it-IT" sz="5400" b="1" u="sng" dirty="0" smtClean="0">
                <a:solidFill>
                  <a:srgbClr val="00B0F0"/>
                </a:solidFill>
                <a:latin typeface="Tempus Sans ITC" pitchFamily="82" charset="0"/>
                <a:cs typeface="Times New Roman"/>
              </a:rPr>
              <a:t>DAT </a:t>
            </a:r>
            <a:r>
              <a:rPr lang="it-IT" sz="3200" b="1" u="sng" dirty="0" smtClean="0">
                <a:solidFill>
                  <a:srgbClr val="00B0F0"/>
                </a:solidFill>
                <a:latin typeface="Tempus Sans ITC" pitchFamily="82" charset="0"/>
                <a:cs typeface="Times New Roman"/>
              </a:rPr>
              <a:t> </a:t>
            </a:r>
          </a:p>
          <a:p>
            <a:endParaRPr lang="it-IT" sz="3200" b="1" u="sng" dirty="0">
              <a:solidFill>
                <a:srgbClr val="00B0F0"/>
              </a:solidFill>
              <a:latin typeface="Tempus Sans ITC" pitchFamily="82" charset="0"/>
              <a:cs typeface="Times New Roman"/>
            </a:endParaRPr>
          </a:p>
          <a:p>
            <a:r>
              <a:rPr lang="it-IT" b="1" dirty="0" smtClean="0">
                <a:solidFill>
                  <a:srgbClr val="00B050"/>
                </a:solidFill>
                <a:latin typeface="Tempus Sans ITC" pitchFamily="82" charset="0"/>
                <a:cs typeface="Times New Roman"/>
              </a:rPr>
              <a:t>♥</a:t>
            </a:r>
            <a:r>
              <a:rPr lang="it-IT" sz="3200" b="1" dirty="0" smtClean="0">
                <a:solidFill>
                  <a:srgbClr val="00B050"/>
                </a:solidFill>
                <a:latin typeface="Tempus Sans ITC" pitchFamily="82" charset="0"/>
                <a:cs typeface="Times New Roman"/>
              </a:rPr>
              <a:t> </a:t>
            </a:r>
            <a:r>
              <a:rPr lang="it-IT" b="1" dirty="0">
                <a:solidFill>
                  <a:srgbClr val="00B050"/>
                </a:solidFill>
                <a:latin typeface="Tempus Sans ITC" pitchFamily="82" charset="0"/>
              </a:rPr>
              <a:t>Come per il consenso informato, anche le DAT possono essere espresse tramite videoregistrazione o dispositivi che consentano alla persona con disabilità di comunicare. </a:t>
            </a:r>
          </a:p>
          <a:p>
            <a:r>
              <a:rPr lang="it-IT" b="1" dirty="0" smtClean="0">
                <a:solidFill>
                  <a:srgbClr val="00B050"/>
                </a:solidFill>
                <a:latin typeface="Tempus Sans ITC" pitchFamily="82" charset="0"/>
              </a:rPr>
              <a:t>Con </a:t>
            </a:r>
            <a:r>
              <a:rPr lang="it-IT" b="1" dirty="0">
                <a:solidFill>
                  <a:srgbClr val="00B050"/>
                </a:solidFill>
                <a:latin typeface="Tempus Sans ITC" pitchFamily="82" charset="0"/>
              </a:rPr>
              <a:t>le stesse modalità, in qualsiasi momento, può avvenire il rinnovo, la modifica o la revoca delle DAT</a:t>
            </a:r>
            <a:r>
              <a:rPr lang="it-IT" b="1" dirty="0" smtClean="0">
                <a:solidFill>
                  <a:srgbClr val="00B050"/>
                </a:solidFill>
                <a:latin typeface="Tempus Sans ITC" pitchFamily="82" charset="0"/>
              </a:rPr>
              <a:t>.</a:t>
            </a:r>
            <a:endParaRPr lang="it-IT" b="1" dirty="0" smtClean="0">
              <a:solidFill>
                <a:srgbClr val="00B0F0"/>
              </a:solidFill>
              <a:latin typeface="Tempus Sans ITC" pitchFamily="82" charset="0"/>
              <a:cs typeface="Times New Roman"/>
            </a:endParaRPr>
          </a:p>
          <a:p>
            <a:r>
              <a:rPr lang="it-IT" b="1" dirty="0" smtClean="0">
                <a:solidFill>
                  <a:srgbClr val="00B0F0"/>
                </a:solidFill>
                <a:latin typeface="Tempus Sans ITC" pitchFamily="82" charset="0"/>
                <a:cs typeface="Times New Roman"/>
              </a:rPr>
              <a:t>♥ </a:t>
            </a:r>
            <a:r>
              <a:rPr lang="it-IT" b="1" dirty="0" smtClean="0">
                <a:solidFill>
                  <a:srgbClr val="00B0F0"/>
                </a:solidFill>
                <a:latin typeface="Tempus Sans ITC" pitchFamily="82" charset="0"/>
              </a:rPr>
              <a:t>Il </a:t>
            </a:r>
            <a:r>
              <a:rPr lang="it-IT" b="1" dirty="0">
                <a:solidFill>
                  <a:srgbClr val="00B0F0"/>
                </a:solidFill>
                <a:latin typeface="Tempus Sans ITC" pitchFamily="82" charset="0"/>
              </a:rPr>
              <a:t>dichiarante può anche indicare un </a:t>
            </a:r>
            <a:r>
              <a:rPr lang="it-IT" b="1" dirty="0" smtClean="0">
                <a:solidFill>
                  <a:srgbClr val="00B0F0"/>
                </a:solidFill>
                <a:latin typeface="Tempus Sans ITC" pitchFamily="82" charset="0"/>
              </a:rPr>
              <a:t>fiduciario, maggiorenne </a:t>
            </a:r>
            <a:r>
              <a:rPr lang="it-IT" b="1" dirty="0">
                <a:solidFill>
                  <a:srgbClr val="00B0F0"/>
                </a:solidFill>
                <a:latin typeface="Tempus Sans ITC" pitchFamily="82" charset="0"/>
              </a:rPr>
              <a:t>e in grado di intendere e di </a:t>
            </a:r>
            <a:r>
              <a:rPr lang="it-IT" b="1" dirty="0" smtClean="0">
                <a:solidFill>
                  <a:srgbClr val="00B0F0"/>
                </a:solidFill>
                <a:latin typeface="Tempus Sans ITC" pitchFamily="82" charset="0"/>
              </a:rPr>
              <a:t>volere, che </a:t>
            </a:r>
            <a:r>
              <a:rPr lang="it-IT" b="1" dirty="0">
                <a:solidFill>
                  <a:srgbClr val="00B0F0"/>
                </a:solidFill>
                <a:latin typeface="Tempus Sans ITC" pitchFamily="82" charset="0"/>
              </a:rPr>
              <a:t>ne faccia le veci e lo rappresenti nelle relazioni coi medici e le strutture sanitarie</a:t>
            </a:r>
            <a:r>
              <a:rPr lang="it-IT" b="1" dirty="0" smtClean="0">
                <a:latin typeface="Tempus Sans ITC" pitchFamily="82" charset="0"/>
              </a:rPr>
              <a:t>.</a:t>
            </a:r>
            <a:endParaRPr lang="it-IT" b="1" dirty="0">
              <a:latin typeface="Tempus Sans ITC" pitchFamily="82" charset="0"/>
            </a:endParaRPr>
          </a:p>
          <a:p>
            <a:r>
              <a:rPr lang="it-IT" b="1" dirty="0" smtClean="0">
                <a:solidFill>
                  <a:srgbClr val="0070C0"/>
                </a:solidFill>
                <a:latin typeface="Tempus Sans ITC" pitchFamily="82" charset="0"/>
                <a:cs typeface="Times New Roman"/>
              </a:rPr>
              <a:t>♥ </a:t>
            </a:r>
            <a:r>
              <a:rPr lang="it-IT" b="1" dirty="0" smtClean="0">
                <a:solidFill>
                  <a:srgbClr val="0070C0"/>
                </a:solidFill>
                <a:latin typeface="Tempus Sans ITC" pitchFamily="82" charset="0"/>
              </a:rPr>
              <a:t>Il fiduciario </a:t>
            </a:r>
            <a:r>
              <a:rPr lang="it-IT" b="1" dirty="0">
                <a:solidFill>
                  <a:srgbClr val="0070C0"/>
                </a:solidFill>
                <a:latin typeface="Tempus Sans ITC" pitchFamily="82" charset="0"/>
              </a:rPr>
              <a:t>accetta la nomina sottoscrivendo la DAT oppure con un atto successivo che viene allegato a queste ultime.</a:t>
            </a:r>
          </a:p>
          <a:p>
            <a:r>
              <a:rPr lang="it-IT" b="1" dirty="0">
                <a:solidFill>
                  <a:srgbClr val="0070C0"/>
                </a:solidFill>
                <a:latin typeface="Tempus Sans ITC" pitchFamily="82" charset="0"/>
              </a:rPr>
              <a:t>Ambedue le parti possono revocare o rinunciare alla nomina con atto scritto</a:t>
            </a:r>
            <a:r>
              <a:rPr lang="it-IT" b="1" dirty="0" smtClean="0">
                <a:solidFill>
                  <a:srgbClr val="0070C0"/>
                </a:solidFill>
                <a:latin typeface="Tempus Sans ITC" pitchFamily="82" charset="0"/>
              </a:rPr>
              <a:t>.</a:t>
            </a:r>
            <a:endParaRPr lang="it-IT" b="1" dirty="0">
              <a:solidFill>
                <a:srgbClr val="0070C0"/>
              </a:solidFill>
              <a:latin typeface="Tempus Sans ITC" pitchFamily="82" charset="0"/>
            </a:endParaRPr>
          </a:p>
          <a:p>
            <a:r>
              <a:rPr lang="it-IT" b="1" dirty="0" smtClean="0">
                <a:solidFill>
                  <a:srgbClr val="002060"/>
                </a:solidFill>
                <a:latin typeface="Tempus Sans ITC" pitchFamily="82" charset="0"/>
                <a:cs typeface="Times New Roman"/>
              </a:rPr>
              <a:t>♥ </a:t>
            </a:r>
            <a:r>
              <a:rPr lang="it-IT" b="1" dirty="0" smtClean="0">
                <a:solidFill>
                  <a:srgbClr val="002060"/>
                </a:solidFill>
                <a:latin typeface="Tempus Sans ITC" pitchFamily="82" charset="0"/>
              </a:rPr>
              <a:t>In </a:t>
            </a:r>
            <a:r>
              <a:rPr lang="it-IT" b="1" dirty="0">
                <a:solidFill>
                  <a:srgbClr val="002060"/>
                </a:solidFill>
                <a:latin typeface="Tempus Sans ITC" pitchFamily="82" charset="0"/>
              </a:rPr>
              <a:t>caso manchi l’indicazione del fiduciario, o questi abbia rinunciato, sia deceduto, o divenuto incapace, le DAT conservano efficacia circa le convenzioni del disponente</a:t>
            </a:r>
            <a:r>
              <a:rPr lang="it-IT" b="1" dirty="0" smtClean="0">
                <a:latin typeface="Tempus Sans ITC" pitchFamily="82" charset="0"/>
              </a:rPr>
              <a:t>.</a:t>
            </a:r>
            <a:endParaRPr lang="it-IT" b="1" dirty="0">
              <a:latin typeface="Tempus Sans ITC" pitchFamily="82" charset="0"/>
            </a:endParaRPr>
          </a:p>
          <a:p>
            <a:r>
              <a:rPr lang="it-IT" b="1" dirty="0" smtClean="0">
                <a:solidFill>
                  <a:srgbClr val="7030A0"/>
                </a:solidFill>
                <a:latin typeface="Tempus Sans ITC" pitchFamily="82" charset="0"/>
                <a:cs typeface="Times New Roman"/>
              </a:rPr>
              <a:t>♥ </a:t>
            </a:r>
            <a:r>
              <a:rPr lang="it-IT" b="1" dirty="0" smtClean="0">
                <a:solidFill>
                  <a:srgbClr val="7030A0"/>
                </a:solidFill>
                <a:latin typeface="Tempus Sans ITC" pitchFamily="82" charset="0"/>
              </a:rPr>
              <a:t>In </a:t>
            </a:r>
            <a:r>
              <a:rPr lang="it-IT" b="1" dirty="0">
                <a:solidFill>
                  <a:srgbClr val="7030A0"/>
                </a:solidFill>
                <a:latin typeface="Tempus Sans ITC" pitchFamily="82" charset="0"/>
              </a:rPr>
              <a:t>caso di disaccordo tra fiduciario e medico, è previsto l’intervento del Giudice Tutelare.</a:t>
            </a:r>
          </a:p>
        </p:txBody>
      </p:sp>
      <p:sp>
        <p:nvSpPr>
          <p:cNvPr id="6" name="CasellaDiTesto 5"/>
          <p:cNvSpPr txBox="1"/>
          <p:nvPr/>
        </p:nvSpPr>
        <p:spPr>
          <a:xfrm>
            <a:off x="6308576" y="629072"/>
            <a:ext cx="2808312" cy="369332"/>
          </a:xfrm>
          <a:prstGeom prst="rect">
            <a:avLst/>
          </a:prstGeom>
          <a:noFill/>
        </p:spPr>
        <p:txBody>
          <a:bodyPr wrap="square" rtlCol="0">
            <a:spAutoFit/>
          </a:bodyPr>
          <a:lstStyle/>
          <a:p>
            <a:endParaRPr lang="it-IT" dirty="0"/>
          </a:p>
        </p:txBody>
      </p:sp>
      <p:pic>
        <p:nvPicPr>
          <p:cNvPr id="3076" name="Picture 4" descr="C:\Users\since\OneDrive\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76938" y="198304"/>
            <a:ext cx="2915542"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69050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91680" y="476672"/>
            <a:ext cx="5184576" cy="923330"/>
          </a:xfrm>
          <a:prstGeom prst="rect">
            <a:avLst/>
          </a:prstGeom>
          <a:noFill/>
        </p:spPr>
        <p:txBody>
          <a:bodyPr wrap="square" rtlCol="0">
            <a:spAutoFit/>
          </a:bodyPr>
          <a:lstStyle/>
          <a:p>
            <a:pPr algn="ctr"/>
            <a:r>
              <a:rPr lang="it-IT" sz="5400" b="1" u="sng" dirty="0" smtClean="0">
                <a:solidFill>
                  <a:srgbClr val="00B0F0"/>
                </a:solidFill>
                <a:latin typeface="Tempus Sans ITC" pitchFamily="82" charset="0"/>
              </a:rPr>
              <a:t>DAT</a:t>
            </a:r>
            <a:endParaRPr lang="it-IT" sz="5400" b="1" u="sng" dirty="0">
              <a:solidFill>
                <a:srgbClr val="00B0F0"/>
              </a:solidFill>
              <a:latin typeface="Tempus Sans ITC" pitchFamily="82" charset="0"/>
            </a:endParaRPr>
          </a:p>
        </p:txBody>
      </p:sp>
      <p:sp>
        <p:nvSpPr>
          <p:cNvPr id="5" name="CasellaDiTesto 4"/>
          <p:cNvSpPr txBox="1"/>
          <p:nvPr/>
        </p:nvSpPr>
        <p:spPr>
          <a:xfrm>
            <a:off x="5156448" y="629072"/>
            <a:ext cx="3600400" cy="369332"/>
          </a:xfrm>
          <a:prstGeom prst="rect">
            <a:avLst/>
          </a:prstGeom>
          <a:noFill/>
        </p:spPr>
        <p:txBody>
          <a:bodyPr wrap="square" rtlCol="0">
            <a:spAutoFit/>
          </a:bodyPr>
          <a:lstStyle/>
          <a:p>
            <a:endParaRPr lang="it-IT"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7618" y="916112"/>
            <a:ext cx="3597275"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Immagin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0231" y="191946"/>
            <a:ext cx="2175447" cy="1243584"/>
          </a:xfrm>
          <a:prstGeom prst="rect">
            <a:avLst/>
          </a:prstGeom>
        </p:spPr>
      </p:pic>
      <p:sp>
        <p:nvSpPr>
          <p:cNvPr id="10" name="CasellaDiTesto 9"/>
          <p:cNvSpPr txBox="1"/>
          <p:nvPr/>
        </p:nvSpPr>
        <p:spPr>
          <a:xfrm>
            <a:off x="395536" y="1502688"/>
            <a:ext cx="8361312" cy="5355312"/>
          </a:xfrm>
          <a:prstGeom prst="rect">
            <a:avLst/>
          </a:prstGeom>
          <a:noFill/>
        </p:spPr>
        <p:txBody>
          <a:bodyPr wrap="square" rtlCol="0">
            <a:spAutoFit/>
          </a:bodyPr>
          <a:lstStyle/>
          <a:p>
            <a:r>
              <a:rPr lang="it-IT" b="1" u="sng" dirty="0" smtClean="0">
                <a:solidFill>
                  <a:srgbClr val="7030A0"/>
                </a:solidFill>
                <a:latin typeface="Tempus Sans ITC" pitchFamily="82" charset="0"/>
              </a:rPr>
              <a:t>ART.1 </a:t>
            </a:r>
            <a:r>
              <a:rPr lang="it-IT" b="1" dirty="0" smtClean="0">
                <a:solidFill>
                  <a:srgbClr val="7030A0"/>
                </a:solidFill>
                <a:latin typeface="Tempus Sans ITC" pitchFamily="82" charset="0"/>
              </a:rPr>
              <a:t>: Il </a:t>
            </a:r>
            <a:r>
              <a:rPr lang="it-IT" b="1" dirty="0">
                <a:solidFill>
                  <a:srgbClr val="7030A0"/>
                </a:solidFill>
                <a:latin typeface="Tempus Sans ITC" pitchFamily="82" charset="0"/>
              </a:rPr>
              <a:t>medico è tenuto a rispettare le DAT, che possono  essere disattese in tutto o in parte dal curante solo per indicazione del disponente, laddove per esempio sussistano terapie non prevedibili all’atto della sottoscrizione in grado di offrire concrete possibilità di miglioramento delle condizioni di vita</a:t>
            </a:r>
            <a:r>
              <a:rPr lang="it-IT" b="1" dirty="0" smtClean="0">
                <a:solidFill>
                  <a:srgbClr val="7030A0"/>
                </a:solidFill>
                <a:latin typeface="Tempus Sans ITC" pitchFamily="82" charset="0"/>
              </a:rPr>
              <a:t>.</a:t>
            </a:r>
          </a:p>
          <a:p>
            <a:r>
              <a:rPr lang="it-IT" b="1" dirty="0">
                <a:solidFill>
                  <a:srgbClr val="7030A0"/>
                </a:solidFill>
                <a:latin typeface="Tempus Sans ITC" pitchFamily="82" charset="0"/>
              </a:rPr>
              <a:t>D’altro canto, il pz non può esigere trattamenti sanitari contrari a norme di legge, alla deontologia professionale o alle buone pratiche clinico-assistenziali</a:t>
            </a:r>
            <a:r>
              <a:rPr lang="it-IT" b="1" dirty="0" smtClean="0">
                <a:solidFill>
                  <a:srgbClr val="7030A0"/>
                </a:solidFill>
                <a:latin typeface="Tempus Sans ITC" pitchFamily="82" charset="0"/>
              </a:rPr>
              <a:t>.</a:t>
            </a:r>
            <a:r>
              <a:rPr lang="it-IT" b="1" dirty="0">
                <a:solidFill>
                  <a:srgbClr val="7030A0"/>
                </a:solidFill>
                <a:latin typeface="Tempus Sans ITC" pitchFamily="82" charset="0"/>
              </a:rPr>
              <a:t> </a:t>
            </a:r>
            <a:r>
              <a:rPr lang="it-IT" b="1" dirty="0" smtClean="0">
                <a:solidFill>
                  <a:srgbClr val="7030A0"/>
                </a:solidFill>
                <a:latin typeface="Tempus Sans ITC" pitchFamily="82" charset="0"/>
              </a:rPr>
              <a:t>Il rifiuto </a:t>
            </a:r>
            <a:r>
              <a:rPr lang="it-IT" b="1" dirty="0">
                <a:solidFill>
                  <a:srgbClr val="7030A0"/>
                </a:solidFill>
                <a:latin typeface="Tempus Sans ITC" pitchFamily="82" charset="0"/>
              </a:rPr>
              <a:t>o la rinuncia al trattamento sanitario non comporta l’abbandono </a:t>
            </a:r>
            <a:r>
              <a:rPr lang="it-IT" b="1" dirty="0" smtClean="0">
                <a:solidFill>
                  <a:srgbClr val="7030A0"/>
                </a:solidFill>
                <a:latin typeface="Tempus Sans ITC" pitchFamily="82" charset="0"/>
              </a:rPr>
              <a:t>terapeutico</a:t>
            </a:r>
          </a:p>
          <a:p>
            <a:endParaRPr lang="it-IT" b="1" dirty="0" smtClean="0">
              <a:solidFill>
                <a:srgbClr val="7030A0"/>
              </a:solidFill>
              <a:latin typeface="Tempus Sans ITC" pitchFamily="82" charset="0"/>
            </a:endParaRPr>
          </a:p>
          <a:p>
            <a:r>
              <a:rPr lang="it-IT" b="1" u="sng" dirty="0" smtClean="0">
                <a:solidFill>
                  <a:srgbClr val="002060"/>
                </a:solidFill>
                <a:latin typeface="Tempus Sans ITC" pitchFamily="82" charset="0"/>
              </a:rPr>
              <a:t>ART .2 </a:t>
            </a:r>
            <a:r>
              <a:rPr lang="it-IT" b="1" dirty="0" smtClean="0">
                <a:solidFill>
                  <a:srgbClr val="002060"/>
                </a:solidFill>
                <a:latin typeface="Tempus Sans ITC" pitchFamily="82" charset="0"/>
              </a:rPr>
              <a:t>: tratta di terapia del dolore con sedazione palliativa profonda previo consenso del pz, divieto di ostinazione irragionevole nelle cure nei pz a prognosi infausta a breve termine o in stato di morte imminente, </a:t>
            </a:r>
            <a:r>
              <a:rPr lang="it-IT" b="1" dirty="0" err="1" smtClean="0">
                <a:solidFill>
                  <a:srgbClr val="002060"/>
                </a:solidFill>
                <a:latin typeface="Tempus Sans ITC" pitchFamily="82" charset="0"/>
              </a:rPr>
              <a:t>dignita’nella</a:t>
            </a:r>
            <a:r>
              <a:rPr lang="it-IT" b="1" dirty="0" smtClean="0">
                <a:solidFill>
                  <a:srgbClr val="002060"/>
                </a:solidFill>
                <a:latin typeface="Tempus Sans ITC" pitchFamily="82" charset="0"/>
              </a:rPr>
              <a:t> fase finale della vita</a:t>
            </a:r>
          </a:p>
          <a:p>
            <a:endParaRPr lang="it-IT" b="1" dirty="0" smtClean="0">
              <a:solidFill>
                <a:srgbClr val="002060"/>
              </a:solidFill>
              <a:latin typeface="Tempus Sans ITC" pitchFamily="82" charset="0"/>
            </a:endParaRPr>
          </a:p>
          <a:p>
            <a:r>
              <a:rPr lang="it-IT" b="1" u="sng" dirty="0" smtClean="0">
                <a:solidFill>
                  <a:srgbClr val="00B050"/>
                </a:solidFill>
                <a:latin typeface="Tempus Sans ITC" pitchFamily="82" charset="0"/>
              </a:rPr>
              <a:t>ART</a:t>
            </a:r>
            <a:r>
              <a:rPr lang="it-IT" b="1" u="sng" dirty="0">
                <a:solidFill>
                  <a:srgbClr val="00B050"/>
                </a:solidFill>
                <a:latin typeface="Tempus Sans ITC" pitchFamily="82" charset="0"/>
              </a:rPr>
              <a:t>. 3: </a:t>
            </a:r>
            <a:r>
              <a:rPr lang="it-IT" b="1" dirty="0" smtClean="0">
                <a:solidFill>
                  <a:srgbClr val="00B050"/>
                </a:solidFill>
                <a:latin typeface="Tempus Sans ITC" pitchFamily="82" charset="0"/>
              </a:rPr>
              <a:t>detta le regole per l’espressione del consenso da parte dei minori e degli incapaci. Il </a:t>
            </a:r>
            <a:r>
              <a:rPr lang="it-IT" b="1" dirty="0">
                <a:solidFill>
                  <a:srgbClr val="00B050"/>
                </a:solidFill>
                <a:latin typeface="Tempus Sans ITC" pitchFamily="82" charset="0"/>
              </a:rPr>
              <a:t>consenso/dissenso è espresso dagli esercenti la responsabilità genitoriale o dal tutore.</a:t>
            </a:r>
          </a:p>
          <a:p>
            <a:r>
              <a:rPr lang="it-IT" b="1" dirty="0">
                <a:solidFill>
                  <a:srgbClr val="00B050"/>
                </a:solidFill>
                <a:latin typeface="Tempus Sans ITC" pitchFamily="82" charset="0"/>
              </a:rPr>
              <a:t>La volontà del minore viene tenuta in considerazione in relazione alla sua età, al suo grado di maturità, con lo scopo della tutela della sua dignità</a:t>
            </a:r>
            <a:r>
              <a:rPr lang="it-IT" b="1" dirty="0" smtClean="0">
                <a:solidFill>
                  <a:srgbClr val="00B050"/>
                </a:solidFill>
                <a:latin typeface="Tempus Sans ITC" pitchFamily="82" charset="0"/>
              </a:rPr>
              <a:t>.</a:t>
            </a:r>
          </a:p>
          <a:p>
            <a:endParaRPr lang="it-IT" b="1" dirty="0" smtClean="0">
              <a:solidFill>
                <a:srgbClr val="00B050"/>
              </a:solidFill>
            </a:endParaRPr>
          </a:p>
          <a:p>
            <a:endParaRPr lang="it-IT" b="1" dirty="0">
              <a:solidFill>
                <a:srgbClr val="00B050"/>
              </a:solidFill>
            </a:endParaRPr>
          </a:p>
        </p:txBody>
      </p:sp>
    </p:spTree>
    <p:extLst>
      <p:ext uri="{BB962C8B-B14F-4D97-AF65-F5344CB8AC3E}">
        <p14:creationId xmlns:p14="http://schemas.microsoft.com/office/powerpoint/2010/main" val="32532186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72006" y="2260397"/>
            <a:ext cx="7776864" cy="3970318"/>
          </a:xfrm>
          <a:prstGeom prst="rect">
            <a:avLst/>
          </a:prstGeom>
          <a:noFill/>
        </p:spPr>
        <p:txBody>
          <a:bodyPr wrap="square" rtlCol="0">
            <a:spAutoFit/>
          </a:bodyPr>
          <a:lstStyle/>
          <a:p>
            <a:r>
              <a:rPr lang="it-IT" b="1" dirty="0">
                <a:solidFill>
                  <a:srgbClr val="0070C0"/>
                </a:solidFill>
                <a:latin typeface="Tempus Sans ITC" pitchFamily="82" charset="0"/>
              </a:rPr>
              <a:t>Le DAT porterebbero i sanitari operanti </a:t>
            </a:r>
            <a:r>
              <a:rPr lang="it-IT" b="1" dirty="0" smtClean="0">
                <a:solidFill>
                  <a:srgbClr val="0070C0"/>
                </a:solidFill>
                <a:latin typeface="Tempus Sans ITC" pitchFamily="82" charset="0"/>
              </a:rPr>
              <a:t>nelle </a:t>
            </a:r>
            <a:r>
              <a:rPr lang="it-IT" b="1" dirty="0">
                <a:solidFill>
                  <a:srgbClr val="0070C0"/>
                </a:solidFill>
                <a:latin typeface="Tempus Sans ITC" pitchFamily="82" charset="0"/>
              </a:rPr>
              <a:t>Terapie Intensive (T.I.) ad utilizzare dei criteri per stabilire </a:t>
            </a:r>
            <a:r>
              <a:rPr lang="it-IT" b="1" dirty="0" smtClean="0">
                <a:solidFill>
                  <a:srgbClr val="0070C0"/>
                </a:solidFill>
                <a:latin typeface="Tempus Sans ITC" pitchFamily="82" charset="0"/>
              </a:rPr>
              <a:t>:</a:t>
            </a:r>
          </a:p>
          <a:p>
            <a:r>
              <a:rPr lang="it-IT" b="1" dirty="0" smtClean="0">
                <a:solidFill>
                  <a:srgbClr val="0070C0"/>
                </a:solidFill>
                <a:latin typeface="Times New Roman"/>
                <a:cs typeface="Times New Roman"/>
              </a:rPr>
              <a:t>♥  </a:t>
            </a:r>
            <a:r>
              <a:rPr lang="it-IT" b="1" dirty="0" smtClean="0">
                <a:solidFill>
                  <a:srgbClr val="0070C0"/>
                </a:solidFill>
                <a:latin typeface="Tempus Sans ITC" pitchFamily="82" charset="0"/>
                <a:cs typeface="Times New Roman"/>
              </a:rPr>
              <a:t>idoneità /non idoneità  </a:t>
            </a:r>
            <a:r>
              <a:rPr lang="it-IT" b="1" dirty="0" smtClean="0">
                <a:solidFill>
                  <a:srgbClr val="0070C0"/>
                </a:solidFill>
                <a:latin typeface="Tempus Sans ITC" pitchFamily="82" charset="0"/>
              </a:rPr>
              <a:t>al </a:t>
            </a:r>
            <a:r>
              <a:rPr lang="it-IT" b="1" dirty="0">
                <a:solidFill>
                  <a:srgbClr val="0070C0"/>
                </a:solidFill>
                <a:latin typeface="Tempus Sans ITC" pitchFamily="82" charset="0"/>
              </a:rPr>
              <a:t>ricovero in T.I</a:t>
            </a:r>
            <a:r>
              <a:rPr lang="it-IT" b="1" dirty="0" smtClean="0">
                <a:solidFill>
                  <a:srgbClr val="0070C0"/>
                </a:solidFill>
                <a:latin typeface="Tempus Sans ITC" pitchFamily="82" charset="0"/>
              </a:rPr>
              <a:t>.</a:t>
            </a:r>
            <a:r>
              <a:rPr lang="it-IT" b="1" dirty="0" smtClean="0">
                <a:solidFill>
                  <a:srgbClr val="0070C0"/>
                </a:solidFill>
                <a:latin typeface="Tempus Sans ITC" pitchFamily="82" charset="0"/>
                <a:cs typeface="Times New Roman"/>
              </a:rPr>
              <a:t> </a:t>
            </a:r>
            <a:r>
              <a:rPr lang="it-IT" b="1" dirty="0" smtClean="0">
                <a:solidFill>
                  <a:srgbClr val="0070C0"/>
                </a:solidFill>
                <a:latin typeface="Tempus Sans ITC" pitchFamily="82" charset="0"/>
              </a:rPr>
              <a:t>(pz </a:t>
            </a:r>
            <a:r>
              <a:rPr lang="it-IT" b="1" dirty="0">
                <a:solidFill>
                  <a:srgbClr val="0070C0"/>
                </a:solidFill>
                <a:latin typeface="Tempus Sans ITC" pitchFamily="82" charset="0"/>
              </a:rPr>
              <a:t>troppo poco gravi, o con irreversibilità </a:t>
            </a:r>
            <a:r>
              <a:rPr lang="it-IT" b="1" dirty="0" smtClean="0">
                <a:solidFill>
                  <a:srgbClr val="0070C0"/>
                </a:solidFill>
                <a:latin typeface="Tempus Sans ITC" pitchFamily="82" charset="0"/>
              </a:rPr>
              <a:t>clinica, che hanno </a:t>
            </a:r>
            <a:r>
              <a:rPr lang="it-IT" b="1" dirty="0">
                <a:solidFill>
                  <a:srgbClr val="0070C0"/>
                </a:solidFill>
                <a:latin typeface="Tempus Sans ITC" pitchFamily="82" charset="0"/>
              </a:rPr>
              <a:t>espresso rifiuto </a:t>
            </a:r>
            <a:r>
              <a:rPr lang="it-IT" b="1" dirty="0" smtClean="0">
                <a:solidFill>
                  <a:srgbClr val="0070C0"/>
                </a:solidFill>
                <a:latin typeface="Tempus Sans ITC" pitchFamily="82" charset="0"/>
              </a:rPr>
              <a:t>anticipato</a:t>
            </a:r>
            <a:endParaRPr lang="it-IT" b="1" dirty="0" smtClean="0">
              <a:solidFill>
                <a:srgbClr val="0070C0"/>
              </a:solidFill>
              <a:latin typeface="Times New Roman"/>
              <a:cs typeface="Times New Roman"/>
            </a:endParaRPr>
          </a:p>
          <a:p>
            <a:r>
              <a:rPr lang="it-IT" b="1" dirty="0" smtClean="0">
                <a:solidFill>
                  <a:srgbClr val="0070C0"/>
                </a:solidFill>
                <a:latin typeface="Times New Roman"/>
                <a:cs typeface="Times New Roman"/>
              </a:rPr>
              <a:t>♥ </a:t>
            </a:r>
            <a:r>
              <a:rPr lang="it-IT" b="1" dirty="0" smtClean="0">
                <a:solidFill>
                  <a:srgbClr val="0070C0"/>
                </a:solidFill>
                <a:latin typeface="Tempus Sans ITC" pitchFamily="82" charset="0"/>
              </a:rPr>
              <a:t>ordine </a:t>
            </a:r>
            <a:r>
              <a:rPr lang="it-IT" b="1" dirty="0">
                <a:solidFill>
                  <a:srgbClr val="0070C0"/>
                </a:solidFill>
                <a:latin typeface="Tempus Sans ITC" pitchFamily="82" charset="0"/>
              </a:rPr>
              <a:t>di </a:t>
            </a:r>
            <a:r>
              <a:rPr lang="it-IT" b="1" dirty="0" smtClean="0">
                <a:solidFill>
                  <a:srgbClr val="0070C0"/>
                </a:solidFill>
                <a:latin typeface="Tempus Sans ITC" pitchFamily="82" charset="0"/>
              </a:rPr>
              <a:t>priorità</a:t>
            </a:r>
          </a:p>
          <a:p>
            <a:endParaRPr lang="it-IT" b="1" dirty="0" smtClean="0">
              <a:solidFill>
                <a:srgbClr val="0070C0"/>
              </a:solidFill>
              <a:latin typeface="Tempus Sans ITC" pitchFamily="82" charset="0"/>
            </a:endParaRPr>
          </a:p>
          <a:p>
            <a:r>
              <a:rPr lang="it-IT" b="1" dirty="0" smtClean="0">
                <a:solidFill>
                  <a:srgbClr val="7030A0"/>
                </a:solidFill>
                <a:latin typeface="Tempus Sans ITC" pitchFamily="82" charset="0"/>
              </a:rPr>
              <a:t>Ricordiamo </a:t>
            </a:r>
            <a:r>
              <a:rPr lang="it-IT" b="1" dirty="0">
                <a:solidFill>
                  <a:srgbClr val="7030A0"/>
                </a:solidFill>
                <a:latin typeface="Tempus Sans ITC" pitchFamily="82" charset="0"/>
              </a:rPr>
              <a:t>che la funzione della T.I. è il </a:t>
            </a:r>
            <a:r>
              <a:rPr lang="it-IT" b="1" dirty="0" smtClean="0">
                <a:solidFill>
                  <a:srgbClr val="7030A0"/>
                </a:solidFill>
                <a:latin typeface="Tempus Sans ITC" pitchFamily="82" charset="0"/>
              </a:rPr>
              <a:t> monitoraggio/trattamento </a:t>
            </a:r>
            <a:r>
              <a:rPr lang="it-IT" b="1" dirty="0">
                <a:solidFill>
                  <a:srgbClr val="7030A0"/>
                </a:solidFill>
                <a:latin typeface="Tempus Sans ITC" pitchFamily="82" charset="0"/>
              </a:rPr>
              <a:t>delle condizioni critiche in atto potenzialmente </a:t>
            </a:r>
            <a:r>
              <a:rPr lang="it-IT" b="1" dirty="0" smtClean="0">
                <a:solidFill>
                  <a:srgbClr val="7030A0"/>
                </a:solidFill>
                <a:latin typeface="Tempus Sans ITC" pitchFamily="82" charset="0"/>
              </a:rPr>
              <a:t>regredibili, e </a:t>
            </a:r>
            <a:r>
              <a:rPr lang="it-IT" b="1" dirty="0">
                <a:solidFill>
                  <a:srgbClr val="7030A0"/>
                </a:solidFill>
                <a:latin typeface="Tempus Sans ITC" pitchFamily="82" charset="0"/>
              </a:rPr>
              <a:t>i suoi obiettivi dovrebbero essere : </a:t>
            </a:r>
          </a:p>
          <a:p>
            <a:pPr lvl="0"/>
            <a:r>
              <a:rPr lang="it-IT" b="1" dirty="0" smtClean="0">
                <a:solidFill>
                  <a:srgbClr val="0070C0"/>
                </a:solidFill>
                <a:latin typeface="Times New Roman"/>
                <a:cs typeface="Times New Roman"/>
              </a:rPr>
              <a:t>♥ </a:t>
            </a:r>
            <a:r>
              <a:rPr lang="it-IT" b="1" dirty="0" smtClean="0">
                <a:solidFill>
                  <a:srgbClr val="0070C0"/>
                </a:solidFill>
                <a:latin typeface="Tempus Sans ITC" pitchFamily="82" charset="0"/>
              </a:rPr>
              <a:t>recuperare </a:t>
            </a:r>
            <a:r>
              <a:rPr lang="it-IT" b="1" dirty="0">
                <a:solidFill>
                  <a:srgbClr val="0070C0"/>
                </a:solidFill>
                <a:latin typeface="Tempus Sans ITC" pitchFamily="82" charset="0"/>
              </a:rPr>
              <a:t>ove possibile lo stato di salute</a:t>
            </a:r>
          </a:p>
          <a:p>
            <a:pPr lvl="0"/>
            <a:r>
              <a:rPr lang="it-IT" b="1" dirty="0" smtClean="0">
                <a:solidFill>
                  <a:srgbClr val="0070C0"/>
                </a:solidFill>
                <a:latin typeface="Times New Roman"/>
                <a:cs typeface="Times New Roman"/>
              </a:rPr>
              <a:t>♥ </a:t>
            </a:r>
            <a:r>
              <a:rPr lang="it-IT" b="1" dirty="0" smtClean="0">
                <a:solidFill>
                  <a:srgbClr val="0070C0"/>
                </a:solidFill>
                <a:latin typeface="Tempus Sans ITC" pitchFamily="82" charset="0"/>
              </a:rPr>
              <a:t>mantenere </a:t>
            </a:r>
            <a:r>
              <a:rPr lang="it-IT" b="1" dirty="0">
                <a:solidFill>
                  <a:srgbClr val="0070C0"/>
                </a:solidFill>
                <a:latin typeface="Tempus Sans ITC" pitchFamily="82" charset="0"/>
              </a:rPr>
              <a:t>una vita dignitosa, valorizzando più possibile le volontà del </a:t>
            </a:r>
            <a:r>
              <a:rPr lang="it-IT" b="1" dirty="0" smtClean="0">
                <a:solidFill>
                  <a:srgbClr val="0070C0"/>
                </a:solidFill>
                <a:latin typeface="Tempus Sans ITC" pitchFamily="82" charset="0"/>
              </a:rPr>
              <a:t>pz,</a:t>
            </a:r>
            <a:endParaRPr lang="it-IT" b="1" dirty="0">
              <a:solidFill>
                <a:srgbClr val="0070C0"/>
              </a:solidFill>
              <a:latin typeface="Tempus Sans ITC" pitchFamily="82" charset="0"/>
            </a:endParaRPr>
          </a:p>
          <a:p>
            <a:pPr lvl="0"/>
            <a:r>
              <a:rPr lang="it-IT" b="1" dirty="0">
                <a:solidFill>
                  <a:srgbClr val="0070C0"/>
                </a:solidFill>
                <a:latin typeface="Tempus Sans ITC" pitchFamily="82" charset="0"/>
              </a:rPr>
              <a:t>controllare la sofferenza</a:t>
            </a:r>
          </a:p>
          <a:p>
            <a:pPr lvl="0"/>
            <a:r>
              <a:rPr lang="it-IT" b="1" dirty="0" smtClean="0">
                <a:solidFill>
                  <a:srgbClr val="0070C0"/>
                </a:solidFill>
                <a:latin typeface="Times New Roman"/>
                <a:cs typeface="Times New Roman"/>
              </a:rPr>
              <a:t>♥ </a:t>
            </a:r>
            <a:r>
              <a:rPr lang="it-IT" b="1" dirty="0" smtClean="0">
                <a:solidFill>
                  <a:srgbClr val="0070C0"/>
                </a:solidFill>
                <a:latin typeface="Tempus Sans ITC" pitchFamily="82" charset="0"/>
              </a:rPr>
              <a:t>evitare </a:t>
            </a:r>
            <a:r>
              <a:rPr lang="it-IT" b="1" dirty="0">
                <a:solidFill>
                  <a:srgbClr val="0070C0"/>
                </a:solidFill>
                <a:latin typeface="Tempus Sans ITC" pitchFamily="82" charset="0"/>
              </a:rPr>
              <a:t>danni al pz</a:t>
            </a:r>
          </a:p>
          <a:p>
            <a:pPr lvl="0"/>
            <a:r>
              <a:rPr lang="it-IT" b="1" dirty="0" smtClean="0">
                <a:solidFill>
                  <a:srgbClr val="0070C0"/>
                </a:solidFill>
                <a:latin typeface="Times New Roman"/>
                <a:cs typeface="Times New Roman"/>
              </a:rPr>
              <a:t>♥ </a:t>
            </a:r>
            <a:r>
              <a:rPr lang="it-IT" b="1" dirty="0" smtClean="0">
                <a:solidFill>
                  <a:srgbClr val="0070C0"/>
                </a:solidFill>
                <a:latin typeface="Tempus Sans ITC" pitchFamily="82" charset="0"/>
              </a:rPr>
              <a:t>garantire </a:t>
            </a:r>
            <a:r>
              <a:rPr lang="it-IT" b="1" dirty="0">
                <a:solidFill>
                  <a:srgbClr val="0070C0"/>
                </a:solidFill>
                <a:latin typeface="Tempus Sans ITC" pitchFamily="82" charset="0"/>
              </a:rPr>
              <a:t>una morte dignitosa</a:t>
            </a: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91880" y="260648"/>
            <a:ext cx="2619375" cy="1743075"/>
          </a:xfrm>
          <a:prstGeom prst="rect">
            <a:avLst/>
          </a:prstGeom>
        </p:spPr>
      </p:pic>
    </p:spTree>
    <p:extLst>
      <p:ext uri="{BB962C8B-B14F-4D97-AF65-F5344CB8AC3E}">
        <p14:creationId xmlns:p14="http://schemas.microsoft.com/office/powerpoint/2010/main" val="19145844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600" y="846110"/>
            <a:ext cx="7128792" cy="3463825"/>
          </a:xfrm>
          <a:prstGeom prst="rect">
            <a:avLst/>
          </a:prstGeom>
        </p:spPr>
      </p:pic>
      <p:sp>
        <p:nvSpPr>
          <p:cNvPr id="5" name="CasellaDiTesto 4"/>
          <p:cNvSpPr txBox="1"/>
          <p:nvPr/>
        </p:nvSpPr>
        <p:spPr>
          <a:xfrm>
            <a:off x="1069526" y="4941168"/>
            <a:ext cx="7056784" cy="707886"/>
          </a:xfrm>
          <a:prstGeom prst="rect">
            <a:avLst/>
          </a:prstGeom>
          <a:noFill/>
        </p:spPr>
        <p:txBody>
          <a:bodyPr wrap="square" rtlCol="0">
            <a:spAutoFit/>
          </a:bodyPr>
          <a:lstStyle/>
          <a:p>
            <a:pPr algn="ctr"/>
            <a:r>
              <a:rPr lang="it-IT" sz="4000" b="1" dirty="0" smtClean="0">
                <a:solidFill>
                  <a:schemeClr val="accent6">
                    <a:lumMod val="75000"/>
                  </a:schemeClr>
                </a:solidFill>
                <a:latin typeface="Tempus Sans ITC" pitchFamily="82" charset="0"/>
              </a:rPr>
              <a:t>GRAZIE  PER L’ATTENZIONE</a:t>
            </a:r>
            <a:endParaRPr lang="it-IT" sz="4000" b="1" dirty="0">
              <a:solidFill>
                <a:schemeClr val="accent6">
                  <a:lumMod val="75000"/>
                </a:schemeClr>
              </a:solidFill>
              <a:latin typeface="Tempus Sans ITC" pitchFamily="82" charset="0"/>
            </a:endParaRPr>
          </a:p>
        </p:txBody>
      </p:sp>
    </p:spTree>
    <p:extLst>
      <p:ext uri="{BB962C8B-B14F-4D97-AF65-F5344CB8AC3E}">
        <p14:creationId xmlns:p14="http://schemas.microsoft.com/office/powerpoint/2010/main" val="42340141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since\OneDrive\Desktop\immagini\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0175" y="260648"/>
            <a:ext cx="2994273" cy="1781175"/>
          </a:xfrm>
          <a:prstGeom prst="rect">
            <a:avLst/>
          </a:prstGeom>
          <a:noFill/>
          <a:extLst>
            <a:ext uri="{909E8E84-426E-40DD-AFC4-6F175D3DCCD1}">
              <a14:hiddenFill xmlns:a14="http://schemas.microsoft.com/office/drawing/2010/main">
                <a:solidFill>
                  <a:srgbClr val="FFFFFF"/>
                </a:solidFill>
              </a14:hiddenFill>
            </a:ext>
          </a:extLst>
        </p:spPr>
      </p:pic>
      <p:sp>
        <p:nvSpPr>
          <p:cNvPr id="3" name="CasellaDiTesto 2"/>
          <p:cNvSpPr txBox="1"/>
          <p:nvPr/>
        </p:nvSpPr>
        <p:spPr>
          <a:xfrm>
            <a:off x="179512" y="2249263"/>
            <a:ext cx="6840760" cy="923330"/>
          </a:xfrm>
          <a:prstGeom prst="rect">
            <a:avLst/>
          </a:prstGeom>
          <a:noFill/>
        </p:spPr>
        <p:txBody>
          <a:bodyPr wrap="square" rtlCol="0">
            <a:spAutoFit/>
          </a:bodyPr>
          <a:lstStyle/>
          <a:p>
            <a:pPr algn="ctr"/>
            <a:r>
              <a:rPr lang="it-IT" b="1" u="sng" dirty="0" smtClean="0">
                <a:solidFill>
                  <a:srgbClr val="00B0F0"/>
                </a:solidFill>
                <a:latin typeface="Tempus Sans ITC" pitchFamily="82" charset="0"/>
                <a:cs typeface="Arial" pitchFamily="34" charset="0"/>
              </a:rPr>
              <a:t>SCOPO</a:t>
            </a:r>
            <a:r>
              <a:rPr lang="it-IT" b="1" dirty="0" smtClean="0">
                <a:solidFill>
                  <a:srgbClr val="00B0F0"/>
                </a:solidFill>
                <a:latin typeface="Tempus Sans ITC" pitchFamily="82" charset="0"/>
                <a:cs typeface="Arial" pitchFamily="34" charset="0"/>
              </a:rPr>
              <a:t>: PRODUZIONE DI RACCOMANDAZIONI PER ORIENTARE I PROCESSI DECISIONALI DI FINE VITA, PIANIFICARE LE SCELTE DI CURA</a:t>
            </a:r>
            <a:r>
              <a:rPr lang="it-IT" b="1" dirty="0" smtClean="0">
                <a:solidFill>
                  <a:srgbClr val="00B0F0"/>
                </a:solidFill>
                <a:latin typeface="Arial" pitchFamily="34" charset="0"/>
                <a:cs typeface="Arial" pitchFamily="34" charset="0"/>
              </a:rPr>
              <a:t>.</a:t>
            </a:r>
            <a:endParaRPr lang="it-IT" dirty="0">
              <a:solidFill>
                <a:srgbClr val="00B0F0"/>
              </a:solidFill>
              <a:latin typeface="Arial" pitchFamily="34" charset="0"/>
              <a:cs typeface="Arial" pitchFamily="34" charset="0"/>
            </a:endParaRPr>
          </a:p>
        </p:txBody>
      </p:sp>
      <p:sp>
        <p:nvSpPr>
          <p:cNvPr id="4" name="CasellaDiTesto 3"/>
          <p:cNvSpPr txBox="1"/>
          <p:nvPr/>
        </p:nvSpPr>
        <p:spPr>
          <a:xfrm>
            <a:off x="629674" y="3356992"/>
            <a:ext cx="7848872" cy="646331"/>
          </a:xfrm>
          <a:prstGeom prst="rect">
            <a:avLst/>
          </a:prstGeom>
          <a:noFill/>
        </p:spPr>
        <p:txBody>
          <a:bodyPr wrap="square" rtlCol="0">
            <a:spAutoFit/>
          </a:bodyPr>
          <a:lstStyle/>
          <a:p>
            <a:r>
              <a:rPr lang="it-IT" b="1" dirty="0">
                <a:solidFill>
                  <a:srgbClr val="7030A0"/>
                </a:solidFill>
                <a:latin typeface="Tempus Sans ITC" pitchFamily="82" charset="0"/>
              </a:rPr>
              <a:t>La sofferenza globale dei malati terminali cronici non affetti da cancro </a:t>
            </a:r>
            <a:r>
              <a:rPr lang="it-IT" b="1" dirty="0" smtClean="0">
                <a:solidFill>
                  <a:srgbClr val="7030A0"/>
                </a:solidFill>
                <a:latin typeface="Tempus Sans ITC" pitchFamily="82" charset="0"/>
              </a:rPr>
              <a:t> è </a:t>
            </a:r>
            <a:r>
              <a:rPr lang="it-IT" b="1" dirty="0">
                <a:solidFill>
                  <a:srgbClr val="7030A0"/>
                </a:solidFill>
                <a:latin typeface="Tempus Sans ITC" pitchFamily="82" charset="0"/>
              </a:rPr>
              <a:t>sovrapponibile a quella dei malati neoplastici.</a:t>
            </a:r>
            <a:endParaRPr lang="it-IT" dirty="0">
              <a:solidFill>
                <a:srgbClr val="7030A0"/>
              </a:solidFill>
              <a:latin typeface="Tempus Sans ITC" pitchFamily="82" charset="0"/>
            </a:endParaRPr>
          </a:p>
        </p:txBody>
      </p:sp>
      <p:sp>
        <p:nvSpPr>
          <p:cNvPr id="5" name="CasellaDiTesto 4"/>
          <p:cNvSpPr txBox="1"/>
          <p:nvPr/>
        </p:nvSpPr>
        <p:spPr>
          <a:xfrm>
            <a:off x="539552" y="4149080"/>
            <a:ext cx="7848872" cy="2031325"/>
          </a:xfrm>
          <a:prstGeom prst="rect">
            <a:avLst/>
          </a:prstGeom>
          <a:noFill/>
        </p:spPr>
        <p:txBody>
          <a:bodyPr wrap="square" rtlCol="0">
            <a:spAutoFit/>
          </a:bodyPr>
          <a:lstStyle/>
          <a:p>
            <a:r>
              <a:rPr lang="it-IT" b="1" dirty="0" smtClean="0">
                <a:solidFill>
                  <a:srgbClr val="0070C0"/>
                </a:solidFill>
                <a:latin typeface="Times New Roman"/>
                <a:cs typeface="Times New Roman"/>
              </a:rPr>
              <a:t>►</a:t>
            </a:r>
            <a:r>
              <a:rPr lang="it-IT" b="1" dirty="0" smtClean="0">
                <a:solidFill>
                  <a:srgbClr val="0070C0"/>
                </a:solidFill>
                <a:latin typeface="Tempus Sans ITC" pitchFamily="82" charset="0"/>
              </a:rPr>
              <a:t>Miglioramento </a:t>
            </a:r>
            <a:r>
              <a:rPr lang="it-IT" b="1" dirty="0">
                <a:solidFill>
                  <a:srgbClr val="0070C0"/>
                </a:solidFill>
                <a:latin typeface="Tempus Sans ITC" pitchFamily="82" charset="0"/>
              </a:rPr>
              <a:t>delle condizioni di vita e dell’assistenza sanitaria </a:t>
            </a:r>
            <a:r>
              <a:rPr lang="it-IT" b="1" dirty="0" smtClean="0">
                <a:solidFill>
                  <a:srgbClr val="0070C0"/>
                </a:solidFill>
                <a:latin typeface="Tempus Sans ITC" pitchFamily="82" charset="0"/>
              </a:rPr>
              <a:t>……</a:t>
            </a:r>
          </a:p>
          <a:p>
            <a:r>
              <a:rPr lang="it-IT" b="1" dirty="0" smtClean="0">
                <a:solidFill>
                  <a:srgbClr val="0070C0"/>
                </a:solidFill>
                <a:latin typeface="Tempus Sans ITC" pitchFamily="82" charset="0"/>
                <a:cs typeface="Times New Roman"/>
              </a:rPr>
              <a:t>►</a:t>
            </a:r>
            <a:r>
              <a:rPr lang="it-IT" b="1" dirty="0" smtClean="0">
                <a:solidFill>
                  <a:srgbClr val="0070C0"/>
                </a:solidFill>
                <a:latin typeface="Tempus Sans ITC" pitchFamily="82" charset="0"/>
              </a:rPr>
              <a:t>progressivo </a:t>
            </a:r>
            <a:r>
              <a:rPr lang="it-IT" b="1" dirty="0">
                <a:solidFill>
                  <a:srgbClr val="0070C0"/>
                </a:solidFill>
                <a:latin typeface="Tempus Sans ITC" pitchFamily="82" charset="0"/>
              </a:rPr>
              <a:t>allungamento della vita media dei malati affetti da patologie croniche (</a:t>
            </a:r>
            <a:r>
              <a:rPr lang="it-IT" b="1" dirty="0" smtClean="0">
                <a:solidFill>
                  <a:srgbClr val="0070C0"/>
                </a:solidFill>
                <a:latin typeface="Tempus Sans ITC" pitchFamily="82" charset="0"/>
              </a:rPr>
              <a:t>insufficienza </a:t>
            </a:r>
            <a:r>
              <a:rPr lang="it-IT" b="1" dirty="0">
                <a:solidFill>
                  <a:srgbClr val="0070C0"/>
                </a:solidFill>
                <a:latin typeface="Tempus Sans ITC" pitchFamily="82" charset="0"/>
              </a:rPr>
              <a:t>cronica cardiaca, respiratoria, renale, neurologica ed epatica</a:t>
            </a:r>
            <a:r>
              <a:rPr lang="it-IT" b="1" dirty="0" smtClean="0">
                <a:solidFill>
                  <a:srgbClr val="0070C0"/>
                </a:solidFill>
                <a:latin typeface="Tempus Sans ITC" pitchFamily="82" charset="0"/>
              </a:rPr>
              <a:t>)….</a:t>
            </a:r>
          </a:p>
          <a:p>
            <a:r>
              <a:rPr lang="it-IT" b="1" dirty="0" smtClean="0">
                <a:solidFill>
                  <a:srgbClr val="0070C0"/>
                </a:solidFill>
                <a:latin typeface="Times New Roman"/>
                <a:cs typeface="Times New Roman"/>
              </a:rPr>
              <a:t>►</a:t>
            </a:r>
            <a:r>
              <a:rPr lang="it-IT" b="1" dirty="0" smtClean="0">
                <a:solidFill>
                  <a:srgbClr val="0070C0"/>
                </a:solidFill>
                <a:latin typeface="Tempus Sans ITC" pitchFamily="82" charset="0"/>
              </a:rPr>
              <a:t>riacutizzazioni continue…. gli intervalli di remissione  si fanno sempre più brevi e distanziati, mentre aumenta la frequenza dei ricoveri e la loro durata….</a:t>
            </a:r>
          </a:p>
          <a:p>
            <a:r>
              <a:rPr lang="it-IT" b="1" dirty="0" smtClean="0">
                <a:solidFill>
                  <a:srgbClr val="0070C0"/>
                </a:solidFill>
                <a:latin typeface="Times New Roman"/>
                <a:cs typeface="Times New Roman"/>
              </a:rPr>
              <a:t>►</a:t>
            </a:r>
            <a:r>
              <a:rPr lang="it-IT" b="1" dirty="0" smtClean="0">
                <a:solidFill>
                  <a:srgbClr val="0070C0"/>
                </a:solidFill>
                <a:latin typeface="Tempus Sans ITC" pitchFamily="82" charset="0"/>
              </a:rPr>
              <a:t> globale progressivo scadimento della qualità di vita …</a:t>
            </a:r>
          </a:p>
        </p:txBody>
      </p:sp>
    </p:spTree>
    <p:extLst>
      <p:ext uri="{BB962C8B-B14F-4D97-AF65-F5344CB8AC3E}">
        <p14:creationId xmlns:p14="http://schemas.microsoft.com/office/powerpoint/2010/main" val="33476160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67544" y="1787214"/>
            <a:ext cx="8352928" cy="4801314"/>
          </a:xfrm>
          <a:prstGeom prst="rect">
            <a:avLst/>
          </a:prstGeom>
          <a:noFill/>
        </p:spPr>
        <p:txBody>
          <a:bodyPr wrap="square" rtlCol="0">
            <a:spAutoFit/>
          </a:bodyPr>
          <a:lstStyle/>
          <a:p>
            <a:r>
              <a:rPr lang="it-IT" b="1" dirty="0" smtClean="0">
                <a:solidFill>
                  <a:srgbClr val="7030A0"/>
                </a:solidFill>
                <a:latin typeface="Tempus Sans ITC" pitchFamily="82" charset="0"/>
              </a:rPr>
              <a:t>                            </a:t>
            </a:r>
          </a:p>
          <a:p>
            <a:endParaRPr lang="it-IT" b="1" dirty="0" smtClean="0">
              <a:solidFill>
                <a:srgbClr val="0070C0"/>
              </a:solidFill>
              <a:latin typeface="Tempus Sans ITC" pitchFamily="82" charset="0"/>
            </a:endParaRPr>
          </a:p>
          <a:p>
            <a:r>
              <a:rPr lang="it-IT" b="1" dirty="0" smtClean="0">
                <a:solidFill>
                  <a:srgbClr val="0070C0"/>
                </a:solidFill>
                <a:latin typeface="Tempus Sans ITC" pitchFamily="82" charset="0"/>
              </a:rPr>
              <a:t>Tutti gli  interventi terapeutici e assistenziali finalizzati alla </a:t>
            </a:r>
            <a:r>
              <a:rPr lang="it-IT" b="1" u="sng" dirty="0" smtClean="0">
                <a:solidFill>
                  <a:srgbClr val="0070C0"/>
                </a:solidFill>
                <a:latin typeface="Tempus Sans ITC" pitchFamily="82" charset="0"/>
              </a:rPr>
              <a:t>CURA ATTIVA E TOTALE  </a:t>
            </a:r>
            <a:r>
              <a:rPr lang="it-IT" b="1" dirty="0" smtClean="0">
                <a:solidFill>
                  <a:srgbClr val="0070C0"/>
                </a:solidFill>
                <a:latin typeface="Tempus Sans ITC" pitchFamily="82" charset="0"/>
              </a:rPr>
              <a:t>di malati la cui malattia di base inguaribile in fase avanzata  non risponde più a trattamenti specifici (</a:t>
            </a:r>
            <a:r>
              <a:rPr lang="it-IT" b="1" dirty="0" err="1" smtClean="0">
                <a:solidFill>
                  <a:srgbClr val="0070C0"/>
                </a:solidFill>
                <a:latin typeface="Tempus Sans ITC" pitchFamily="82" charset="0"/>
              </a:rPr>
              <a:t>exitus</a:t>
            </a:r>
            <a:r>
              <a:rPr lang="it-IT" b="1" dirty="0" smtClean="0">
                <a:solidFill>
                  <a:srgbClr val="0070C0"/>
                </a:solidFill>
                <a:latin typeface="Tempus Sans ITC" pitchFamily="82" charset="0"/>
              </a:rPr>
              <a:t> </a:t>
            </a:r>
            <a:r>
              <a:rPr lang="it-IT" b="1" dirty="0">
                <a:solidFill>
                  <a:srgbClr val="0070C0"/>
                </a:solidFill>
                <a:latin typeface="Tempus Sans ITC" pitchFamily="82" charset="0"/>
              </a:rPr>
              <a:t>prevedibile nei successivi 6-12 </a:t>
            </a:r>
            <a:r>
              <a:rPr lang="it-IT" b="1" dirty="0" smtClean="0">
                <a:solidFill>
                  <a:srgbClr val="0070C0"/>
                </a:solidFill>
                <a:latin typeface="Tempus Sans ITC" pitchFamily="82" charset="0"/>
              </a:rPr>
              <a:t>mesi)</a:t>
            </a:r>
          </a:p>
          <a:p>
            <a:endParaRPr lang="it-IT" b="1" dirty="0" smtClean="0">
              <a:solidFill>
                <a:srgbClr val="0070C0"/>
              </a:solidFill>
              <a:latin typeface="Tempus Sans ITC" pitchFamily="82" charset="0"/>
            </a:endParaRPr>
          </a:p>
          <a:p>
            <a:r>
              <a:rPr lang="it-IT" b="1" dirty="0">
                <a:solidFill>
                  <a:srgbClr val="7030A0"/>
                </a:solidFill>
                <a:latin typeface="Tempus Sans ITC" pitchFamily="82" charset="0"/>
              </a:rPr>
              <a:t>Se non si </a:t>
            </a:r>
            <a:r>
              <a:rPr lang="it-IT" b="1" dirty="0" err="1">
                <a:solidFill>
                  <a:srgbClr val="7030A0"/>
                </a:solidFill>
                <a:latin typeface="Tempus Sans ITC" pitchFamily="82" charset="0"/>
              </a:rPr>
              <a:t>puo’</a:t>
            </a:r>
            <a:r>
              <a:rPr lang="it-IT" b="1" dirty="0">
                <a:solidFill>
                  <a:srgbClr val="7030A0"/>
                </a:solidFill>
                <a:latin typeface="Tempus Sans ITC" pitchFamily="82" charset="0"/>
              </a:rPr>
              <a:t> curare la malattia (</a:t>
            </a:r>
            <a:r>
              <a:rPr lang="it-IT" b="1" dirty="0" smtClean="0">
                <a:solidFill>
                  <a:srgbClr val="7030A0"/>
                </a:solidFill>
                <a:latin typeface="Tempus Sans ITC" pitchFamily="82" charset="0"/>
              </a:rPr>
              <a:t>cure), ci </a:t>
            </a:r>
            <a:r>
              <a:rPr lang="it-IT" b="1" dirty="0">
                <a:solidFill>
                  <a:srgbClr val="7030A0"/>
                </a:solidFill>
                <a:latin typeface="Tempus Sans ITC" pitchFamily="82" charset="0"/>
              </a:rPr>
              <a:t>si deve prendere cura della </a:t>
            </a:r>
          </a:p>
          <a:p>
            <a:r>
              <a:rPr lang="it-IT" b="1" dirty="0">
                <a:solidFill>
                  <a:srgbClr val="7030A0"/>
                </a:solidFill>
                <a:latin typeface="Tempus Sans ITC" pitchFamily="82" charset="0"/>
              </a:rPr>
              <a:t>persona (care). Il processo di cura non deve mai essere volto esclusivamente alla terapia della malattia o del </a:t>
            </a:r>
            <a:r>
              <a:rPr lang="it-IT" b="1" dirty="0" smtClean="0">
                <a:solidFill>
                  <a:srgbClr val="7030A0"/>
                </a:solidFill>
                <a:latin typeface="Tempus Sans ITC" pitchFamily="82" charset="0"/>
              </a:rPr>
              <a:t>sintomo ma deve comprendere: </a:t>
            </a:r>
            <a:endParaRPr lang="it-IT" b="1" dirty="0">
              <a:solidFill>
                <a:srgbClr val="002060"/>
              </a:solidFill>
              <a:latin typeface="Tempus Sans ITC" pitchFamily="82" charset="0"/>
            </a:endParaRPr>
          </a:p>
          <a:p>
            <a:endParaRPr lang="it-IT" b="1" dirty="0">
              <a:solidFill>
                <a:srgbClr val="0070C0"/>
              </a:solidFill>
              <a:latin typeface="Tempus Sans ITC" pitchFamily="82" charset="0"/>
            </a:endParaRPr>
          </a:p>
          <a:p>
            <a:r>
              <a:rPr lang="it-IT" b="1" dirty="0" smtClean="0">
                <a:solidFill>
                  <a:srgbClr val="002060"/>
                </a:solidFill>
                <a:latin typeface="Times New Roman"/>
                <a:cs typeface="Times New Roman"/>
              </a:rPr>
              <a:t>♥ </a:t>
            </a:r>
            <a:r>
              <a:rPr lang="it-IT" b="1" dirty="0" smtClean="0">
                <a:solidFill>
                  <a:srgbClr val="002060"/>
                </a:solidFill>
                <a:latin typeface="Tempus Sans ITC" pitchFamily="82" charset="0"/>
              </a:rPr>
              <a:t>Controllo </a:t>
            </a:r>
            <a:r>
              <a:rPr lang="it-IT" b="1" dirty="0">
                <a:solidFill>
                  <a:srgbClr val="002060"/>
                </a:solidFill>
                <a:latin typeface="Tempus Sans ITC" pitchFamily="82" charset="0"/>
              </a:rPr>
              <a:t>del </a:t>
            </a:r>
            <a:r>
              <a:rPr lang="it-IT" b="1" dirty="0" smtClean="0">
                <a:solidFill>
                  <a:srgbClr val="002060"/>
                </a:solidFill>
                <a:latin typeface="Tempus Sans ITC" pitchFamily="82" charset="0"/>
              </a:rPr>
              <a:t>dolore</a:t>
            </a:r>
            <a:endParaRPr lang="it-IT" b="1" dirty="0" smtClean="0">
              <a:solidFill>
                <a:srgbClr val="7030A0"/>
              </a:solidFill>
              <a:latin typeface="Tempus Sans ITC" pitchFamily="82" charset="0"/>
            </a:endParaRPr>
          </a:p>
          <a:p>
            <a:r>
              <a:rPr lang="it-IT" b="1" dirty="0" smtClean="0">
                <a:solidFill>
                  <a:srgbClr val="7030A0"/>
                </a:solidFill>
                <a:latin typeface="Times New Roman"/>
                <a:cs typeface="Times New Roman"/>
              </a:rPr>
              <a:t>♥ </a:t>
            </a:r>
            <a:r>
              <a:rPr lang="it-IT" b="1" dirty="0" smtClean="0">
                <a:solidFill>
                  <a:srgbClr val="7030A0"/>
                </a:solidFill>
                <a:latin typeface="Tempus Sans ITC" pitchFamily="82" charset="0"/>
              </a:rPr>
              <a:t>Supporto </a:t>
            </a:r>
            <a:r>
              <a:rPr lang="it-IT" b="1" dirty="0">
                <a:solidFill>
                  <a:srgbClr val="7030A0"/>
                </a:solidFill>
                <a:latin typeface="Tempus Sans ITC" pitchFamily="82" charset="0"/>
              </a:rPr>
              <a:t>psicologico, sociale e </a:t>
            </a:r>
            <a:r>
              <a:rPr lang="it-IT" b="1" dirty="0" smtClean="0">
                <a:solidFill>
                  <a:srgbClr val="7030A0"/>
                </a:solidFill>
                <a:latin typeface="Tempus Sans ITC" pitchFamily="82" charset="0"/>
              </a:rPr>
              <a:t>spirituale</a:t>
            </a:r>
          </a:p>
          <a:p>
            <a:r>
              <a:rPr lang="it-IT" b="1" dirty="0" smtClean="0">
                <a:solidFill>
                  <a:srgbClr val="00B050"/>
                </a:solidFill>
                <a:latin typeface="Times New Roman"/>
                <a:cs typeface="Times New Roman"/>
              </a:rPr>
              <a:t>♥ </a:t>
            </a:r>
            <a:r>
              <a:rPr lang="it-IT" b="1" dirty="0" smtClean="0">
                <a:solidFill>
                  <a:srgbClr val="00B050"/>
                </a:solidFill>
                <a:latin typeface="Tempus Sans ITC" pitchFamily="82" charset="0"/>
              </a:rPr>
              <a:t>In ambiente </a:t>
            </a:r>
            <a:r>
              <a:rPr lang="it-IT" b="1" dirty="0">
                <a:solidFill>
                  <a:srgbClr val="00B050"/>
                </a:solidFill>
                <a:latin typeface="Tempus Sans ITC" pitchFamily="82" charset="0"/>
              </a:rPr>
              <a:t>concordato (degenza ospedaliera, domicilio, </a:t>
            </a:r>
            <a:r>
              <a:rPr lang="it-IT" b="1" dirty="0" err="1" smtClean="0">
                <a:solidFill>
                  <a:srgbClr val="00B050"/>
                </a:solidFill>
                <a:latin typeface="Tempus Sans ITC" pitchFamily="82" charset="0"/>
              </a:rPr>
              <a:t>hospice</a:t>
            </a:r>
            <a:r>
              <a:rPr lang="it-IT" b="1" dirty="0" smtClean="0">
                <a:solidFill>
                  <a:srgbClr val="00B050"/>
                </a:solidFill>
                <a:latin typeface="Tempus Sans ITC" pitchFamily="82" charset="0"/>
              </a:rPr>
              <a:t>)</a:t>
            </a:r>
            <a:endParaRPr lang="it-IT" b="1" dirty="0" smtClean="0">
              <a:solidFill>
                <a:srgbClr val="7030A0"/>
              </a:solidFill>
              <a:latin typeface="Tempus Sans ITC" pitchFamily="82" charset="0"/>
            </a:endParaRPr>
          </a:p>
          <a:p>
            <a:r>
              <a:rPr lang="it-IT" b="1" dirty="0" smtClean="0">
                <a:solidFill>
                  <a:schemeClr val="accent3">
                    <a:lumMod val="50000"/>
                  </a:schemeClr>
                </a:solidFill>
                <a:latin typeface="Times New Roman"/>
                <a:cs typeface="Times New Roman"/>
              </a:rPr>
              <a:t>♥ </a:t>
            </a:r>
            <a:r>
              <a:rPr lang="it-IT" b="1" dirty="0" smtClean="0">
                <a:solidFill>
                  <a:schemeClr val="accent3">
                    <a:lumMod val="50000"/>
                  </a:schemeClr>
                </a:solidFill>
                <a:latin typeface="Tempus Sans ITC" pitchFamily="82" charset="0"/>
              </a:rPr>
              <a:t>Raggiungimento </a:t>
            </a:r>
            <a:r>
              <a:rPr lang="it-IT" b="1" dirty="0">
                <a:solidFill>
                  <a:schemeClr val="accent3">
                    <a:lumMod val="50000"/>
                  </a:schemeClr>
                </a:solidFill>
                <a:latin typeface="Tempus Sans ITC" pitchFamily="82" charset="0"/>
              </a:rPr>
              <a:t>della migliore qualità di vita possibile per i malati e per le loro famiglie</a:t>
            </a:r>
            <a:r>
              <a:rPr lang="it-IT" b="1" dirty="0" smtClean="0">
                <a:solidFill>
                  <a:schemeClr val="accent3">
                    <a:lumMod val="50000"/>
                  </a:schemeClr>
                </a:solidFill>
                <a:latin typeface="Tempus Sans ITC" pitchFamily="82" charset="0"/>
              </a:rPr>
              <a:t>.</a:t>
            </a:r>
            <a:r>
              <a:rPr lang="it-IT" b="1" dirty="0">
                <a:solidFill>
                  <a:schemeClr val="accent3">
                    <a:lumMod val="50000"/>
                  </a:schemeClr>
                </a:solidFill>
                <a:latin typeface="Tempus Sans ITC" pitchFamily="82" charset="0"/>
              </a:rPr>
              <a:t> </a:t>
            </a:r>
            <a:endParaRPr lang="it-IT" b="1" dirty="0" smtClean="0">
              <a:solidFill>
                <a:schemeClr val="accent3">
                  <a:lumMod val="50000"/>
                </a:schemeClr>
              </a:solidFill>
              <a:latin typeface="Tempus Sans ITC" pitchFamily="82" charset="0"/>
            </a:endParaRPr>
          </a:p>
          <a:p>
            <a:endParaRPr lang="it-IT" b="1" dirty="0">
              <a:solidFill>
                <a:srgbClr val="7030A0"/>
              </a:solidFill>
              <a:latin typeface="Tempus Sans ITC" pitchFamily="82" charset="0"/>
            </a:endParaRPr>
          </a:p>
          <a:p>
            <a:endParaRPr lang="it-IT" b="1" dirty="0">
              <a:solidFill>
                <a:srgbClr val="7030A0"/>
              </a:solidFill>
              <a:latin typeface="Tempus Sans ITC" pitchFamily="82" charset="0"/>
            </a:endParaRPr>
          </a:p>
        </p:txBody>
      </p:sp>
      <p:sp>
        <p:nvSpPr>
          <p:cNvPr id="5" name="CasellaDiTesto 4"/>
          <p:cNvSpPr txBox="1"/>
          <p:nvPr/>
        </p:nvSpPr>
        <p:spPr>
          <a:xfrm>
            <a:off x="4580384" y="557064"/>
            <a:ext cx="4159047" cy="369332"/>
          </a:xfrm>
          <a:prstGeom prst="rect">
            <a:avLst/>
          </a:prstGeom>
          <a:noFill/>
        </p:spPr>
        <p:txBody>
          <a:bodyPr wrap="square" rtlCol="0">
            <a:spAutoFit/>
          </a:bodyPr>
          <a:lstStyle/>
          <a:p>
            <a:endParaRPr lang="it-IT" dirty="0"/>
          </a:p>
        </p:txBody>
      </p:sp>
      <p:pic>
        <p:nvPicPr>
          <p:cNvPr id="3074" name="Picture 2" descr="C:\Users\since\OneDrive\Desktop\immagini\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663" y="206417"/>
            <a:ext cx="2551768" cy="1926439"/>
          </a:xfrm>
          <a:prstGeom prst="rect">
            <a:avLst/>
          </a:prstGeom>
          <a:noFill/>
          <a:extLst>
            <a:ext uri="{909E8E84-426E-40DD-AFC4-6F175D3DCCD1}">
              <a14:hiddenFill xmlns:a14="http://schemas.microsoft.com/office/drawing/2010/main">
                <a:solidFill>
                  <a:srgbClr val="FFFFFF"/>
                </a:solidFill>
              </a14:hiddenFill>
            </a:ext>
          </a:extLst>
        </p:spPr>
      </p:pic>
      <p:sp>
        <p:nvSpPr>
          <p:cNvPr id="3" name="CasellaDiTesto 2"/>
          <p:cNvSpPr txBox="1"/>
          <p:nvPr/>
        </p:nvSpPr>
        <p:spPr>
          <a:xfrm>
            <a:off x="755576" y="1184996"/>
            <a:ext cx="5328592" cy="461665"/>
          </a:xfrm>
          <a:prstGeom prst="rect">
            <a:avLst/>
          </a:prstGeom>
          <a:noFill/>
        </p:spPr>
        <p:txBody>
          <a:bodyPr wrap="square" rtlCol="0">
            <a:spAutoFit/>
          </a:bodyPr>
          <a:lstStyle/>
          <a:p>
            <a:pPr algn="ctr"/>
            <a:r>
              <a:rPr lang="it-IT" sz="2400" b="1" u="sng" dirty="0">
                <a:solidFill>
                  <a:srgbClr val="00B0F0"/>
                </a:solidFill>
                <a:latin typeface="Tempus Sans ITC" pitchFamily="82" charset="0"/>
              </a:rPr>
              <a:t>CURE PALLIATIVE DI FINE VITA </a:t>
            </a:r>
          </a:p>
        </p:txBody>
      </p:sp>
    </p:spTree>
    <p:extLst>
      <p:ext uri="{BB962C8B-B14F-4D97-AF65-F5344CB8AC3E}">
        <p14:creationId xmlns:p14="http://schemas.microsoft.com/office/powerpoint/2010/main" val="9884189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ince\OneDrive\Desktop\immagini\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14097" y="260649"/>
            <a:ext cx="2906375" cy="1862818"/>
          </a:xfrm>
          <a:prstGeom prst="rect">
            <a:avLst/>
          </a:prstGeom>
          <a:noFill/>
          <a:extLst>
            <a:ext uri="{909E8E84-426E-40DD-AFC4-6F175D3DCCD1}">
              <a14:hiddenFill xmlns:a14="http://schemas.microsoft.com/office/drawing/2010/main">
                <a:solidFill>
                  <a:srgbClr val="FFFFFF"/>
                </a:solidFill>
              </a14:hiddenFill>
            </a:ext>
          </a:extLst>
        </p:spPr>
      </p:pic>
      <p:sp>
        <p:nvSpPr>
          <p:cNvPr id="3" name="CasellaDiTesto 2"/>
          <p:cNvSpPr txBox="1"/>
          <p:nvPr/>
        </p:nvSpPr>
        <p:spPr>
          <a:xfrm>
            <a:off x="556789" y="2276872"/>
            <a:ext cx="7992888" cy="5078313"/>
          </a:xfrm>
          <a:prstGeom prst="rect">
            <a:avLst/>
          </a:prstGeom>
          <a:noFill/>
        </p:spPr>
        <p:txBody>
          <a:bodyPr wrap="square" rtlCol="0">
            <a:spAutoFit/>
          </a:bodyPr>
          <a:lstStyle/>
          <a:p>
            <a:r>
              <a:rPr lang="it-IT" b="1" u="sng" dirty="0">
                <a:solidFill>
                  <a:srgbClr val="0070C0"/>
                </a:solidFill>
                <a:latin typeface="Tempus Sans ITC" pitchFamily="82" charset="0"/>
              </a:rPr>
              <a:t>I</a:t>
            </a:r>
            <a:r>
              <a:rPr lang="it-IT" b="1" u="sng" dirty="0" smtClean="0">
                <a:solidFill>
                  <a:srgbClr val="0070C0"/>
                </a:solidFill>
                <a:latin typeface="Tempus Sans ITC" pitchFamily="82" charset="0"/>
              </a:rPr>
              <a:t>l </a:t>
            </a:r>
            <a:r>
              <a:rPr lang="it-IT" b="1" u="sng" dirty="0">
                <a:solidFill>
                  <a:srgbClr val="0070C0"/>
                </a:solidFill>
                <a:latin typeface="Tempus Sans ITC" pitchFamily="82" charset="0"/>
              </a:rPr>
              <a:t>team assistenziale</a:t>
            </a:r>
            <a:r>
              <a:rPr lang="it-IT" b="1" dirty="0">
                <a:solidFill>
                  <a:srgbClr val="0070C0"/>
                </a:solidFill>
                <a:latin typeface="Tempus Sans ITC" pitchFamily="82" charset="0"/>
              </a:rPr>
              <a:t> (</a:t>
            </a:r>
            <a:r>
              <a:rPr lang="it-IT" b="1" dirty="0" err="1">
                <a:solidFill>
                  <a:srgbClr val="0070C0"/>
                </a:solidFill>
                <a:latin typeface="Tempus Sans ITC" pitchFamily="82" charset="0"/>
              </a:rPr>
              <a:t>intensivisti</a:t>
            </a:r>
            <a:r>
              <a:rPr lang="it-IT" b="1" dirty="0">
                <a:solidFill>
                  <a:srgbClr val="0070C0"/>
                </a:solidFill>
                <a:latin typeface="Tempus Sans ITC" pitchFamily="82" charset="0"/>
              </a:rPr>
              <a:t>, palliativisti, cardiologi, pneumologi, neurologi, nefrologi, </a:t>
            </a:r>
            <a:r>
              <a:rPr lang="it-IT" b="1" dirty="0" err="1">
                <a:solidFill>
                  <a:srgbClr val="0070C0"/>
                </a:solidFill>
                <a:latin typeface="Tempus Sans ITC" pitchFamily="82" charset="0"/>
              </a:rPr>
              <a:t>gastrenterologi</a:t>
            </a:r>
            <a:r>
              <a:rPr lang="it-IT" b="1" dirty="0">
                <a:solidFill>
                  <a:srgbClr val="0070C0"/>
                </a:solidFill>
                <a:latin typeface="Tempus Sans ITC" pitchFamily="82" charset="0"/>
              </a:rPr>
              <a:t>, radiologi, medici d’urgenza, internisti, oncologi, ematologi, MMG, infermieri</a:t>
            </a:r>
            <a:r>
              <a:rPr lang="it-IT" b="1" dirty="0" smtClean="0">
                <a:solidFill>
                  <a:srgbClr val="0070C0"/>
                </a:solidFill>
                <a:latin typeface="Tempus Sans ITC" pitchFamily="82" charset="0"/>
              </a:rPr>
              <a:t>)</a:t>
            </a:r>
          </a:p>
          <a:p>
            <a:r>
              <a:rPr lang="it-IT" b="1" dirty="0" smtClean="0">
                <a:solidFill>
                  <a:srgbClr val="0070C0"/>
                </a:solidFill>
                <a:latin typeface="Tempus Sans ITC" pitchFamily="82" charset="0"/>
              </a:rPr>
              <a:t>(Ruolo etico, clinico e organizzativo – registro – dei MMG)</a:t>
            </a:r>
          </a:p>
          <a:p>
            <a:endParaRPr lang="it-IT" b="1" dirty="0" smtClean="0">
              <a:latin typeface="Tempus Sans ITC" pitchFamily="82" charset="0"/>
            </a:endParaRPr>
          </a:p>
          <a:p>
            <a:r>
              <a:rPr lang="it-IT" b="1" dirty="0">
                <a:solidFill>
                  <a:srgbClr val="00B050"/>
                </a:solidFill>
                <a:latin typeface="Tempus Sans ITC" pitchFamily="82" charset="0"/>
              </a:rPr>
              <a:t>I</a:t>
            </a:r>
            <a:r>
              <a:rPr lang="it-IT" b="1" dirty="0" smtClean="0">
                <a:solidFill>
                  <a:srgbClr val="00B050"/>
                </a:solidFill>
                <a:latin typeface="Tempus Sans ITC" pitchFamily="82" charset="0"/>
              </a:rPr>
              <a:t>niziare </a:t>
            </a:r>
            <a:r>
              <a:rPr lang="it-IT" b="1" dirty="0">
                <a:solidFill>
                  <a:srgbClr val="00B050"/>
                </a:solidFill>
                <a:latin typeface="Tempus Sans ITC" pitchFamily="82" charset="0"/>
              </a:rPr>
              <a:t>a parlare di appropriatezza clinica ed etica di </a:t>
            </a:r>
            <a:r>
              <a:rPr lang="it-IT" b="1" dirty="0" smtClean="0">
                <a:solidFill>
                  <a:srgbClr val="00B050"/>
                </a:solidFill>
                <a:latin typeface="Tempus Sans ITC" pitchFamily="82" charset="0"/>
              </a:rPr>
              <a:t>trattamento </a:t>
            </a:r>
          </a:p>
          <a:p>
            <a:r>
              <a:rPr lang="it-IT" b="1" dirty="0">
                <a:solidFill>
                  <a:srgbClr val="00B050"/>
                </a:solidFill>
                <a:latin typeface="Tempus Sans ITC" pitchFamily="82" charset="0"/>
              </a:rPr>
              <a:t>Formulare la proposta terapeutico-assistenziale più </a:t>
            </a:r>
            <a:r>
              <a:rPr lang="it-IT" b="1" dirty="0" smtClean="0">
                <a:solidFill>
                  <a:srgbClr val="00B050"/>
                </a:solidFill>
                <a:latin typeface="Tempus Sans ITC" pitchFamily="82" charset="0"/>
              </a:rPr>
              <a:t>appropriata  (formazione del personale, coinvolgimento del pz/familiari, multiculturalità)</a:t>
            </a:r>
          </a:p>
          <a:p>
            <a:endParaRPr lang="it-IT" b="1" dirty="0">
              <a:solidFill>
                <a:srgbClr val="00B050"/>
              </a:solidFill>
              <a:latin typeface="Tempus Sans ITC" pitchFamily="82" charset="0"/>
            </a:endParaRPr>
          </a:p>
          <a:p>
            <a:r>
              <a:rPr lang="it-IT" b="1" dirty="0">
                <a:solidFill>
                  <a:schemeClr val="accent3">
                    <a:lumMod val="50000"/>
                  </a:schemeClr>
                </a:solidFill>
                <a:latin typeface="Tempus Sans ITC" pitchFamily="82" charset="0"/>
              </a:rPr>
              <a:t>L’ESERCIZIO DEL DIRITTO DEL PERSONALE SANITARIO NON DEVE PREGIUDICARE IL DIRITTO DEL PAZIENTE DI VIVERE UNA VITA E UNA MORTE DELLA MIGLIORE QUALITÀ POSSIBILE</a:t>
            </a:r>
            <a:r>
              <a:rPr lang="it-IT" b="1" dirty="0" smtClean="0">
                <a:solidFill>
                  <a:schemeClr val="accent3">
                    <a:lumMod val="50000"/>
                  </a:schemeClr>
                </a:solidFill>
                <a:latin typeface="Tempus Sans ITC" pitchFamily="82" charset="0"/>
              </a:rPr>
              <a:t>.</a:t>
            </a:r>
          </a:p>
          <a:p>
            <a:endParaRPr lang="it-IT" b="1" dirty="0">
              <a:solidFill>
                <a:schemeClr val="accent3">
                  <a:lumMod val="50000"/>
                </a:schemeClr>
              </a:solidFill>
              <a:latin typeface="Tempus Sans ITC" pitchFamily="82" charset="0"/>
            </a:endParaRPr>
          </a:p>
          <a:p>
            <a:r>
              <a:rPr lang="it-IT" dirty="0">
                <a:latin typeface="Times New Roman"/>
                <a:cs typeface="Times New Roman"/>
              </a:rPr>
              <a:t>♥ </a:t>
            </a:r>
            <a:r>
              <a:rPr lang="it-IT" b="1" dirty="0">
                <a:latin typeface="Tempus Sans ITC" pitchFamily="82" charset="0"/>
              </a:rPr>
              <a:t>Il tempo dedicato all’informazione, alla comunicazione e alla relazione è tempo di cura.</a:t>
            </a:r>
          </a:p>
          <a:p>
            <a:endParaRPr lang="it-IT" b="1" dirty="0">
              <a:solidFill>
                <a:srgbClr val="00B050"/>
              </a:solidFill>
              <a:latin typeface="Tempus Sans ITC" pitchFamily="82" charset="0"/>
            </a:endParaRPr>
          </a:p>
          <a:p>
            <a:endParaRPr lang="it-IT" b="1" dirty="0" smtClean="0">
              <a:solidFill>
                <a:srgbClr val="002060"/>
              </a:solidFill>
              <a:latin typeface="Tempus Sans ITC" pitchFamily="82" charset="0"/>
            </a:endParaRPr>
          </a:p>
          <a:p>
            <a:endParaRPr lang="it-IT" b="1" dirty="0" smtClean="0">
              <a:solidFill>
                <a:srgbClr val="002060"/>
              </a:solidFill>
              <a:latin typeface="Tempus Sans ITC" pitchFamily="82" charset="0"/>
            </a:endParaRPr>
          </a:p>
        </p:txBody>
      </p:sp>
      <p:sp>
        <p:nvSpPr>
          <p:cNvPr id="4" name="CasellaDiTesto 3"/>
          <p:cNvSpPr txBox="1"/>
          <p:nvPr/>
        </p:nvSpPr>
        <p:spPr>
          <a:xfrm>
            <a:off x="899592" y="988782"/>
            <a:ext cx="4320480" cy="830997"/>
          </a:xfrm>
          <a:prstGeom prst="rect">
            <a:avLst/>
          </a:prstGeom>
          <a:noFill/>
        </p:spPr>
        <p:txBody>
          <a:bodyPr wrap="square" rtlCol="0">
            <a:spAutoFit/>
          </a:bodyPr>
          <a:lstStyle/>
          <a:p>
            <a:pPr algn="ctr"/>
            <a:r>
              <a:rPr lang="it-IT" sz="2400" b="1" u="sng" dirty="0" smtClean="0">
                <a:solidFill>
                  <a:srgbClr val="00B0F0"/>
                </a:solidFill>
                <a:latin typeface="Tempus Sans ITC" pitchFamily="82" charset="0"/>
              </a:rPr>
              <a:t>LA PRESA IN CARICO : </a:t>
            </a:r>
          </a:p>
          <a:p>
            <a:pPr algn="ctr"/>
            <a:r>
              <a:rPr lang="it-IT" sz="2400" b="1" u="sng" dirty="0" smtClean="0">
                <a:solidFill>
                  <a:srgbClr val="00B0F0"/>
                </a:solidFill>
                <a:latin typeface="Tempus Sans ITC" pitchFamily="82" charset="0"/>
              </a:rPr>
              <a:t>chi fa cosa e come</a:t>
            </a:r>
            <a:endParaRPr lang="it-IT" sz="2400" b="1" u="sng" dirty="0">
              <a:solidFill>
                <a:srgbClr val="00B0F0"/>
              </a:solidFill>
              <a:latin typeface="Tempus Sans ITC" pitchFamily="82" charset="0"/>
            </a:endParaRPr>
          </a:p>
        </p:txBody>
      </p:sp>
    </p:spTree>
    <p:extLst>
      <p:ext uri="{BB962C8B-B14F-4D97-AF65-F5344CB8AC3E}">
        <p14:creationId xmlns:p14="http://schemas.microsoft.com/office/powerpoint/2010/main" val="2878476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08506" y="2060848"/>
            <a:ext cx="8676456" cy="4493538"/>
          </a:xfrm>
          <a:prstGeom prst="rect">
            <a:avLst/>
          </a:prstGeom>
          <a:noFill/>
        </p:spPr>
        <p:txBody>
          <a:bodyPr wrap="square" rtlCol="0">
            <a:spAutoFit/>
          </a:bodyPr>
          <a:lstStyle/>
          <a:p>
            <a:pPr algn="ctr"/>
            <a:endParaRPr lang="it-IT" sz="1600" b="1" u="sng" dirty="0" smtClean="0">
              <a:solidFill>
                <a:srgbClr val="00B0F0"/>
              </a:solidFill>
              <a:latin typeface="Tempus Sans ITC" pitchFamily="82" charset="0"/>
            </a:endParaRPr>
          </a:p>
          <a:p>
            <a:r>
              <a:rPr lang="it-IT" b="1" dirty="0" smtClean="0">
                <a:latin typeface="Tempus Sans ITC" pitchFamily="82" charset="0"/>
              </a:rPr>
              <a:t>Le </a:t>
            </a:r>
            <a:r>
              <a:rPr lang="it-IT" b="1" dirty="0">
                <a:latin typeface="Tempus Sans ITC" pitchFamily="82" charset="0"/>
              </a:rPr>
              <a:t>cure devono essere dotate di queste caratteristiche</a:t>
            </a:r>
            <a:r>
              <a:rPr lang="it-IT" b="1" dirty="0" smtClean="0">
                <a:latin typeface="Tempus Sans ITC" pitchFamily="82" charset="0"/>
              </a:rPr>
              <a:t>:</a:t>
            </a:r>
          </a:p>
          <a:p>
            <a:endParaRPr lang="it-IT" b="1" dirty="0">
              <a:latin typeface="Tempus Sans ITC" pitchFamily="82" charset="0"/>
            </a:endParaRPr>
          </a:p>
          <a:p>
            <a:r>
              <a:rPr lang="it-IT" b="1" u="sng" dirty="0">
                <a:solidFill>
                  <a:srgbClr val="0070C0"/>
                </a:solidFill>
                <a:latin typeface="Tempus Sans ITC" pitchFamily="82" charset="0"/>
              </a:rPr>
              <a:t>APPROPRIATEZZA:</a:t>
            </a:r>
            <a:r>
              <a:rPr lang="it-IT" b="1" dirty="0">
                <a:solidFill>
                  <a:srgbClr val="0070C0"/>
                </a:solidFill>
                <a:latin typeface="Tempus Sans ITC" pitchFamily="82" charset="0"/>
              </a:rPr>
              <a:t> si intende di intervento medico pertinente alle conoscenze scientifiche più aggiornate rispetto alla patologia da curare o al sintomo da controllare. Un trattamento è appropriato se può effettivamente determinare la </a:t>
            </a:r>
            <a:r>
              <a:rPr lang="it-IT" b="1" u="sng" dirty="0">
                <a:solidFill>
                  <a:srgbClr val="0070C0"/>
                </a:solidFill>
                <a:latin typeface="Tempus Sans ITC" pitchFamily="82" charset="0"/>
              </a:rPr>
              <a:t>reversibilità</a:t>
            </a:r>
            <a:r>
              <a:rPr lang="it-IT" b="1" dirty="0">
                <a:solidFill>
                  <a:srgbClr val="0070C0"/>
                </a:solidFill>
                <a:latin typeface="Tempus Sans ITC" pitchFamily="82" charset="0"/>
              </a:rPr>
              <a:t> della patologia, se può offrire </a:t>
            </a:r>
            <a:r>
              <a:rPr lang="it-IT" b="1" u="sng" dirty="0">
                <a:solidFill>
                  <a:srgbClr val="0070C0"/>
                </a:solidFill>
                <a:latin typeface="Tempus Sans ITC" pitchFamily="82" charset="0"/>
              </a:rPr>
              <a:t>benefici</a:t>
            </a:r>
            <a:r>
              <a:rPr lang="it-IT" b="1" dirty="0">
                <a:solidFill>
                  <a:srgbClr val="0070C0"/>
                </a:solidFill>
                <a:latin typeface="Tempus Sans ITC" pitchFamily="82" charset="0"/>
              </a:rPr>
              <a:t> in termini di qualità/quantità della vita e se offre una concreta probabilità di risoluzione dell’evento acuto. La determinazione dell’appropriatezza di una terapia o di un intervento è quindi </a:t>
            </a:r>
            <a:r>
              <a:rPr lang="it-IT" b="1" u="sng" dirty="0">
                <a:solidFill>
                  <a:srgbClr val="0070C0"/>
                </a:solidFill>
                <a:latin typeface="Tempus Sans ITC" pitchFamily="82" charset="0"/>
              </a:rPr>
              <a:t>compito del medico. </a:t>
            </a:r>
            <a:endParaRPr lang="it-IT" b="1" u="sng" dirty="0" smtClean="0">
              <a:solidFill>
                <a:srgbClr val="0070C0"/>
              </a:solidFill>
              <a:latin typeface="Tempus Sans ITC" pitchFamily="82" charset="0"/>
            </a:endParaRPr>
          </a:p>
          <a:p>
            <a:endParaRPr lang="it-IT" b="1" dirty="0" smtClean="0">
              <a:solidFill>
                <a:srgbClr val="0070C0"/>
              </a:solidFill>
              <a:latin typeface="Tempus Sans ITC" pitchFamily="82" charset="0"/>
            </a:endParaRPr>
          </a:p>
          <a:p>
            <a:endParaRPr lang="it-IT" b="1" dirty="0">
              <a:solidFill>
                <a:srgbClr val="0070C0"/>
              </a:solidFill>
              <a:latin typeface="Tempus Sans ITC" pitchFamily="82" charset="0"/>
            </a:endParaRPr>
          </a:p>
          <a:p>
            <a:r>
              <a:rPr lang="it-IT" b="1" u="sng" dirty="0">
                <a:solidFill>
                  <a:srgbClr val="002060"/>
                </a:solidFill>
                <a:latin typeface="Tempus Sans ITC" pitchFamily="82" charset="0"/>
              </a:rPr>
              <a:t>PROPORZIONALITA’</a:t>
            </a:r>
            <a:r>
              <a:rPr lang="it-IT" b="1" dirty="0">
                <a:solidFill>
                  <a:srgbClr val="002060"/>
                </a:solidFill>
                <a:latin typeface="Tempus Sans ITC" pitchFamily="82" charset="0"/>
              </a:rPr>
              <a:t>:  si intende la </a:t>
            </a:r>
            <a:r>
              <a:rPr lang="it-IT" b="1" u="sng" dirty="0">
                <a:solidFill>
                  <a:srgbClr val="002060"/>
                </a:solidFill>
                <a:latin typeface="Tempus Sans ITC" pitchFamily="82" charset="0"/>
              </a:rPr>
              <a:t>valutazione da parte del pz</a:t>
            </a:r>
            <a:r>
              <a:rPr lang="it-IT" b="1" dirty="0">
                <a:solidFill>
                  <a:srgbClr val="002060"/>
                </a:solidFill>
                <a:latin typeface="Tempus Sans ITC" pitchFamily="82" charset="0"/>
              </a:rPr>
              <a:t> della congruenza di un certo intervento/terapia rispetto alla sua vita, ai suoi valori, alla sua immagine. Essa è diritto e responsabilità del pz capace. Tale valutazione avviene all’interno di un dialogo con il curante. </a:t>
            </a:r>
          </a:p>
          <a:p>
            <a:pPr lvl="0"/>
            <a:endParaRPr lang="it-IT" dirty="0"/>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8144" y="188641"/>
            <a:ext cx="2987824" cy="1754906"/>
          </a:xfrm>
          <a:prstGeom prst="rect">
            <a:avLst/>
          </a:prstGeom>
        </p:spPr>
      </p:pic>
      <p:sp>
        <p:nvSpPr>
          <p:cNvPr id="6" name="CasellaDiTesto 5"/>
          <p:cNvSpPr txBox="1"/>
          <p:nvPr/>
        </p:nvSpPr>
        <p:spPr>
          <a:xfrm>
            <a:off x="1043608" y="836712"/>
            <a:ext cx="3978188" cy="923330"/>
          </a:xfrm>
          <a:prstGeom prst="rect">
            <a:avLst/>
          </a:prstGeom>
          <a:noFill/>
        </p:spPr>
        <p:txBody>
          <a:bodyPr wrap="square" rtlCol="0">
            <a:spAutoFit/>
          </a:bodyPr>
          <a:lstStyle/>
          <a:p>
            <a:pPr algn="ctr"/>
            <a:r>
              <a:rPr lang="it-IT" sz="5400" b="1" dirty="0" smtClean="0">
                <a:solidFill>
                  <a:srgbClr val="00B0F0"/>
                </a:solidFill>
                <a:latin typeface="Tempus Sans ITC" pitchFamily="82" charset="0"/>
              </a:rPr>
              <a:t>  </a:t>
            </a:r>
            <a:r>
              <a:rPr lang="it-IT" sz="5400" b="1" u="sng" dirty="0" smtClean="0">
                <a:solidFill>
                  <a:srgbClr val="00B0F0"/>
                </a:solidFill>
                <a:latin typeface="Tempus Sans ITC" pitchFamily="82" charset="0"/>
              </a:rPr>
              <a:t>TO CARE</a:t>
            </a:r>
            <a:endParaRPr lang="it-IT" sz="5400" b="1" u="sng" dirty="0">
              <a:solidFill>
                <a:srgbClr val="00B0F0"/>
              </a:solidFill>
              <a:latin typeface="Tempus Sans ITC" pitchFamily="82" charset="0"/>
            </a:endParaRPr>
          </a:p>
        </p:txBody>
      </p:sp>
    </p:spTree>
    <p:extLst>
      <p:ext uri="{BB962C8B-B14F-4D97-AF65-F5344CB8AC3E}">
        <p14:creationId xmlns:p14="http://schemas.microsoft.com/office/powerpoint/2010/main" val="21955875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2564904"/>
            <a:ext cx="7488832" cy="2862322"/>
          </a:xfrm>
          <a:prstGeom prst="rect">
            <a:avLst/>
          </a:prstGeom>
        </p:spPr>
        <p:txBody>
          <a:bodyPr wrap="square">
            <a:spAutoFit/>
          </a:bodyPr>
          <a:lstStyle/>
          <a:p>
            <a:pPr algn="ctr"/>
            <a:endParaRPr lang="it-IT" b="1" dirty="0">
              <a:solidFill>
                <a:srgbClr val="00B050"/>
              </a:solidFill>
              <a:latin typeface="Tempus Sans ITC" pitchFamily="82" charset="0"/>
            </a:endParaRPr>
          </a:p>
          <a:p>
            <a:r>
              <a:rPr lang="it-IT" b="1" dirty="0" smtClean="0">
                <a:solidFill>
                  <a:srgbClr val="7030A0"/>
                </a:solidFill>
                <a:latin typeface="Tempus Sans ITC" pitchFamily="82" charset="0"/>
              </a:rPr>
              <a:t>Quando </a:t>
            </a:r>
            <a:r>
              <a:rPr lang="it-IT" b="1" dirty="0">
                <a:solidFill>
                  <a:srgbClr val="7030A0"/>
                </a:solidFill>
                <a:latin typeface="Tempus Sans ITC" pitchFamily="82" charset="0"/>
              </a:rPr>
              <a:t>visiti un malato, domandati se saresti sorpreso se morisse entro pochi mesi. Se la risposta è ‘no’ dai la precedenza alle sue preoccupazioni, al controllo dei sintomi, all’aiuto alla famiglia, alla continuità delle cure, al supporto spirituale. Per eliminare paure e ansie, i malati cronici devono capire cosa sta accadendo. Quando vedi un malato ‘sufficientemente malato per morire’, parlagli, aiutalo e discuti con lui di questa possibilità.” La “domanda sorprendente” è uno strumento semplice che può essere utilizzato da tutti i medici ed è stata utilizzata con successo in popolazioni di malati con patologie croniche in fase avanzata.</a:t>
            </a: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0152" y="188640"/>
            <a:ext cx="2619375" cy="1743075"/>
          </a:xfrm>
          <a:prstGeom prst="rect">
            <a:avLst/>
          </a:prstGeom>
        </p:spPr>
      </p:pic>
      <p:sp>
        <p:nvSpPr>
          <p:cNvPr id="5" name="Rettangolo 4"/>
          <p:cNvSpPr/>
          <p:nvPr/>
        </p:nvSpPr>
        <p:spPr>
          <a:xfrm>
            <a:off x="1475656" y="1268760"/>
            <a:ext cx="4015843" cy="584775"/>
          </a:xfrm>
          <a:prstGeom prst="rect">
            <a:avLst/>
          </a:prstGeom>
        </p:spPr>
        <p:txBody>
          <a:bodyPr wrap="none">
            <a:spAutoFit/>
          </a:bodyPr>
          <a:lstStyle/>
          <a:p>
            <a:r>
              <a:rPr lang="it-IT" sz="3200" b="1" u="sng" dirty="0">
                <a:solidFill>
                  <a:srgbClr val="00B0F0"/>
                </a:solidFill>
                <a:latin typeface="Tempus Sans ITC" pitchFamily="82" charset="0"/>
              </a:rPr>
              <a:t>SURPRISE QUESTION</a:t>
            </a:r>
            <a:endParaRPr lang="it-IT" sz="3200" dirty="0">
              <a:solidFill>
                <a:srgbClr val="00B0F0"/>
              </a:solidFill>
            </a:endParaRPr>
          </a:p>
        </p:txBody>
      </p:sp>
    </p:spTree>
    <p:extLst>
      <p:ext uri="{BB962C8B-B14F-4D97-AF65-F5344CB8AC3E}">
        <p14:creationId xmlns:p14="http://schemas.microsoft.com/office/powerpoint/2010/main" val="19958259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since\OneDrive\Desktop\immagini\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8906" y="271463"/>
            <a:ext cx="3057525" cy="2105025"/>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3"/>
          <p:cNvSpPr txBox="1"/>
          <p:nvPr/>
        </p:nvSpPr>
        <p:spPr>
          <a:xfrm>
            <a:off x="395536" y="2564904"/>
            <a:ext cx="8222863" cy="3693319"/>
          </a:xfrm>
          <a:prstGeom prst="rect">
            <a:avLst/>
          </a:prstGeom>
          <a:noFill/>
        </p:spPr>
        <p:txBody>
          <a:bodyPr wrap="square" rtlCol="0">
            <a:spAutoFit/>
          </a:bodyPr>
          <a:lstStyle/>
          <a:p>
            <a:r>
              <a:rPr lang="it-IT" dirty="0" smtClean="0">
                <a:solidFill>
                  <a:schemeClr val="accent1">
                    <a:lumMod val="75000"/>
                  </a:schemeClr>
                </a:solidFill>
                <a:latin typeface="Times New Roman"/>
                <a:cs typeface="Times New Roman"/>
              </a:rPr>
              <a:t>♥ </a:t>
            </a:r>
            <a:r>
              <a:rPr lang="it-IT" b="1" dirty="0" smtClean="0">
                <a:solidFill>
                  <a:schemeClr val="accent1">
                    <a:lumMod val="75000"/>
                  </a:schemeClr>
                </a:solidFill>
                <a:latin typeface="Tempus Sans ITC" pitchFamily="82" charset="0"/>
              </a:rPr>
              <a:t>ricoveri </a:t>
            </a:r>
            <a:r>
              <a:rPr lang="it-IT" b="1" dirty="0">
                <a:solidFill>
                  <a:schemeClr val="accent1">
                    <a:lumMod val="75000"/>
                  </a:schemeClr>
                </a:solidFill>
                <a:latin typeface="Tempus Sans ITC" pitchFamily="82" charset="0"/>
              </a:rPr>
              <a:t>frequenti per le stesse condizioni </a:t>
            </a:r>
          </a:p>
          <a:p>
            <a:r>
              <a:rPr lang="it-IT" b="1" dirty="0" smtClean="0">
                <a:solidFill>
                  <a:schemeClr val="accent1">
                    <a:lumMod val="75000"/>
                  </a:schemeClr>
                </a:solidFill>
                <a:latin typeface="Tempus Sans ITC" pitchFamily="82" charset="0"/>
                <a:cs typeface="Times New Roman"/>
              </a:rPr>
              <a:t>♥ </a:t>
            </a:r>
            <a:r>
              <a:rPr lang="it-IT" b="1" dirty="0" smtClean="0">
                <a:solidFill>
                  <a:schemeClr val="accent1">
                    <a:lumMod val="75000"/>
                  </a:schemeClr>
                </a:solidFill>
                <a:latin typeface="Tempus Sans ITC" pitchFamily="82" charset="0"/>
              </a:rPr>
              <a:t>provenienza </a:t>
            </a:r>
            <a:r>
              <a:rPr lang="it-IT" b="1" dirty="0">
                <a:solidFill>
                  <a:schemeClr val="accent1">
                    <a:lumMod val="75000"/>
                  </a:schemeClr>
                </a:solidFill>
                <a:latin typeface="Tempus Sans ITC" pitchFamily="82" charset="0"/>
              </a:rPr>
              <a:t>da lungo-degenza, da residenza sanitaria assistita, da domicilio con assistenza </a:t>
            </a:r>
          </a:p>
          <a:p>
            <a:r>
              <a:rPr lang="it-IT" b="1" dirty="0">
                <a:solidFill>
                  <a:schemeClr val="accent1">
                    <a:lumMod val="75000"/>
                  </a:schemeClr>
                </a:solidFill>
                <a:latin typeface="Tempus Sans ITC" pitchFamily="82" charset="0"/>
                <a:cs typeface="Times New Roman"/>
              </a:rPr>
              <a:t>♥</a:t>
            </a:r>
            <a:r>
              <a:rPr lang="it-IT" b="1" dirty="0" smtClean="0">
                <a:solidFill>
                  <a:schemeClr val="accent1">
                    <a:lumMod val="75000"/>
                  </a:schemeClr>
                </a:solidFill>
                <a:latin typeface="Tempus Sans ITC" pitchFamily="82" charset="0"/>
              </a:rPr>
              <a:t> </a:t>
            </a:r>
            <a:r>
              <a:rPr lang="it-IT" b="1" dirty="0">
                <a:solidFill>
                  <a:schemeClr val="accent1">
                    <a:lumMod val="75000"/>
                  </a:schemeClr>
                </a:solidFill>
                <a:latin typeface="Tempus Sans ITC" pitchFamily="82" charset="0"/>
              </a:rPr>
              <a:t>declino nutrizionale (cachessia)</a:t>
            </a:r>
          </a:p>
          <a:p>
            <a:r>
              <a:rPr lang="it-IT" b="1" dirty="0">
                <a:solidFill>
                  <a:schemeClr val="accent1">
                    <a:lumMod val="75000"/>
                  </a:schemeClr>
                </a:solidFill>
                <a:latin typeface="Tempus Sans ITC" pitchFamily="82" charset="0"/>
                <a:cs typeface="Times New Roman"/>
              </a:rPr>
              <a:t>♥</a:t>
            </a:r>
            <a:r>
              <a:rPr lang="it-IT" b="1" dirty="0" smtClean="0">
                <a:solidFill>
                  <a:schemeClr val="accent1">
                    <a:lumMod val="75000"/>
                  </a:schemeClr>
                </a:solidFill>
                <a:latin typeface="Tempus Sans ITC" pitchFamily="82" charset="0"/>
              </a:rPr>
              <a:t> </a:t>
            </a:r>
            <a:r>
              <a:rPr lang="it-IT" b="1" dirty="0">
                <a:solidFill>
                  <a:schemeClr val="accent1">
                    <a:lumMod val="75000"/>
                  </a:schemeClr>
                </a:solidFill>
                <a:latin typeface="Tempus Sans ITC" pitchFamily="82" charset="0"/>
              </a:rPr>
              <a:t>malato anziano, con deficit cognitivo e con frattura di ossa lunghe</a:t>
            </a:r>
          </a:p>
          <a:p>
            <a:r>
              <a:rPr lang="it-IT" b="1" dirty="0" smtClean="0">
                <a:solidFill>
                  <a:schemeClr val="accent1">
                    <a:lumMod val="75000"/>
                  </a:schemeClr>
                </a:solidFill>
                <a:latin typeface="Tempus Sans ITC" pitchFamily="82" charset="0"/>
                <a:cs typeface="Times New Roman"/>
              </a:rPr>
              <a:t>♥ </a:t>
            </a:r>
            <a:r>
              <a:rPr lang="it-IT" b="1" dirty="0" smtClean="0">
                <a:solidFill>
                  <a:schemeClr val="accent1">
                    <a:lumMod val="75000"/>
                  </a:schemeClr>
                </a:solidFill>
                <a:latin typeface="Tempus Sans ITC" pitchFamily="82" charset="0"/>
              </a:rPr>
              <a:t> </a:t>
            </a:r>
            <a:r>
              <a:rPr lang="it-IT" b="1" dirty="0">
                <a:solidFill>
                  <a:schemeClr val="accent1">
                    <a:lumMod val="75000"/>
                  </a:schemeClr>
                </a:solidFill>
                <a:latin typeface="Tempus Sans ITC" pitchFamily="82" charset="0"/>
              </a:rPr>
              <a:t>neoplasia metastatica o localizzata in fase avanzata o allo stadio di incurabilità </a:t>
            </a:r>
          </a:p>
          <a:p>
            <a:r>
              <a:rPr lang="it-IT" b="1" dirty="0" smtClean="0">
                <a:solidFill>
                  <a:schemeClr val="accent1">
                    <a:lumMod val="75000"/>
                  </a:schemeClr>
                </a:solidFill>
                <a:latin typeface="Tempus Sans ITC" pitchFamily="82" charset="0"/>
                <a:cs typeface="Times New Roman"/>
              </a:rPr>
              <a:t>♥ </a:t>
            </a:r>
            <a:r>
              <a:rPr lang="it-IT" b="1" dirty="0" smtClean="0">
                <a:solidFill>
                  <a:schemeClr val="accent1">
                    <a:lumMod val="75000"/>
                  </a:schemeClr>
                </a:solidFill>
                <a:latin typeface="Tempus Sans ITC" pitchFamily="82" charset="0"/>
              </a:rPr>
              <a:t>O2-Terapia </a:t>
            </a:r>
            <a:r>
              <a:rPr lang="it-IT" b="1" dirty="0">
                <a:solidFill>
                  <a:schemeClr val="accent1">
                    <a:lumMod val="75000"/>
                  </a:schemeClr>
                </a:solidFill>
                <a:latin typeface="Tempus Sans ITC" pitchFamily="82" charset="0"/>
              </a:rPr>
              <a:t>domiciliare, NIMV </a:t>
            </a:r>
          </a:p>
          <a:p>
            <a:r>
              <a:rPr lang="it-IT" b="1" dirty="0">
                <a:solidFill>
                  <a:schemeClr val="accent1">
                    <a:lumMod val="75000"/>
                  </a:schemeClr>
                </a:solidFill>
                <a:latin typeface="Tempus Sans ITC" pitchFamily="82" charset="0"/>
                <a:cs typeface="Times New Roman"/>
              </a:rPr>
              <a:t>♥</a:t>
            </a:r>
            <a:r>
              <a:rPr lang="it-IT" b="1" dirty="0" smtClean="0">
                <a:solidFill>
                  <a:schemeClr val="accent1">
                    <a:lumMod val="75000"/>
                  </a:schemeClr>
                </a:solidFill>
                <a:latin typeface="Tempus Sans ITC" pitchFamily="82" charset="0"/>
              </a:rPr>
              <a:t> </a:t>
            </a:r>
            <a:r>
              <a:rPr lang="it-IT" b="1" dirty="0">
                <a:solidFill>
                  <a:schemeClr val="accent1">
                    <a:lumMod val="75000"/>
                  </a:schemeClr>
                </a:solidFill>
                <a:latin typeface="Tempus Sans ITC" pitchFamily="82" charset="0"/>
              </a:rPr>
              <a:t>arresto cardiaco extra-ospedaliero recuperato ma a prognosi severa o infausta </a:t>
            </a:r>
            <a:endParaRPr lang="it-IT" b="1" dirty="0" smtClean="0">
              <a:solidFill>
                <a:schemeClr val="accent1">
                  <a:lumMod val="75000"/>
                </a:schemeClr>
              </a:solidFill>
              <a:latin typeface="Tempus Sans ITC" pitchFamily="82" charset="0"/>
            </a:endParaRPr>
          </a:p>
          <a:p>
            <a:r>
              <a:rPr lang="it-IT" b="1" dirty="0" smtClean="0">
                <a:solidFill>
                  <a:schemeClr val="accent1">
                    <a:lumMod val="75000"/>
                  </a:schemeClr>
                </a:solidFill>
                <a:latin typeface="Tempus Sans ITC" pitchFamily="82" charset="0"/>
                <a:cs typeface="Times New Roman"/>
              </a:rPr>
              <a:t>♥ </a:t>
            </a:r>
            <a:r>
              <a:rPr lang="it-IT" b="1" dirty="0" smtClean="0">
                <a:solidFill>
                  <a:schemeClr val="accent1">
                    <a:lumMod val="75000"/>
                  </a:schemeClr>
                </a:solidFill>
                <a:latin typeface="Tempus Sans ITC" pitchFamily="82" charset="0"/>
              </a:rPr>
              <a:t>malati </a:t>
            </a:r>
            <a:r>
              <a:rPr lang="it-IT" b="1" dirty="0">
                <a:solidFill>
                  <a:schemeClr val="accent1">
                    <a:lumMod val="75000"/>
                  </a:schemeClr>
                </a:solidFill>
                <a:latin typeface="Tempus Sans ITC" pitchFamily="82" charset="0"/>
              </a:rPr>
              <a:t>candidati a trapianto ma inidonei a riceverlo </a:t>
            </a:r>
            <a:r>
              <a:rPr lang="it-IT" b="1" dirty="0" smtClean="0">
                <a:solidFill>
                  <a:schemeClr val="accent1">
                    <a:lumMod val="75000"/>
                  </a:schemeClr>
                </a:solidFill>
                <a:latin typeface="Tempus Sans ITC" pitchFamily="82" charset="0"/>
              </a:rPr>
              <a:t>per </a:t>
            </a:r>
            <a:r>
              <a:rPr lang="it-IT" b="1" dirty="0">
                <a:solidFill>
                  <a:schemeClr val="accent1">
                    <a:lumMod val="75000"/>
                  </a:schemeClr>
                </a:solidFill>
                <a:latin typeface="Tempus Sans ITC" pitchFamily="82" charset="0"/>
              </a:rPr>
              <a:t>patologia intercorrente </a:t>
            </a:r>
          </a:p>
          <a:p>
            <a:r>
              <a:rPr lang="it-IT" b="1" dirty="0" smtClean="0">
                <a:solidFill>
                  <a:schemeClr val="accent1">
                    <a:lumMod val="75000"/>
                  </a:schemeClr>
                </a:solidFill>
                <a:latin typeface="Times New Roman"/>
                <a:cs typeface="Times New Roman"/>
              </a:rPr>
              <a:t>♥ </a:t>
            </a:r>
            <a:r>
              <a:rPr lang="it-IT" b="1" dirty="0" smtClean="0">
                <a:solidFill>
                  <a:schemeClr val="accent1">
                    <a:lumMod val="75000"/>
                  </a:schemeClr>
                </a:solidFill>
                <a:latin typeface="Tempus Sans ITC" pitchFamily="82" charset="0"/>
              </a:rPr>
              <a:t>necessità </a:t>
            </a:r>
            <a:r>
              <a:rPr lang="it-IT" b="1" dirty="0">
                <a:solidFill>
                  <a:schemeClr val="accent1">
                    <a:lumMod val="75000"/>
                  </a:schemeClr>
                </a:solidFill>
                <a:latin typeface="Tempus Sans ITC" pitchFamily="82" charset="0"/>
              </a:rPr>
              <a:t>di ricovero in o provenienza da lungo-degenza/riabilitazione </a:t>
            </a:r>
          </a:p>
          <a:p>
            <a:r>
              <a:rPr lang="it-IT" b="1" dirty="0" smtClean="0">
                <a:solidFill>
                  <a:schemeClr val="accent1">
                    <a:lumMod val="75000"/>
                  </a:schemeClr>
                </a:solidFill>
                <a:latin typeface="Times New Roman"/>
                <a:cs typeface="Times New Roman"/>
              </a:rPr>
              <a:t>♥ </a:t>
            </a:r>
            <a:r>
              <a:rPr lang="it-IT" b="1" dirty="0" smtClean="0">
                <a:solidFill>
                  <a:schemeClr val="accent1">
                    <a:lumMod val="75000"/>
                  </a:schemeClr>
                </a:solidFill>
                <a:latin typeface="Tempus Sans ITC" pitchFamily="82" charset="0"/>
              </a:rPr>
              <a:t>malato </a:t>
            </a:r>
            <a:r>
              <a:rPr lang="it-IT" b="1" dirty="0">
                <a:solidFill>
                  <a:schemeClr val="accent1">
                    <a:lumMod val="75000"/>
                  </a:schemeClr>
                </a:solidFill>
                <a:latin typeface="Tempus Sans ITC" pitchFamily="82" charset="0"/>
              </a:rPr>
              <a:t>considerato un potenziale candidato o</a:t>
            </a:r>
            <a:r>
              <a:rPr lang="it-IT" b="1" dirty="0" smtClean="0">
                <a:solidFill>
                  <a:schemeClr val="accent1">
                    <a:lumMod val="75000"/>
                  </a:schemeClr>
                </a:solidFill>
                <a:latin typeface="Tempus Sans ITC" pitchFamily="82" charset="0"/>
              </a:rPr>
              <a:t> </a:t>
            </a:r>
            <a:r>
              <a:rPr lang="it-IT" b="1" dirty="0">
                <a:solidFill>
                  <a:schemeClr val="accent1">
                    <a:lumMod val="75000"/>
                  </a:schemeClr>
                </a:solidFill>
                <a:latin typeface="Tempus Sans ITC" pitchFamily="82" charset="0"/>
              </a:rPr>
              <a:t>già portatore di nutrizione artificiale via SNG/PEG, tracheotomia, dialisi, AICD, trapianto di midollo osseo (malati ad alto rischio).</a:t>
            </a:r>
          </a:p>
        </p:txBody>
      </p:sp>
      <p:sp>
        <p:nvSpPr>
          <p:cNvPr id="7" name="CasellaDiTesto 6"/>
          <p:cNvSpPr txBox="1"/>
          <p:nvPr/>
        </p:nvSpPr>
        <p:spPr>
          <a:xfrm>
            <a:off x="0" y="862310"/>
            <a:ext cx="5831709" cy="1200329"/>
          </a:xfrm>
          <a:prstGeom prst="rect">
            <a:avLst/>
          </a:prstGeom>
          <a:noFill/>
        </p:spPr>
        <p:txBody>
          <a:bodyPr wrap="square" rtlCol="0">
            <a:spAutoFit/>
          </a:bodyPr>
          <a:lstStyle/>
          <a:p>
            <a:pPr algn="ctr"/>
            <a:r>
              <a:rPr lang="it-IT" sz="2400" b="1" u="sng" dirty="0">
                <a:solidFill>
                  <a:srgbClr val="00B0F0"/>
                </a:solidFill>
                <a:latin typeface="Tempus Sans ITC" pitchFamily="82" charset="0"/>
              </a:rPr>
              <a:t>Criteri clinici generali per inquadrare il malato </a:t>
            </a:r>
            <a:r>
              <a:rPr lang="it-IT" sz="2400" b="1" u="sng" dirty="0" smtClean="0">
                <a:solidFill>
                  <a:srgbClr val="00B0F0"/>
                </a:solidFill>
                <a:latin typeface="Tempus Sans ITC" pitchFamily="82" charset="0"/>
              </a:rPr>
              <a:t> </a:t>
            </a:r>
            <a:r>
              <a:rPr lang="it-IT" sz="2400" b="1" u="sng" dirty="0">
                <a:solidFill>
                  <a:srgbClr val="00B0F0"/>
                </a:solidFill>
                <a:latin typeface="Tempus Sans ITC" pitchFamily="82" charset="0"/>
              </a:rPr>
              <a:t>“end-stage” </a:t>
            </a:r>
            <a:endParaRPr lang="it-IT" sz="2400" b="1" u="sng" dirty="0" smtClean="0">
              <a:solidFill>
                <a:srgbClr val="00B0F0"/>
              </a:solidFill>
              <a:latin typeface="Tempus Sans ITC" pitchFamily="82" charset="0"/>
            </a:endParaRPr>
          </a:p>
          <a:p>
            <a:pPr algn="ctr"/>
            <a:r>
              <a:rPr lang="it-IT" sz="2400" b="1" dirty="0" smtClean="0">
                <a:solidFill>
                  <a:srgbClr val="00B0F0"/>
                </a:solidFill>
                <a:latin typeface="Tempus Sans ITC" pitchFamily="82" charset="0"/>
              </a:rPr>
              <a:t>(indicatori </a:t>
            </a:r>
            <a:r>
              <a:rPr lang="it-IT" sz="2400" b="1" dirty="0">
                <a:solidFill>
                  <a:srgbClr val="00B0F0"/>
                </a:solidFill>
                <a:latin typeface="Tempus Sans ITC" pitchFamily="82" charset="0"/>
              </a:rPr>
              <a:t>inclusi </a:t>
            </a:r>
            <a:r>
              <a:rPr lang="it-IT" sz="2400" b="1" dirty="0" smtClean="0">
                <a:solidFill>
                  <a:srgbClr val="00B0F0"/>
                </a:solidFill>
                <a:latin typeface="Tempus Sans ITC" pitchFamily="82" charset="0"/>
              </a:rPr>
              <a:t>sulla </a:t>
            </a:r>
            <a:r>
              <a:rPr lang="it-IT" sz="2400" b="1" dirty="0">
                <a:solidFill>
                  <a:srgbClr val="00B0F0"/>
                </a:solidFill>
                <a:latin typeface="Tempus Sans ITC" pitchFamily="82" charset="0"/>
              </a:rPr>
              <a:t>base </a:t>
            </a:r>
            <a:r>
              <a:rPr lang="it-IT" sz="2400" b="1" dirty="0" smtClean="0">
                <a:solidFill>
                  <a:srgbClr val="00B0F0"/>
                </a:solidFill>
                <a:latin typeface="Tempus Sans ITC" pitchFamily="82" charset="0"/>
              </a:rPr>
              <a:t>dell’esperienza) </a:t>
            </a:r>
            <a:endParaRPr lang="it-IT" sz="2400" b="1" dirty="0">
              <a:solidFill>
                <a:srgbClr val="00B0F0"/>
              </a:solidFill>
              <a:latin typeface="Tempus Sans ITC" pitchFamily="82" charset="0"/>
            </a:endParaRPr>
          </a:p>
        </p:txBody>
      </p:sp>
    </p:spTree>
    <p:extLst>
      <p:ext uri="{BB962C8B-B14F-4D97-AF65-F5344CB8AC3E}">
        <p14:creationId xmlns:p14="http://schemas.microsoft.com/office/powerpoint/2010/main" val="2337452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95536" y="2420888"/>
            <a:ext cx="8208912" cy="3693319"/>
          </a:xfrm>
          <a:prstGeom prst="rect">
            <a:avLst/>
          </a:prstGeom>
          <a:noFill/>
        </p:spPr>
        <p:txBody>
          <a:bodyPr wrap="square" rtlCol="0">
            <a:spAutoFit/>
          </a:bodyPr>
          <a:lstStyle/>
          <a:p>
            <a:r>
              <a:rPr lang="it-IT" b="1" dirty="0" smtClean="0">
                <a:solidFill>
                  <a:srgbClr val="0070C0"/>
                </a:solidFill>
                <a:latin typeface="Tempus Sans ITC" pitchFamily="82" charset="0"/>
              </a:rPr>
              <a:t>Laddove questi criteri non vengano rispettati, la </a:t>
            </a:r>
            <a:r>
              <a:rPr lang="it-IT" b="1" dirty="0">
                <a:solidFill>
                  <a:srgbClr val="0070C0"/>
                </a:solidFill>
                <a:latin typeface="Tempus Sans ITC" pitchFamily="82" charset="0"/>
              </a:rPr>
              <a:t>continuazione del trattamento costituirebbe un utilizzo inappropriato dei mezzi di cura, con conseguente spreco e iniqua distribuzione delle risorse limitate della sanità pubblica, </a:t>
            </a:r>
            <a:r>
              <a:rPr lang="it-IT" b="1" dirty="0" smtClean="0">
                <a:solidFill>
                  <a:srgbClr val="0070C0"/>
                </a:solidFill>
                <a:latin typeface="Tempus Sans ITC" pitchFamily="82" charset="0"/>
              </a:rPr>
              <a:t>violazione </a:t>
            </a:r>
            <a:r>
              <a:rPr lang="it-IT" b="1" dirty="0">
                <a:solidFill>
                  <a:srgbClr val="0070C0"/>
                </a:solidFill>
                <a:latin typeface="Tempus Sans ITC" pitchFamily="82" charset="0"/>
              </a:rPr>
              <a:t>dei principi di giustizia, di non </a:t>
            </a:r>
            <a:r>
              <a:rPr lang="it-IT" b="1" dirty="0" err="1">
                <a:solidFill>
                  <a:srgbClr val="0070C0"/>
                </a:solidFill>
                <a:latin typeface="Tempus Sans ITC" pitchFamily="82" charset="0"/>
              </a:rPr>
              <a:t>maleficità</a:t>
            </a:r>
            <a:r>
              <a:rPr lang="it-IT" b="1" dirty="0">
                <a:solidFill>
                  <a:srgbClr val="0070C0"/>
                </a:solidFill>
                <a:latin typeface="Tempus Sans ITC" pitchFamily="82" charset="0"/>
              </a:rPr>
              <a:t> e di autonomia e autodeterminazione del pz</a:t>
            </a:r>
            <a:r>
              <a:rPr lang="it-IT" b="1" dirty="0" smtClean="0">
                <a:solidFill>
                  <a:srgbClr val="0070C0"/>
                </a:solidFill>
                <a:latin typeface="Tempus Sans ITC" pitchFamily="82" charset="0"/>
              </a:rPr>
              <a:t>.</a:t>
            </a:r>
          </a:p>
          <a:p>
            <a:endParaRPr lang="it-IT" b="1" dirty="0">
              <a:solidFill>
                <a:srgbClr val="0070C0"/>
              </a:solidFill>
              <a:latin typeface="Tempus Sans ITC" pitchFamily="82" charset="0"/>
            </a:endParaRPr>
          </a:p>
          <a:p>
            <a:r>
              <a:rPr lang="it-IT" b="1" dirty="0" smtClean="0">
                <a:solidFill>
                  <a:srgbClr val="0070C0"/>
                </a:solidFill>
                <a:latin typeface="Tempus Sans ITC" pitchFamily="82" charset="0"/>
              </a:rPr>
              <a:t> </a:t>
            </a:r>
          </a:p>
          <a:p>
            <a:endParaRPr lang="it-IT" b="1" dirty="0">
              <a:latin typeface="Tempus Sans ITC" pitchFamily="82" charset="0"/>
            </a:endParaRPr>
          </a:p>
          <a:p>
            <a:r>
              <a:rPr lang="it-IT" b="1" dirty="0">
                <a:solidFill>
                  <a:srgbClr val="7030A0"/>
                </a:solidFill>
                <a:latin typeface="Tempus Sans ITC" pitchFamily="82" charset="0"/>
              </a:rPr>
              <a:t>Si può introdurre così il concetto di </a:t>
            </a:r>
            <a:r>
              <a:rPr lang="it-IT" b="1" u="sng" dirty="0">
                <a:solidFill>
                  <a:srgbClr val="7030A0"/>
                </a:solidFill>
                <a:latin typeface="Tempus Sans ITC" pitchFamily="82" charset="0"/>
              </a:rPr>
              <a:t>ACCANIMENTO TERAPEUTICO (ART: 16 codice Deontologia Medica):</a:t>
            </a:r>
            <a:r>
              <a:rPr lang="it-IT" b="1" dirty="0">
                <a:solidFill>
                  <a:srgbClr val="7030A0"/>
                </a:solidFill>
                <a:latin typeface="Tempus Sans ITC" pitchFamily="82" charset="0"/>
              </a:rPr>
              <a:t>  persistenza nell’uso di procedure diagnostiche e di interventi terapeutici, </a:t>
            </a:r>
            <a:r>
              <a:rPr lang="it-IT" b="1" dirty="0" err="1">
                <a:solidFill>
                  <a:srgbClr val="7030A0"/>
                </a:solidFill>
                <a:latin typeface="Tempus Sans ITC" pitchFamily="82" charset="0"/>
              </a:rPr>
              <a:t>allorchè</a:t>
            </a:r>
            <a:r>
              <a:rPr lang="it-IT" b="1" dirty="0">
                <a:solidFill>
                  <a:srgbClr val="7030A0"/>
                </a:solidFill>
                <a:latin typeface="Tempus Sans ITC" pitchFamily="82" charset="0"/>
              </a:rPr>
              <a:t> è comprovata la loro inefficacia  e inutilità sul piano di una evoluzione positiva e di un miglioramento del pz, sia in termini clinici che di qualità della vita</a:t>
            </a:r>
            <a:r>
              <a:rPr lang="it-IT" b="1" dirty="0" smtClean="0">
                <a:solidFill>
                  <a:srgbClr val="7030A0"/>
                </a:solidFill>
                <a:latin typeface="Tempus Sans ITC" pitchFamily="82" charset="0"/>
              </a:rPr>
              <a:t>.</a:t>
            </a:r>
          </a:p>
          <a:p>
            <a:pPr algn="ctr"/>
            <a:r>
              <a:rPr lang="it-IT" b="1" dirty="0" smtClean="0">
                <a:solidFill>
                  <a:srgbClr val="00B050"/>
                </a:solidFill>
                <a:latin typeface="Tempus Sans ITC" pitchFamily="82" charset="0"/>
              </a:rPr>
              <a:t> </a:t>
            </a:r>
            <a:endParaRPr lang="it-IT" b="1" dirty="0">
              <a:latin typeface="Tempus Sans ITC" pitchFamily="82" charset="0"/>
            </a:endParaRPr>
          </a:p>
        </p:txBody>
      </p:sp>
      <p:sp>
        <p:nvSpPr>
          <p:cNvPr id="4" name="CasellaDiTesto 3"/>
          <p:cNvSpPr txBox="1"/>
          <p:nvPr/>
        </p:nvSpPr>
        <p:spPr>
          <a:xfrm>
            <a:off x="4716016" y="260648"/>
            <a:ext cx="3744416" cy="1296144"/>
          </a:xfrm>
          <a:prstGeom prst="rect">
            <a:avLst/>
          </a:prstGeom>
          <a:noFill/>
        </p:spPr>
        <p:txBody>
          <a:bodyPr wrap="square" rtlCol="0">
            <a:spAutoFit/>
          </a:bodyPr>
          <a:lstStyle/>
          <a:p>
            <a:endParaRPr lang="it-IT" dirty="0"/>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85073" y="245765"/>
            <a:ext cx="2619375" cy="1743075"/>
          </a:xfrm>
          <a:prstGeom prst="rect">
            <a:avLst/>
          </a:prstGeom>
        </p:spPr>
      </p:pic>
      <p:sp>
        <p:nvSpPr>
          <p:cNvPr id="6" name="CasellaDiTesto 5"/>
          <p:cNvSpPr txBox="1"/>
          <p:nvPr/>
        </p:nvSpPr>
        <p:spPr>
          <a:xfrm>
            <a:off x="1115616" y="819869"/>
            <a:ext cx="4392488" cy="923330"/>
          </a:xfrm>
          <a:prstGeom prst="rect">
            <a:avLst/>
          </a:prstGeom>
          <a:noFill/>
        </p:spPr>
        <p:txBody>
          <a:bodyPr wrap="square" rtlCol="0">
            <a:spAutoFit/>
          </a:bodyPr>
          <a:lstStyle/>
          <a:p>
            <a:pPr algn="ctr"/>
            <a:r>
              <a:rPr lang="it-IT" sz="5400" b="1" dirty="0" smtClean="0">
                <a:solidFill>
                  <a:srgbClr val="00B0F0"/>
                </a:solidFill>
                <a:latin typeface="Tempus Sans ITC" panose="04020404030D07020202" pitchFamily="82" charset="0"/>
              </a:rPr>
              <a:t>END STAGE</a:t>
            </a:r>
            <a:endParaRPr lang="it-IT" sz="5400" b="1" dirty="0">
              <a:solidFill>
                <a:srgbClr val="00B0F0"/>
              </a:solidFill>
              <a:latin typeface="Tempus Sans ITC" panose="04020404030D07020202" pitchFamily="82" charset="0"/>
            </a:endParaRPr>
          </a:p>
        </p:txBody>
      </p:sp>
    </p:spTree>
    <p:extLst>
      <p:ext uri="{BB962C8B-B14F-4D97-AF65-F5344CB8AC3E}">
        <p14:creationId xmlns:p14="http://schemas.microsoft.com/office/powerpoint/2010/main" val="37874094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827584" y="476672"/>
            <a:ext cx="4752528" cy="1200329"/>
          </a:xfrm>
          <a:prstGeom prst="rect">
            <a:avLst/>
          </a:prstGeom>
          <a:noFill/>
        </p:spPr>
        <p:txBody>
          <a:bodyPr wrap="square" rtlCol="0">
            <a:spAutoFit/>
          </a:bodyPr>
          <a:lstStyle/>
          <a:p>
            <a:pPr algn="ctr"/>
            <a:r>
              <a:rPr lang="it-IT" sz="3600" b="1" u="sng" dirty="0" smtClean="0">
                <a:solidFill>
                  <a:srgbClr val="00B0F0"/>
                </a:solidFill>
                <a:latin typeface="Tempus Sans ITC" pitchFamily="82" charset="0"/>
              </a:rPr>
              <a:t>IL QUADRO LEGISLATIVO  </a:t>
            </a:r>
            <a:endParaRPr lang="it-IT" sz="3600" b="1" u="sng" dirty="0">
              <a:solidFill>
                <a:srgbClr val="00B0F0"/>
              </a:solidFill>
              <a:latin typeface="Tempus Sans ITC" pitchFamily="82" charset="0"/>
            </a:endParaRPr>
          </a:p>
        </p:txBody>
      </p:sp>
      <p:sp>
        <p:nvSpPr>
          <p:cNvPr id="4" name="CasellaDiTesto 3"/>
          <p:cNvSpPr txBox="1"/>
          <p:nvPr/>
        </p:nvSpPr>
        <p:spPr>
          <a:xfrm>
            <a:off x="755576" y="1942381"/>
            <a:ext cx="7632848" cy="5386090"/>
          </a:xfrm>
          <a:prstGeom prst="rect">
            <a:avLst/>
          </a:prstGeom>
          <a:noFill/>
        </p:spPr>
        <p:txBody>
          <a:bodyPr wrap="square" rtlCol="0">
            <a:spAutoFit/>
          </a:bodyPr>
          <a:lstStyle/>
          <a:p>
            <a:r>
              <a:rPr lang="it-IT" b="1" dirty="0" smtClean="0">
                <a:solidFill>
                  <a:srgbClr val="002060"/>
                </a:solidFill>
                <a:latin typeface="Tempus Sans ITC" panose="04020404030D07020202" pitchFamily="82" charset="0"/>
              </a:rPr>
              <a:t>Nel corso degli anni si sono sovrapposte norme legislative a volte in contrasto fra loro.</a:t>
            </a:r>
          </a:p>
          <a:p>
            <a:r>
              <a:rPr lang="it-IT" b="1" dirty="0">
                <a:solidFill>
                  <a:srgbClr val="002060"/>
                </a:solidFill>
                <a:latin typeface="Tempus Sans ITC" panose="04020404030D07020202" pitchFamily="82" charset="0"/>
              </a:rPr>
              <a:t>Q</a:t>
            </a:r>
            <a:r>
              <a:rPr lang="it-IT" b="1" dirty="0" smtClean="0">
                <a:solidFill>
                  <a:srgbClr val="002060"/>
                </a:solidFill>
                <a:latin typeface="Tempus Sans ITC" panose="04020404030D07020202" pitchFamily="82" charset="0"/>
              </a:rPr>
              <a:t>uesto ha prodotto giudizi dei Magistrati diversi e talora contraddittori.</a:t>
            </a:r>
          </a:p>
          <a:p>
            <a:endParaRPr lang="it-IT" b="1" dirty="0">
              <a:solidFill>
                <a:srgbClr val="002060"/>
              </a:solidFill>
            </a:endParaRPr>
          </a:p>
          <a:p>
            <a:pPr algn="ctr"/>
            <a:r>
              <a:rPr lang="it-IT" sz="2000" b="1" u="sng" dirty="0" smtClean="0">
                <a:solidFill>
                  <a:srgbClr val="7030A0"/>
                </a:solidFill>
                <a:latin typeface="Tempus Sans ITC" pitchFamily="82" charset="0"/>
              </a:rPr>
              <a:t>IL CODICE PENALE</a:t>
            </a:r>
          </a:p>
          <a:p>
            <a:pPr algn="ctr"/>
            <a:r>
              <a:rPr lang="it-IT" b="1" dirty="0" smtClean="0">
                <a:solidFill>
                  <a:srgbClr val="7030A0"/>
                </a:solidFill>
                <a:latin typeface="Tempus Sans ITC" pitchFamily="82" charset="0"/>
              </a:rPr>
              <a:t>Redatto nel 1930, è improntato all’INDISPONIBILITA’ DELLA VITA</a:t>
            </a:r>
          </a:p>
          <a:p>
            <a:pPr algn="ctr"/>
            <a:endParaRPr lang="it-IT" b="1" u="sng" dirty="0">
              <a:solidFill>
                <a:srgbClr val="002060"/>
              </a:solidFill>
              <a:latin typeface="Tempus Sans ITC" pitchFamily="82" charset="0"/>
            </a:endParaRPr>
          </a:p>
          <a:p>
            <a:r>
              <a:rPr lang="it-IT" b="1" dirty="0" smtClean="0">
                <a:solidFill>
                  <a:srgbClr val="002060"/>
                </a:solidFill>
                <a:latin typeface="Tempus Sans ITC" pitchFamily="82" charset="0"/>
                <a:cs typeface="Times New Roman"/>
              </a:rPr>
              <a:t>֎ </a:t>
            </a:r>
            <a:r>
              <a:rPr lang="it-IT" b="1" u="sng" dirty="0" smtClean="0">
                <a:solidFill>
                  <a:srgbClr val="002060"/>
                </a:solidFill>
                <a:latin typeface="Tempus Sans ITC" pitchFamily="82" charset="0"/>
                <a:cs typeface="Times New Roman"/>
              </a:rPr>
              <a:t>ART. 40 </a:t>
            </a:r>
            <a:r>
              <a:rPr lang="it-IT" b="1" dirty="0" smtClean="0">
                <a:solidFill>
                  <a:srgbClr val="002060"/>
                </a:solidFill>
                <a:latin typeface="Tempus Sans ITC" pitchFamily="82" charset="0"/>
                <a:cs typeface="Times New Roman"/>
              </a:rPr>
              <a:t>: Non impedire un evento che si ha l’obbligo di impedire equivale a cagionarlo</a:t>
            </a:r>
          </a:p>
          <a:p>
            <a:r>
              <a:rPr lang="it-IT" b="1" dirty="0" smtClean="0">
                <a:solidFill>
                  <a:srgbClr val="002060"/>
                </a:solidFill>
                <a:latin typeface="Tempus Sans ITC" pitchFamily="82" charset="0"/>
                <a:cs typeface="Times New Roman"/>
              </a:rPr>
              <a:t>֎ </a:t>
            </a:r>
            <a:r>
              <a:rPr lang="it-IT" b="1" u="sng" dirty="0" smtClean="0">
                <a:solidFill>
                  <a:srgbClr val="002060"/>
                </a:solidFill>
                <a:latin typeface="Tempus Sans ITC" pitchFamily="82" charset="0"/>
                <a:cs typeface="Times New Roman"/>
              </a:rPr>
              <a:t>ART . 54 </a:t>
            </a:r>
            <a:r>
              <a:rPr lang="it-IT" b="1" dirty="0" smtClean="0">
                <a:solidFill>
                  <a:srgbClr val="002060"/>
                </a:solidFill>
                <a:latin typeface="Tempus Sans ITC" pitchFamily="82" charset="0"/>
                <a:cs typeface="Times New Roman"/>
              </a:rPr>
              <a:t>: Non è punibile chi ha commesso il fatto per esservi stato costretto dalla necessità di salvare sé o altri da un pericolo attuale di un danno grave alla persona </a:t>
            </a:r>
          </a:p>
          <a:p>
            <a:r>
              <a:rPr lang="it-IT" b="1" dirty="0" smtClean="0">
                <a:solidFill>
                  <a:srgbClr val="002060"/>
                </a:solidFill>
                <a:latin typeface="Tempus Sans ITC" pitchFamily="82" charset="0"/>
                <a:cs typeface="Times New Roman"/>
              </a:rPr>
              <a:t>֎</a:t>
            </a:r>
            <a:r>
              <a:rPr lang="it-IT" b="1" u="sng" dirty="0" smtClean="0">
                <a:solidFill>
                  <a:srgbClr val="002060"/>
                </a:solidFill>
                <a:latin typeface="Tempus Sans ITC" pitchFamily="82" charset="0"/>
                <a:cs typeface="Times New Roman"/>
              </a:rPr>
              <a:t> ART. 579</a:t>
            </a:r>
            <a:r>
              <a:rPr lang="it-IT" b="1" dirty="0" smtClean="0">
                <a:solidFill>
                  <a:srgbClr val="002060"/>
                </a:solidFill>
                <a:latin typeface="Tempus Sans ITC" pitchFamily="82" charset="0"/>
                <a:cs typeface="Times New Roman"/>
              </a:rPr>
              <a:t> : </a:t>
            </a:r>
            <a:r>
              <a:rPr lang="it-IT" b="1" dirty="0">
                <a:solidFill>
                  <a:srgbClr val="002060"/>
                </a:solidFill>
                <a:latin typeface="Tempus Sans ITC" pitchFamily="82" charset="0"/>
                <a:cs typeface="Times New Roman"/>
              </a:rPr>
              <a:t>C</a:t>
            </a:r>
            <a:r>
              <a:rPr lang="it-IT" b="1" dirty="0" smtClean="0">
                <a:solidFill>
                  <a:srgbClr val="002060"/>
                </a:solidFill>
                <a:latin typeface="Tempus Sans ITC" pitchFamily="82" charset="0"/>
                <a:cs typeface="Times New Roman"/>
              </a:rPr>
              <a:t>ondanna l’omicidio del consenziente</a:t>
            </a:r>
          </a:p>
          <a:p>
            <a:r>
              <a:rPr lang="it-IT" b="1" dirty="0" smtClean="0">
                <a:solidFill>
                  <a:srgbClr val="002060"/>
                </a:solidFill>
                <a:latin typeface="Tempus Sans ITC" pitchFamily="82" charset="0"/>
                <a:cs typeface="Times New Roman"/>
              </a:rPr>
              <a:t>֎ </a:t>
            </a:r>
            <a:r>
              <a:rPr lang="it-IT" b="1" u="sng" dirty="0" smtClean="0">
                <a:solidFill>
                  <a:srgbClr val="002060"/>
                </a:solidFill>
                <a:latin typeface="Tempus Sans ITC" pitchFamily="82" charset="0"/>
                <a:cs typeface="Times New Roman"/>
              </a:rPr>
              <a:t>ART. 580 </a:t>
            </a:r>
            <a:r>
              <a:rPr lang="it-IT" b="1" dirty="0" smtClean="0">
                <a:solidFill>
                  <a:srgbClr val="002060"/>
                </a:solidFill>
                <a:latin typeface="Tempus Sans ITC" pitchFamily="82" charset="0"/>
                <a:cs typeface="Times New Roman"/>
              </a:rPr>
              <a:t>: Punisce l’istigazione o l’aiuto al suicidio</a:t>
            </a:r>
          </a:p>
          <a:p>
            <a:r>
              <a:rPr lang="it-IT" b="1" dirty="0" smtClean="0">
                <a:solidFill>
                  <a:srgbClr val="002060"/>
                </a:solidFill>
                <a:latin typeface="Tempus Sans ITC" pitchFamily="82" charset="0"/>
                <a:cs typeface="Times New Roman"/>
              </a:rPr>
              <a:t>֎ </a:t>
            </a:r>
            <a:r>
              <a:rPr lang="it-IT" b="1" u="sng" dirty="0" smtClean="0">
                <a:solidFill>
                  <a:srgbClr val="002060"/>
                </a:solidFill>
                <a:latin typeface="Tempus Sans ITC" pitchFamily="82" charset="0"/>
                <a:cs typeface="Times New Roman"/>
              </a:rPr>
              <a:t>ART. 593 </a:t>
            </a:r>
            <a:r>
              <a:rPr lang="it-IT" b="1" dirty="0" smtClean="0">
                <a:solidFill>
                  <a:srgbClr val="002060"/>
                </a:solidFill>
                <a:latin typeface="Tempus Sans ITC" pitchFamily="82" charset="0"/>
                <a:cs typeface="Times New Roman"/>
              </a:rPr>
              <a:t>: Condanna l’omissione di soccorso</a:t>
            </a:r>
          </a:p>
          <a:p>
            <a:endParaRPr lang="it-IT" b="1" dirty="0" smtClean="0">
              <a:solidFill>
                <a:srgbClr val="002060"/>
              </a:solidFill>
              <a:latin typeface="Tempus Sans ITC" pitchFamily="82" charset="0"/>
              <a:cs typeface="Times New Roman"/>
            </a:endParaRPr>
          </a:p>
          <a:p>
            <a:endParaRPr lang="it-IT" b="1" dirty="0" smtClean="0">
              <a:solidFill>
                <a:srgbClr val="002060"/>
              </a:solidFill>
              <a:latin typeface="Tempus Sans ITC" pitchFamily="82" charset="0"/>
            </a:endParaRPr>
          </a:p>
          <a:p>
            <a:pPr algn="ctr"/>
            <a:endParaRPr lang="it-IT" b="1" dirty="0">
              <a:solidFill>
                <a:srgbClr val="002060"/>
              </a:solidFill>
              <a:latin typeface="Tempus Sans ITC" pitchFamily="82" charset="0"/>
            </a:endParaRPr>
          </a:p>
          <a:p>
            <a:pPr algn="ctr"/>
            <a:endParaRPr lang="it-IT" b="1" dirty="0">
              <a:solidFill>
                <a:srgbClr val="002060"/>
              </a:solidFill>
              <a:latin typeface="Tempus Sans ITC" pitchFamily="82" charset="0"/>
            </a:endParaRPr>
          </a:p>
        </p:txBody>
      </p:sp>
      <p:pic>
        <p:nvPicPr>
          <p:cNvPr id="3075" name="Picture 3" descr="C:\Users\since\OneDrive\Desktop\immagini\de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160" y="188640"/>
            <a:ext cx="2838450" cy="1609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8471016"/>
      </p:ext>
    </p:extLst>
  </p:cSld>
  <p:clrMapOvr>
    <a:masterClrMapping/>
  </p:clrMapOvr>
  <p:timing>
    <p:tnLst>
      <p:par>
        <p:cTn id="1" dur="indefinite" restart="never" nodeType="tmRoot"/>
      </p:par>
    </p:tnLst>
  </p:timing>
</p:sld>
</file>

<file path=ppt/theme/theme1.xml><?xml version="1.0" encoding="utf-8"?>
<a:theme xmlns:a="http://schemas.openxmlformats.org/drawingml/2006/main" name="Elica">
  <a:themeElements>
    <a:clrScheme name="Elic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Elica">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lica">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1152</TotalTime>
  <Words>2284</Words>
  <Application>Microsoft Office PowerPoint</Application>
  <PresentationFormat>Presentazione su schermo (4:3)</PresentationFormat>
  <Paragraphs>175</Paragraphs>
  <Slides>18</Slides>
  <Notes>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18</vt:i4>
      </vt:variant>
    </vt:vector>
  </HeadingPairs>
  <TitlesOfParts>
    <vt:vector size="25" baseType="lpstr">
      <vt:lpstr>Arial</vt:lpstr>
      <vt:lpstr>Calibri</vt:lpstr>
      <vt:lpstr>Georgia</vt:lpstr>
      <vt:lpstr>Tempus Sans ITC</vt:lpstr>
      <vt:lpstr>Times New Roman</vt:lpstr>
      <vt:lpstr>Trebuchet MS</vt:lpstr>
      <vt:lpstr>Elica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SILVIA SINCERI</dc:creator>
  <cp:lastModifiedBy>Luisa Di Loreto</cp:lastModifiedBy>
  <cp:revision>155</cp:revision>
  <cp:lastPrinted>2022-06-09T20:12:09Z</cp:lastPrinted>
  <dcterms:created xsi:type="dcterms:W3CDTF">2022-06-05T15:28:30Z</dcterms:created>
  <dcterms:modified xsi:type="dcterms:W3CDTF">2022-06-24T09:25:49Z</dcterms:modified>
</cp:coreProperties>
</file>