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70" r:id="rId2"/>
    <p:sldMasterId id="2147483807" r:id="rId3"/>
  </p:sldMasterIdLst>
  <p:notesMasterIdLst>
    <p:notesMasterId r:id="rId31"/>
  </p:notesMasterIdLst>
  <p:sldIdLst>
    <p:sldId id="256" r:id="rId4"/>
    <p:sldId id="325" r:id="rId5"/>
    <p:sldId id="475" r:id="rId6"/>
    <p:sldId id="540" r:id="rId7"/>
    <p:sldId id="532" r:id="rId8"/>
    <p:sldId id="324" r:id="rId9"/>
    <p:sldId id="299" r:id="rId10"/>
    <p:sldId id="440" r:id="rId11"/>
    <p:sldId id="346" r:id="rId12"/>
    <p:sldId id="335" r:id="rId13"/>
    <p:sldId id="338" r:id="rId14"/>
    <p:sldId id="336" r:id="rId15"/>
    <p:sldId id="334" r:id="rId16"/>
    <p:sldId id="340" r:id="rId17"/>
    <p:sldId id="402" r:id="rId18"/>
    <p:sldId id="533" r:id="rId19"/>
    <p:sldId id="534" r:id="rId20"/>
    <p:sldId id="535" r:id="rId21"/>
    <p:sldId id="536" r:id="rId22"/>
    <p:sldId id="537" r:id="rId23"/>
    <p:sldId id="538" r:id="rId24"/>
    <p:sldId id="539" r:id="rId25"/>
    <p:sldId id="269" r:id="rId26"/>
    <p:sldId id="541" r:id="rId27"/>
    <p:sldId id="542" r:id="rId28"/>
    <p:sldId id="520" r:id="rId29"/>
    <p:sldId id="369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F6BFD41A-4559-4417-97E7-C45391E8724B}">
          <p14:sldIdLst>
            <p14:sldId id="256"/>
            <p14:sldId id="325"/>
            <p14:sldId id="475"/>
            <p14:sldId id="540"/>
            <p14:sldId id="532"/>
            <p14:sldId id="324"/>
            <p14:sldId id="299"/>
            <p14:sldId id="440"/>
            <p14:sldId id="346"/>
            <p14:sldId id="335"/>
            <p14:sldId id="338"/>
            <p14:sldId id="336"/>
            <p14:sldId id="334"/>
            <p14:sldId id="340"/>
            <p14:sldId id="402"/>
            <p14:sldId id="533"/>
            <p14:sldId id="534"/>
            <p14:sldId id="535"/>
            <p14:sldId id="536"/>
            <p14:sldId id="537"/>
            <p14:sldId id="538"/>
            <p14:sldId id="539"/>
            <p14:sldId id="269"/>
            <p14:sldId id="541"/>
            <p14:sldId id="542"/>
            <p14:sldId id="520"/>
            <p14:sldId id="369"/>
          </p14:sldIdLst>
        </p14:section>
        <p14:section name="Sezione senza titolo" id="{049CBEC1-15D7-4375-88AF-460F8F6A88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99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111" d="100"/>
          <a:sy n="111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94EA2-9D23-49AC-BE43-0A98DA3C2882}" type="datetimeFigureOut">
              <a:rPr lang="it-IT" smtClean="0"/>
              <a:pPr/>
              <a:t>21/06/2023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C5D28-DEA2-47EB-BDE4-C26DF90FB66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18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2E0C4C-F757-44A1-B8D0-1B7E5AF989D5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smtClean="0"/>
              <a:t>Funzioni del cibo: 1) nutrizionale, 2)gratificante, 3)culturale, familiare, 3)socializzante, 4) di potere, ricchezza, abbondanza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4BF7-C8D4-4033-8CF2-0A3E90427102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0896-06F0-49D3-90A6-0B7AF2B082E3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91AC-8922-41EA-A0C6-E445D833C1D6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4BF7-C8D4-4033-8CF2-0A3E90427102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22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B768-971C-4D77-8A29-51653AEC08A7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1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C527-92B8-4FAC-9FCD-88A60CD260D0}" type="datetime1">
              <a:rPr lang="it-IT" smtClean="0">
                <a:solidFill>
                  <a:srgbClr val="1D3641"/>
                </a:solidFill>
              </a:rPr>
              <a:pPr/>
              <a:t>21/06/2023</a:t>
            </a:fld>
            <a:endParaRPr lang="it-IT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1D3641"/>
                </a:solidFill>
              </a:rPr>
              <a:t>Dott. Baglioni Gabriele</a:t>
            </a:r>
            <a:endParaRPr lang="it-IT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1D3641"/>
                </a:solidFill>
              </a:rPr>
              <a:pPr/>
              <a:t>‹N›</a:t>
            </a:fld>
            <a:endParaRPr lang="it-IT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38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39CA-29F2-4254-8FB9-6E8A0300A3AF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50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59234-6AB3-4DBF-B312-41D283BBCCB8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98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56CC-0E67-4E73-AF85-7D5624FFE4CC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64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9E40-0CF4-4354-A318-FD5EFD980392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6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2C6-6AAB-4E78-8891-4C66E81C7750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2417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B768-971C-4D77-8A29-51653AEC08A7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3686-F08E-48BE-88DB-B1777F4E5CEE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07792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0896-06F0-49D3-90A6-0B7AF2B082E3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86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91AC-8922-41EA-A0C6-E445D833C1D6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87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Dott. G Baglioni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Dott. G Baglioni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ACCAD-7467-4087-9413-F71266CB068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04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4BF7-C8D4-4033-8CF2-0A3E90427102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61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B768-971C-4D77-8A29-51653AEC08A7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45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C527-92B8-4FAC-9FCD-88A60CD260D0}" type="datetime1">
              <a:rPr lang="it-IT" smtClean="0">
                <a:solidFill>
                  <a:srgbClr val="1D3641"/>
                </a:solidFill>
              </a:rPr>
              <a:pPr/>
              <a:t>21/06/2023</a:t>
            </a:fld>
            <a:endParaRPr lang="it-IT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1D3641"/>
                </a:solidFill>
              </a:rPr>
              <a:t>Dott. Baglioni Gabriele</a:t>
            </a:r>
            <a:endParaRPr lang="it-IT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1D3641"/>
                </a:solidFill>
              </a:rPr>
              <a:pPr/>
              <a:t>‹N›</a:t>
            </a:fld>
            <a:endParaRPr lang="it-IT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0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39CA-29F2-4254-8FB9-6E8A0300A3AF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3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59234-6AB3-4DBF-B312-41D283BBCCB8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15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56CC-0E67-4E73-AF85-7D5624FFE4CC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6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C527-92B8-4FAC-9FCD-88A60CD260D0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9E40-0CF4-4354-A318-FD5EFD980392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2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2C6-6AAB-4E78-8891-4C66E81C7750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94225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3686-F08E-48BE-88DB-B1777F4E5CEE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35023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0896-06F0-49D3-90A6-0B7AF2B082E3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18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91AC-8922-41EA-A0C6-E445D833C1D6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2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39CA-29F2-4254-8FB9-6E8A0300A3AF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59234-6AB3-4DBF-B312-41D283BBCCB8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56CC-0E67-4E73-AF85-7D5624FFE4CC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9E40-0CF4-4354-A318-FD5EFD980392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02C6-6AAB-4E78-8891-4C66E81C7750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3686-F08E-48BE-88DB-B1777F4E5CEE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60E25A-64ED-4CAA-B557-E43FF5B24009}" type="datetime1">
              <a:rPr lang="it-IT" smtClean="0"/>
              <a:pPr/>
              <a:t>21/06/2023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Dott. Baglioni Gabriele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05C3E81-0775-4B03-95B4-5F65BE2EBD1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60E25A-64ED-4CAA-B557-E43FF5B24009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14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60E25A-64ED-4CAA-B557-E43FF5B24009}" type="datetime1">
              <a:rPr lang="it-IT" smtClean="0">
                <a:solidFill>
                  <a:srgbClr val="DFE6D0"/>
                </a:solidFill>
              </a:rPr>
              <a:pPr/>
              <a:t>21/06/2023</a:t>
            </a:fld>
            <a:endParaRPr lang="it-IT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05C3E81-0775-4B03-95B4-5F65BE2EBD10}" type="slidenum">
              <a:rPr lang="it-IT" smtClean="0">
                <a:solidFill>
                  <a:srgbClr val="DFE6D0"/>
                </a:solidFill>
              </a:rPr>
              <a:pPr/>
              <a:t>‹N›</a:t>
            </a:fld>
            <a:endParaRPr lang="it-IT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81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27584" y="2220174"/>
            <a:ext cx="7725192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9525">
                  <a:solidFill>
                    <a:srgbClr val="0099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Alimentazione e Salute</a:t>
            </a:r>
          </a:p>
          <a:p>
            <a:pPr algn="ctr"/>
            <a:r>
              <a:rPr lang="it-IT" sz="3200" b="1" i="1" cap="none" spc="0" dirty="0" smtClean="0">
                <a:ln w="9525">
                  <a:solidFill>
                    <a:srgbClr val="0099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«Il cibo oltre il cibo»</a:t>
            </a:r>
            <a:endParaRPr lang="it-IT" sz="3200" b="1" i="1" cap="none" spc="0" dirty="0">
              <a:ln w="9525">
                <a:solidFill>
                  <a:srgbClr val="0099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5517" y="1190577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IL PIANO AZIENDALE DELLA PREVENZIONE E IL PIANO AZIENDALE DELL'EQUITA' NELL'OTTICA DELLA ONE HEALTH NELLA ASL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RIETI</a:t>
            </a:r>
          </a:p>
          <a:p>
            <a:pPr algn="ctr"/>
            <a:endParaRPr lang="it-IT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  <a:p>
            <a:pPr algn="ctr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20 GIUGNO 2023 </a:t>
            </a:r>
            <a:endParaRPr lang="it-IT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211960" y="6165304"/>
            <a:ext cx="459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solidFill>
                  <a:srgbClr val="C00000"/>
                </a:solidFill>
              </a:rPr>
              <a:t>Dott.ssa Felicetta </a:t>
            </a:r>
            <a:r>
              <a:rPr lang="it-IT" sz="1400" b="1" i="1" dirty="0" err="1" smtClean="0">
                <a:solidFill>
                  <a:srgbClr val="C00000"/>
                </a:solidFill>
              </a:rPr>
              <a:t>Camilli</a:t>
            </a:r>
            <a:r>
              <a:rPr lang="it-IT" sz="1400" b="1" i="1" dirty="0" smtClean="0">
                <a:solidFill>
                  <a:srgbClr val="C00000"/>
                </a:solidFill>
              </a:rPr>
              <a:t> – Responsabile UOSD IAN</a:t>
            </a:r>
            <a:endParaRPr lang="it-IT" sz="1400" b="1" i="1" dirty="0">
              <a:solidFill>
                <a:srgbClr val="C0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9" y="221433"/>
            <a:ext cx="2668265" cy="81942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356" y="221433"/>
            <a:ext cx="2489208" cy="8194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64" y="221432"/>
            <a:ext cx="3471921" cy="81942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706991"/>
            <a:ext cx="2341697" cy="29402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3626509"/>
            <a:ext cx="2186242" cy="24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131840" y="515719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 smtClean="0">
                <a:solidFill>
                  <a:srgbClr val="FFFF00"/>
                </a:solidFill>
              </a:rPr>
              <a:t>Alcuni consigli</a:t>
            </a:r>
            <a:r>
              <a:rPr lang="it-IT" sz="2800" dirty="0" smtClean="0">
                <a:solidFill>
                  <a:srgbClr val="FFFF00"/>
                </a:solidFill>
              </a:rPr>
              <a:t>…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836712"/>
            <a:ext cx="78105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5767" y="733246"/>
            <a:ext cx="87849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Concediti una Pausa per Mangiare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Mangia Lentamente e con Calma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Consuma ogni giorno 5 Porzioni di Frutta/Verdura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 spesso le Scelte Alimentari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Consuma cibi di qualità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Bevi almeno 1,5 – 2 Litri di Acqua al Giorno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 la quantità di Grassi, soprattutto quelli di Origine Animale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 il Sale con Moderazione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 sapore ai Cibi con Spezie/Aromi/</a:t>
            </a:r>
          </a:p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Limone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Preferisci Olio Extravergine di Oliva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 smtClean="0">
              <a:solidFill>
                <a:srgbClr val="FFFF00"/>
              </a:solidFill>
            </a:endParaRPr>
          </a:p>
          <a:p>
            <a:endParaRPr lang="it-IT" sz="2800" dirty="0" smtClean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053130" y="6381328"/>
            <a:ext cx="198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I.N.R.A.N. 2013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937" y="1196752"/>
            <a:ext cx="2208244" cy="165618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728125"/>
            <a:ext cx="1206710" cy="15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67544" y="1345125"/>
            <a:ext cx="820891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Riduci lo Zucchero, i Dolci e le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evande Zuccherate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Leggi le Etichette Nutrizionali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 il consumo di Alcol (e solo ai pasti)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Bere se devi Lavorare/ Guidare/ Assumere Farmaci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Controlla il Tuo Peso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iete Squilibrate/Drastiche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 Movimento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Fumare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Riduci lo Stress – Impara a Conoscerti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 smtClean="0">
              <a:solidFill>
                <a:srgbClr val="FFFF00"/>
              </a:solidFill>
            </a:endParaRPr>
          </a:p>
          <a:p>
            <a:r>
              <a:rPr lang="it-IT" sz="2400" dirty="0" smtClean="0">
                <a:solidFill>
                  <a:srgbClr val="FFFF00"/>
                </a:solidFill>
              </a:rPr>
              <a:t>                                                    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053130" y="6381328"/>
            <a:ext cx="198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I.N.R.A.N. 2013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386" y="3717032"/>
            <a:ext cx="2112380" cy="154702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195" y="246599"/>
            <a:ext cx="1925281" cy="10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5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7544" y="3284984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Consuma Frutta e Verdura di colori diversi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Scegli Frutta e Verdura di qualità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Consuma la Verdura un po’ Cruda e un po’ Cotta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Assumi Frutta e Verdura in base </a:t>
            </a:r>
            <a:r>
              <a:rPr lang="it-IT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a</a:t>
            </a:r>
            <a:r>
              <a:rPr lang="it-IT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lla loro Stagionalità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Consumare Prodotti a Km 0</a:t>
            </a: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(Locali o comunque Italiani)</a:t>
            </a:r>
          </a:p>
          <a:p>
            <a:r>
              <a:rPr lang="it-IT" sz="2800" dirty="0" smtClean="0">
                <a:solidFill>
                  <a:srgbClr val="FFFF00"/>
                </a:solidFill>
              </a:rPr>
              <a:t> 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053130" y="6381328"/>
            <a:ext cx="198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I.N.R.A.N. 2013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60648"/>
            <a:ext cx="3796871" cy="284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3" y="577856"/>
            <a:ext cx="7586208" cy="57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Dott. Baglioni Gabriele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0" y="1092993"/>
            <a:ext cx="7629525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CD39291D-8B2E-4E7B-AB44-2B1AF5448691}"/>
              </a:ext>
            </a:extLst>
          </p:cNvPr>
          <p:cNvSpPr txBox="1">
            <a:spLocks/>
          </p:cNvSpPr>
          <p:nvPr/>
        </p:nvSpPr>
        <p:spPr>
          <a:xfrm>
            <a:off x="1889125" y="404813"/>
            <a:ext cx="5710238" cy="100796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it-IT" altLang="it-IT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ESISTE UN MODELLO ALIMENTARE PROTETTIVO PER LA SALUTE?</a:t>
            </a:r>
            <a:endParaRPr lang="it-IT" altLang="it-IT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7" descr="Risultati immagini per punto interrogativo">
            <a:extLst>
              <a:ext uri="{FF2B5EF4-FFF2-40B4-BE49-F238E27FC236}">
                <a16:creationId xmlns:a16="http://schemas.microsoft.com/office/drawing/2014/main" id="{576B5BD9-DC52-48ED-810D-CAFE60BEE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9552" y="2276872"/>
            <a:ext cx="2959038" cy="2959038"/>
          </a:xfrm>
          <a:prstGeom prst="rect">
            <a:avLst/>
          </a:prstGeom>
          <a:noFill/>
          <a:effectLst>
            <a:reflection endPos="0" dist="50800" dir="5400000" sy="-100000" algn="bl" rotWithShape="0"/>
            <a:softEdge rad="292100"/>
          </a:effectLst>
          <a:extLst/>
        </p:spPr>
      </p:pic>
      <p:pic>
        <p:nvPicPr>
          <p:cNvPr id="4" name="Picture 5" descr="Risultati immagini per modello alimentare protettivo per la salute?">
            <a:extLst>
              <a:ext uri="{FF2B5EF4-FFF2-40B4-BE49-F238E27FC236}">
                <a16:creationId xmlns:a16="http://schemas.microsoft.com/office/drawing/2014/main" id="{26B0E42A-76F9-4C51-9DF1-A366AE884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148064" y="1988840"/>
            <a:ext cx="3456384" cy="2824929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5" name="Rettangolo 4"/>
          <p:cNvSpPr/>
          <p:nvPr/>
        </p:nvSpPr>
        <p:spPr>
          <a:xfrm>
            <a:off x="105281" y="5354145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Tutti gli studi sulla ricerca biologica e chimica sull’invecchiamento e le malattie tipiche delle società industrializzate, sottolineano l’importanza del regime alimentare quale fattore di terapia e di prevenzione.</a:t>
            </a:r>
          </a:p>
        </p:txBody>
      </p:sp>
    </p:spTree>
    <p:extLst>
      <p:ext uri="{BB962C8B-B14F-4D97-AF65-F5344CB8AC3E}">
        <p14:creationId xmlns:p14="http://schemas.microsoft.com/office/powerpoint/2010/main" val="300548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7" y="807493"/>
            <a:ext cx="7681626" cy="524301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D975CF5-909F-4803-9DD4-19D7563F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5949280"/>
            <a:ext cx="7810500" cy="598488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500"/>
              </a:spcBef>
              <a:buClr>
                <a:srgbClr val="FF9900"/>
              </a:buClr>
              <a:buSzPct val="100000"/>
              <a:buFont typeface="Tahoma" panose="020B0604030504040204" pitchFamily="34" charset="0"/>
              <a:buNone/>
              <a:defRPr/>
            </a:pPr>
            <a:r>
              <a:rPr lang="pt-BR" altLang="it-IT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Dieta Mediterranea: uno stile di vita</a:t>
            </a:r>
          </a:p>
        </p:txBody>
      </p:sp>
    </p:spTree>
    <p:extLst>
      <p:ext uri="{BB962C8B-B14F-4D97-AF65-F5344CB8AC3E}">
        <p14:creationId xmlns:p14="http://schemas.microsoft.com/office/powerpoint/2010/main" val="35940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EE73A31-0221-454E-8899-19FD484E5CB8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188640"/>
            <a:ext cx="8077200" cy="7951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CC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sz="40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ALIMENTAZIONE EQUILIBRATA</a:t>
            </a:r>
            <a:endParaRPr lang="en-GB" altLang="it-IT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9C0597-4D21-4942-BF11-FB204A146DD1}"/>
              </a:ext>
            </a:extLst>
          </p:cNvPr>
          <p:cNvSpPr txBox="1">
            <a:spLocks noChangeArrowheads="1"/>
          </p:cNvSpPr>
          <p:nvPr/>
        </p:nvSpPr>
        <p:spPr>
          <a:xfrm>
            <a:off x="645889" y="1412776"/>
            <a:ext cx="8064896" cy="11521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it-IT" altLang="it-IT" sz="2800" b="1" dirty="0" smtClean="0">
                <a:solidFill>
                  <a:srgbClr val="92D050"/>
                </a:solidFill>
              </a:rPr>
              <a:t>Una dieta equilibrata deve soddisfare i criteri d</a:t>
            </a:r>
            <a:r>
              <a:rPr lang="it-IT" altLang="it-IT" sz="2800" dirty="0" smtClean="0">
                <a:solidFill>
                  <a:srgbClr val="92D050"/>
                </a:solidFill>
              </a:rPr>
              <a:t>i: </a:t>
            </a:r>
            <a:r>
              <a:rPr lang="it-IT" alt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completezza</a:t>
            </a:r>
            <a:r>
              <a:rPr lang="it-IT" altLang="it-IT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it-IT" altLang="it-IT" sz="2800" dirty="0" smtClean="0">
                <a:solidFill>
                  <a:srgbClr val="92D050"/>
                </a:solidFill>
              </a:rPr>
              <a:t> </a:t>
            </a:r>
            <a:r>
              <a:rPr lang="it-IT" alt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appetibilità</a:t>
            </a:r>
            <a:r>
              <a:rPr lang="it-IT" altLang="it-IT" sz="2800" dirty="0" smtClean="0">
                <a:solidFill>
                  <a:srgbClr val="92D050"/>
                </a:solidFill>
              </a:rPr>
              <a:t> e </a:t>
            </a:r>
            <a:r>
              <a:rPr lang="it-IT" alt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digeribilità</a:t>
            </a:r>
            <a:r>
              <a:rPr lang="it-IT" altLang="it-IT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it-IT" altLang="it-IT" sz="2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50" y="3140968"/>
            <a:ext cx="8236410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2DA5EF76-A947-418D-AFAF-17B17F80C6F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alt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DIETA MEDITERRANEA</a:t>
            </a:r>
            <a:endParaRPr lang="it-IT" altLang="it-IT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CAED610-4D29-4397-B8EE-2AF5C1AF7FC8}"/>
              </a:ext>
            </a:extLst>
          </p:cNvPr>
          <p:cNvSpPr txBox="1">
            <a:spLocks/>
          </p:cNvSpPr>
          <p:nvPr/>
        </p:nvSpPr>
        <p:spPr>
          <a:xfrm>
            <a:off x="457200" y="1484784"/>
            <a:ext cx="8229600" cy="4525963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it-IT" altLang="it-IT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il termine </a:t>
            </a:r>
            <a:r>
              <a:rPr lang="it-IT" alt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dieta mediterranea </a:t>
            </a:r>
            <a:r>
              <a:rPr lang="it-IT" altLang="it-IT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si riferisce a un insieme di conoscenze, pratiche e tradizioni popolari che vanno dal</a:t>
            </a:r>
            <a:r>
              <a:rPr lang="it-IT" alt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territorio alla tavola</a:t>
            </a:r>
            <a:r>
              <a:rPr lang="it-IT" altLang="it-IT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includendo le colture, la raccolta, la pesca, la conservazione, la trasformazione, la preparazione,</a:t>
            </a:r>
            <a:r>
              <a:rPr lang="it-IT" altLang="it-IT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e, in particolare, il</a:t>
            </a:r>
            <a:r>
              <a:rPr lang="it-IT" alt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consumo di cibo</a:t>
            </a:r>
            <a:r>
              <a:rPr lang="it-IT" altLang="it-IT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t-IT" alt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5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323528" y="125050"/>
            <a:ext cx="8534400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3200" b="1" i="1" dirty="0">
                <a:solidFill>
                  <a:srgbClr val="FF3300"/>
                </a:solidFill>
                <a:latin typeface="Arial" charset="0"/>
              </a:rPr>
              <a:t>           Definizione dello stato di </a:t>
            </a:r>
            <a:r>
              <a:rPr lang="it-IT" altLang="it-IT" sz="3200" b="1" i="1" dirty="0" smtClean="0">
                <a:solidFill>
                  <a:srgbClr val="FF3300"/>
                </a:solidFill>
                <a:latin typeface="Arial" charset="0"/>
              </a:rPr>
              <a:t>salute</a:t>
            </a:r>
            <a:r>
              <a:rPr lang="it-IT" altLang="it-IT" sz="2800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Stato di completo benessere fisico,  </a:t>
            </a:r>
            <a:r>
              <a:rPr lang="it-IT" alt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mentale  </a:t>
            </a: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  sociale </a:t>
            </a:r>
            <a:r>
              <a:rPr lang="it-IT" alt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 non soltanto </a:t>
            </a:r>
            <a: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assenza di </a:t>
            </a:r>
            <a:r>
              <a:rPr lang="it-IT" alt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malattia.   </a:t>
            </a:r>
            <a:r>
              <a:rPr lang="it-IT" altLang="it-IT" sz="1600" dirty="0" smtClean="0">
                <a:solidFill>
                  <a:schemeClr val="bg1"/>
                </a:solidFill>
                <a:latin typeface="Arial" charset="0"/>
              </a:rPr>
              <a:t>(</a:t>
            </a:r>
            <a:r>
              <a:rPr lang="it-IT" altLang="it-IT" sz="1600" dirty="0">
                <a:solidFill>
                  <a:schemeClr val="bg1"/>
                </a:solidFill>
                <a:latin typeface="Arial" charset="0"/>
              </a:rPr>
              <a:t>OMS, 1948)</a:t>
            </a:r>
          </a:p>
          <a:p>
            <a:pPr eaLnBrk="1" hangingPunct="1">
              <a:spcBef>
                <a:spcPct val="50000"/>
              </a:spcBef>
            </a:pPr>
            <a:endParaRPr lang="it-IT" altLang="it-IT" sz="3200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it-IT" sz="2800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it-IT" sz="2400" dirty="0">
              <a:solidFill>
                <a:srgbClr val="C1C1C1"/>
              </a:solidFill>
              <a:latin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2148104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 salute è una condizione umana con una dimensione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FISICA  SOCIOLOGICA  e  PSICOLOGICA  ognuna caratterizzata da un continuum tra un polo positivo e un polo negativo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Physical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Activity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Guidelines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Advisory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Comitee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2008)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8488" y="3730171"/>
            <a:ext cx="867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 salute positiva, non è semplicemente l’assenza della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</a:t>
            </a:r>
            <a:r>
              <a:rPr lang="it-IT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alattia, ma è associata alla capacità di godere la vita e superare le sfide.</a:t>
            </a:r>
            <a:endParaRPr lang="it-IT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8759" y="5085184"/>
            <a:ext cx="8030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 salute in senso negativo è associata con la </a:t>
            </a:r>
            <a:r>
              <a:rPr lang="it-IT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morbidità</a:t>
            </a:r>
            <a:r>
              <a:rPr lang="it-I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it-IT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 malattie cronico degenerative od in estremo la morte prematura</a:t>
            </a:r>
            <a:endParaRPr lang="it-IT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9" y="48475"/>
            <a:ext cx="8919221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">
            <a:extLst>
              <a:ext uri="{FF2B5EF4-FFF2-40B4-BE49-F238E27FC236}">
                <a16:creationId xmlns:a16="http://schemas.microsoft.com/office/drawing/2014/main" id="{779C51FF-FD6E-4F92-8A3B-74E684A95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765175"/>
            <a:ext cx="7991475" cy="267765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bassa a moderata assunzione di prodotti caseari (la maggior parte sotto forma di formaggi e yogurt)</a:t>
            </a:r>
          </a:p>
          <a:p>
            <a:pPr algn="just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it-IT" altLang="it-IT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Bassa assunzione di carne e pollame</a:t>
            </a:r>
          </a:p>
          <a:p>
            <a:pPr mar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Moderata assunzione di etanolo, fondamentalmente sotto forma di vino, generalmente durante i pasti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52" y="3573016"/>
            <a:ext cx="3609145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8230313" cy="79254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3197"/>
            <a:ext cx="6867432" cy="56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32656"/>
            <a:ext cx="4834547" cy="6279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965075"/>
            <a:ext cx="3316511" cy="13778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18" y="2924944"/>
            <a:ext cx="828518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7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51520" y="260648"/>
            <a:ext cx="853527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defTabSz="449263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defTabSz="449263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defTabSz="449263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defTabSz="449263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F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GB" altLang="it-IT" sz="2800" dirty="0" err="1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Promozione</a:t>
            </a:r>
            <a:r>
              <a:rPr lang="en-GB" altLang="it-IT" sz="2800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di </a:t>
            </a:r>
            <a:r>
              <a:rPr lang="en-GB" altLang="it-IT" sz="2800" dirty="0" err="1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stili</a:t>
            </a:r>
            <a:r>
              <a:rPr lang="en-GB" altLang="it-IT" sz="2800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di vita </a:t>
            </a:r>
            <a:r>
              <a:rPr lang="en-GB" altLang="it-IT" sz="2800" dirty="0" err="1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salutari</a:t>
            </a:r>
            <a:r>
              <a:rPr lang="en-GB" altLang="it-IT" sz="2800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en-GB" altLang="it-IT" sz="2800" dirty="0" err="1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Livello</a:t>
            </a:r>
            <a:r>
              <a:rPr lang="en-GB" altLang="it-IT" sz="2800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it-IT" sz="2800" dirty="0" err="1" smtClean="0">
                <a:solidFill>
                  <a:srgbClr val="F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Nazionale</a:t>
            </a:r>
            <a:endParaRPr lang="en-GB" altLang="it-IT" sz="2800" dirty="0" smtClean="0">
              <a:solidFill>
                <a:srgbClr val="F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1" y="1052736"/>
            <a:ext cx="8766808" cy="49869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6003843"/>
            <a:ext cx="255444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4749196" cy="4633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664" y="922312"/>
            <a:ext cx="6943946" cy="4633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670" y="1557095"/>
            <a:ext cx="6267826" cy="42504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17" y="1916832"/>
            <a:ext cx="2456152" cy="305654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90699" y="5807527"/>
            <a:ext cx="2892828" cy="6234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Via delle Ortenzie,28 –II° piano</a:t>
            </a:r>
          </a:p>
          <a:p>
            <a:pPr algn="ctr"/>
            <a:r>
              <a:rPr lang="it-IT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Rieti </a:t>
            </a:r>
          </a:p>
          <a:p>
            <a:pPr algn="ctr"/>
            <a:r>
              <a:rPr lang="it-IT" sz="5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Martedi</a:t>
            </a:r>
            <a:r>
              <a:rPr lang="it-IT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pomeriggio 14.00-17,30</a:t>
            </a:r>
            <a:r>
              <a:rPr lang="it-IT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it-IT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2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Risultati immagini per ippocrate fra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620000" cy="6096001"/>
          </a:xfrm>
          <a:prstGeom prst="rect">
            <a:avLst/>
          </a:prstGeom>
          <a:noFill/>
        </p:spPr>
      </p:pic>
      <p:pic>
        <p:nvPicPr>
          <p:cNvPr id="322564" name="Picture 4" descr="Risultati immagini per ippocrate fra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852936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040"/>
            <a:ext cx="4806480" cy="5106886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36068" y="4946690"/>
            <a:ext cx="663779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800" b="1" i="1" dirty="0" smtClean="0">
                <a:solidFill>
                  <a:srgbClr val="FFFF00"/>
                </a:solidFill>
                <a:latin typeface="Tahoma" pitchFamily="34" charset="0"/>
              </a:rPr>
              <a:t>Grazie dell’Attenzione!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66844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AutoShape 3"/>
          <p:cNvSpPr>
            <a:spLocks noChangeArrowheads="1"/>
          </p:cNvSpPr>
          <p:nvPr/>
        </p:nvSpPr>
        <p:spPr bwMode="auto">
          <a:xfrm>
            <a:off x="4495800" y="1828800"/>
            <a:ext cx="76200" cy="1295400"/>
          </a:xfrm>
          <a:prstGeom prst="downArrow">
            <a:avLst>
              <a:gd name="adj1" fmla="val 50000"/>
              <a:gd name="adj2" fmla="val 4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1600"/>
          </a:p>
        </p:txBody>
      </p:sp>
      <p:sp>
        <p:nvSpPr>
          <p:cNvPr id="74757" name="AutoShape 4"/>
          <p:cNvSpPr>
            <a:spLocks noChangeArrowheads="1"/>
          </p:cNvSpPr>
          <p:nvPr/>
        </p:nvSpPr>
        <p:spPr bwMode="auto">
          <a:xfrm>
            <a:off x="4419600" y="1752600"/>
            <a:ext cx="152400" cy="1447800"/>
          </a:xfrm>
          <a:prstGeom prst="downArrow">
            <a:avLst>
              <a:gd name="adj1" fmla="val 50000"/>
              <a:gd name="adj2" fmla="val 237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1600"/>
          </a:p>
        </p:txBody>
      </p:sp>
      <p:sp>
        <p:nvSpPr>
          <p:cNvPr id="74758" name="AutoShape 5"/>
          <p:cNvSpPr>
            <a:spLocks noChangeArrowheads="1"/>
          </p:cNvSpPr>
          <p:nvPr/>
        </p:nvSpPr>
        <p:spPr bwMode="auto">
          <a:xfrm>
            <a:off x="4267200" y="2705100"/>
            <a:ext cx="304800" cy="1447800"/>
          </a:xfrm>
          <a:prstGeom prst="downArrow">
            <a:avLst>
              <a:gd name="adj1" fmla="val 50000"/>
              <a:gd name="adj2" fmla="val 11875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1600"/>
          </a:p>
        </p:txBody>
      </p:sp>
      <p:sp>
        <p:nvSpPr>
          <p:cNvPr id="74759" name="AutoShape 6"/>
          <p:cNvSpPr>
            <a:spLocks noChangeArrowheads="1"/>
          </p:cNvSpPr>
          <p:nvPr/>
        </p:nvSpPr>
        <p:spPr bwMode="auto">
          <a:xfrm>
            <a:off x="4267200" y="1905000"/>
            <a:ext cx="304800" cy="1524000"/>
          </a:xfrm>
          <a:prstGeom prst="downArrow">
            <a:avLst>
              <a:gd name="adj1" fmla="val 50000"/>
              <a:gd name="adj2" fmla="val 1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1600"/>
          </a:p>
        </p:txBody>
      </p:sp>
      <p:sp>
        <p:nvSpPr>
          <p:cNvPr id="74760" name="AutoShape 7"/>
          <p:cNvSpPr>
            <a:spLocks noChangeArrowheads="1"/>
          </p:cNvSpPr>
          <p:nvPr/>
        </p:nvSpPr>
        <p:spPr bwMode="auto">
          <a:xfrm>
            <a:off x="2209800" y="54864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1600"/>
          </a:p>
        </p:txBody>
      </p:sp>
      <p:sp>
        <p:nvSpPr>
          <p:cNvPr id="74761" name="AutoShape 8"/>
          <p:cNvSpPr>
            <a:spLocks noChangeArrowheads="1"/>
          </p:cNvSpPr>
          <p:nvPr/>
        </p:nvSpPr>
        <p:spPr bwMode="auto">
          <a:xfrm>
            <a:off x="4419600" y="1752600"/>
            <a:ext cx="381000" cy="1676400"/>
          </a:xfrm>
          <a:prstGeom prst="downArrow">
            <a:avLst>
              <a:gd name="adj1" fmla="val 50000"/>
              <a:gd name="adj2" fmla="val 11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1600"/>
          </a:p>
        </p:txBody>
      </p:sp>
      <p:sp>
        <p:nvSpPr>
          <p:cNvPr id="74762" name="AutoShape 9"/>
          <p:cNvSpPr>
            <a:spLocks noChangeArrowheads="1"/>
          </p:cNvSpPr>
          <p:nvPr/>
        </p:nvSpPr>
        <p:spPr bwMode="auto">
          <a:xfrm>
            <a:off x="4343400" y="1676400"/>
            <a:ext cx="457200" cy="1524000"/>
          </a:xfrm>
          <a:prstGeom prst="downArrow">
            <a:avLst>
              <a:gd name="adj1" fmla="val 0"/>
              <a:gd name="adj2" fmla="val 8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 sz="1600"/>
          </a:p>
        </p:txBody>
      </p:sp>
      <p:cxnSp>
        <p:nvCxnSpPr>
          <p:cNvPr id="74763" name="AutoShape 10"/>
          <p:cNvCxnSpPr>
            <a:cxnSpLocks noChangeShapeType="1"/>
          </p:cNvCxnSpPr>
          <p:nvPr/>
        </p:nvCxnSpPr>
        <p:spPr bwMode="auto">
          <a:xfrm flipH="1">
            <a:off x="2819400" y="1295400"/>
            <a:ext cx="1219200" cy="14478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14" name="AutoShape 14"/>
          <p:cNvSpPr>
            <a:spLocks noChangeArrowheads="1"/>
          </p:cNvSpPr>
          <p:nvPr/>
        </p:nvSpPr>
        <p:spPr bwMode="auto">
          <a:xfrm>
            <a:off x="2057400" y="304800"/>
            <a:ext cx="228600" cy="762000"/>
          </a:xfrm>
          <a:prstGeom prst="upArrow">
            <a:avLst>
              <a:gd name="adj1" fmla="val 50000"/>
              <a:gd name="adj2" fmla="val 8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 sz="1600"/>
          </a:p>
        </p:txBody>
      </p:sp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17281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73" name="Line 20"/>
          <p:cNvSpPr>
            <a:spLocks noChangeShapeType="1"/>
          </p:cNvSpPr>
          <p:nvPr/>
        </p:nvSpPr>
        <p:spPr bwMode="auto">
          <a:xfrm>
            <a:off x="6858000" y="762000"/>
            <a:ext cx="2286000" cy="2667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" name="Line 21"/>
          <p:cNvSpPr>
            <a:spLocks noChangeShapeType="1"/>
          </p:cNvSpPr>
          <p:nvPr/>
        </p:nvSpPr>
        <p:spPr bwMode="auto">
          <a:xfrm>
            <a:off x="3923928" y="0"/>
            <a:ext cx="17526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flipH="1">
            <a:off x="4067944" y="0"/>
            <a:ext cx="16764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25623" name="Object 23"/>
          <p:cNvGraphicFramePr>
            <a:graphicFrameLocks noChangeAspect="1"/>
          </p:cNvGraphicFramePr>
          <p:nvPr/>
        </p:nvGraphicFramePr>
        <p:xfrm>
          <a:off x="971600" y="332656"/>
          <a:ext cx="22860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7" name="Diapositiva" r:id="rId4" imgW="4572000" imgH="3429000" progId="PowerPoint.Slide.8">
                  <p:embed/>
                </p:oleObj>
              </mc:Choice>
              <mc:Fallback>
                <p:oleObj name="Diapositiva" r:id="rId4" imgW="4572000" imgH="342900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32656"/>
                        <a:ext cx="22860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24" name="Picture 24" descr="j04276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09120"/>
            <a:ext cx="2520280" cy="214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520280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8880"/>
            <a:ext cx="252028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sellaDiTesto 27"/>
          <p:cNvSpPr txBox="1"/>
          <p:nvPr/>
        </p:nvSpPr>
        <p:spPr>
          <a:xfrm>
            <a:off x="287524" y="2285256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Noi siamo i protagonisti        	della nostra salute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955509" y="351538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Volersi bene per stare bene</a:t>
            </a:r>
            <a:endParaRPr lang="it-IT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5108" name="Picture 4" descr="Risultati immagini per sess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4509120"/>
            <a:ext cx="2664296" cy="2097947"/>
          </a:xfrm>
          <a:prstGeom prst="rect">
            <a:avLst/>
          </a:prstGeom>
          <a:noFill/>
        </p:spPr>
      </p:pic>
      <p:sp>
        <p:nvSpPr>
          <p:cNvPr id="23" name="CasellaDiTesto 22"/>
          <p:cNvSpPr txBox="1"/>
          <p:nvPr/>
        </p:nvSpPr>
        <p:spPr>
          <a:xfrm>
            <a:off x="242392" y="5424585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</a:rPr>
              <a:t>Livello Culturale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Stato Socio-Economico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Ambiente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1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4" grpId="0" autoUpdateAnimBg="0"/>
      <p:bldP spid="4" grpId="0" animBg="1" autoUpdateAnimBg="0"/>
      <p:bldP spid="25622" grpId="0" animBg="1" autoUpdateAnimBg="0"/>
      <p:bldP spid="29" grpId="0" autoUpdateAnimBg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77" y="404664"/>
            <a:ext cx="8175445" cy="16826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7" y="2087306"/>
            <a:ext cx="1012024" cy="45724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2521171"/>
            <a:ext cx="8229600" cy="32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eaLnBrk="1" hangingPunct="1">
              <a:buFontTx/>
              <a:buNone/>
            </a:pPr>
            <a:r>
              <a:rPr lang="it-IT" altLang="it-IT" sz="3600" dirty="0" smtClean="0"/>
              <a:t>		        </a:t>
            </a:r>
            <a:r>
              <a:rPr lang="it-IT" altLang="it-IT" sz="4000" dirty="0" smtClean="0">
                <a:solidFill>
                  <a:srgbClr val="00B0F0"/>
                </a:solidFill>
              </a:rPr>
              <a:t>COME?</a:t>
            </a:r>
          </a:p>
          <a:p>
            <a:pPr lvl="4" eaLnBrk="1" hangingPunct="1"/>
            <a:r>
              <a:rPr lang="it-IT" altLang="it-IT" sz="2800" dirty="0" smtClean="0">
                <a:solidFill>
                  <a:srgbClr val="FF00FF"/>
                </a:solidFill>
              </a:rPr>
              <a:t>ATTIVITA’ FISICA REGOLARE</a:t>
            </a:r>
          </a:p>
          <a:p>
            <a:pPr lvl="4" eaLnBrk="1" hangingPunct="1"/>
            <a:r>
              <a:rPr lang="it-IT" altLang="it-IT" sz="2800" dirty="0" smtClean="0">
                <a:solidFill>
                  <a:srgbClr val="66FFFF"/>
                </a:solidFill>
              </a:rPr>
              <a:t>ALIMENTAZIONE SANA</a:t>
            </a:r>
          </a:p>
          <a:p>
            <a:pPr lvl="4" eaLnBrk="1" hangingPunct="1"/>
            <a:r>
              <a:rPr lang="it-IT" altLang="it-IT" sz="2800" dirty="0" smtClean="0">
                <a:solidFill>
                  <a:srgbClr val="00FF00"/>
                </a:solidFill>
              </a:rPr>
              <a:t>RESPIRARE SANO</a:t>
            </a:r>
          </a:p>
          <a:p>
            <a:pPr lvl="4" eaLnBrk="1" hangingPunct="1"/>
            <a:r>
              <a:rPr lang="it-IT" altLang="it-IT" sz="2800" dirty="0" smtClean="0">
                <a:solidFill>
                  <a:srgbClr val="FF0000"/>
                </a:solidFill>
              </a:rPr>
              <a:t>CONOSCERE I RISCHI DELL’AMBIENTE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72" y="2521171"/>
            <a:ext cx="1079086" cy="10181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3645024"/>
            <a:ext cx="1658256" cy="182895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47" y="5024628"/>
            <a:ext cx="1981372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DFE6D0"/>
                </a:solidFill>
              </a:rPr>
              <a:t>Dott. Baglioni Gabriele</a:t>
            </a:r>
            <a:endParaRPr lang="it-IT">
              <a:solidFill>
                <a:srgbClr val="DFE6D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23728" y="260648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cos’è l’Alimentazione?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908720"/>
            <a:ext cx="88569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L’</a:t>
            </a:r>
            <a:r>
              <a:rPr lang="it-I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Alimentazione</a:t>
            </a:r>
            <a:r>
              <a:rPr lang="it-IT" sz="2400" dirty="0" smtClean="0"/>
              <a:t> è un fabbisogno fondamentale per gli esseri viventi.  Tramite l’assunzione degli alimenti l’individuo provvede alla crescita, al mantenimento e al rinnovo del proprio organismo.</a:t>
            </a:r>
          </a:p>
          <a:p>
            <a:r>
              <a:rPr lang="it-IT" sz="2400" dirty="0" smtClean="0"/>
              <a:t>Nell’uomo il 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it-I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Mangiare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it-IT" sz="2400" dirty="0" smtClean="0"/>
              <a:t>assume anche un valore relazionale e di comunicazione (attraverso il cibo esso si identifica, ma anche si distingue) svolgendo un ruolo simile a quello del linguaggio.</a:t>
            </a:r>
          </a:p>
          <a:p>
            <a:endParaRPr lang="it-IT" sz="2400" dirty="0" smtClean="0"/>
          </a:p>
          <a:p>
            <a:r>
              <a:rPr lang="it-IT" sz="2400" dirty="0" smtClean="0"/>
              <a:t>Le </a:t>
            </a:r>
            <a:r>
              <a:rPr lang="it-I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Scelte Alimentari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smtClean="0"/>
              <a:t>risultano essere culturalmente determinate.  </a:t>
            </a:r>
          </a:p>
          <a:p>
            <a:endParaRPr lang="it-IT" sz="2400" dirty="0" smtClean="0"/>
          </a:p>
          <a:p>
            <a:r>
              <a:rPr lang="it-IT" sz="2400" dirty="0" smtClean="0"/>
              <a:t>Il </a:t>
            </a:r>
            <a:r>
              <a:rPr lang="it-I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Cibo</a:t>
            </a:r>
            <a:r>
              <a:rPr lang="it-IT" sz="2400" dirty="0" smtClean="0"/>
              <a:t> e l’</a:t>
            </a:r>
            <a:r>
              <a:rPr lang="it-I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Ambiente</a:t>
            </a:r>
            <a:r>
              <a:rPr lang="it-IT" sz="2400" dirty="0" smtClean="0"/>
              <a:t> condizionano le nostre scelte; il primo grazie alle sue caratteristiche organolettiche (colore, forma, consistenza, sapore, odore), il secondo incide secondo la disponibilità di un alimento, il prezzo, la pubblicità, il marketing.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534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aglioni\Pictures\Pictures\Immagini\dieta-ipocalor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250031"/>
            <a:ext cx="4643438" cy="63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67248" y="2967335"/>
            <a:ext cx="660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Noooooooooooooo</a:t>
            </a:r>
            <a:endParaRPr lang="it-IT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6" name="Picture 4" descr="C:\Documents and Settings\utente\Desktop\GBACQUARIO\DIAPO MEDICHE\ci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63861"/>
            <a:ext cx="2376264" cy="220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40" name="Picture 8" descr="C:\Documents and Settings\Baglioni\Documenti\Immagini\METABOLISMO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80981"/>
            <a:ext cx="2016248" cy="16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42" name="Picture 10" descr="C:\Documents and Settings\Baglioni\Documenti\Immagini\idoletto obeso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463" y="980981"/>
            <a:ext cx="117364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43" name="Text Box 11"/>
          <p:cNvSpPr txBox="1">
            <a:spLocks noChangeArrowheads="1"/>
          </p:cNvSpPr>
          <p:nvPr/>
        </p:nvSpPr>
        <p:spPr bwMode="auto">
          <a:xfrm>
            <a:off x="1907704" y="115881"/>
            <a:ext cx="5616624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it-IT" altLang="it-IT" sz="36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funzioni del </a:t>
            </a:r>
            <a:r>
              <a:rPr lang="it-IT" altLang="it-IT" sz="3600" b="1" i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cibo…</a:t>
            </a:r>
            <a:endParaRPr lang="it-IT" altLang="it-IT" sz="3600" b="1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645024"/>
            <a:ext cx="2088928" cy="23699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3563" y="3388537"/>
            <a:ext cx="2880149" cy="18878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276" y="3956609"/>
            <a:ext cx="3549917" cy="263958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043460" y="141565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</a:rPr>
              <a:t>Funzioni nutritive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965" y="6267096"/>
            <a:ext cx="4494982" cy="4416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2079" y="3458368"/>
            <a:ext cx="3680113" cy="498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19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i="1" dirty="0" smtClean="0">
                <a:solidFill>
                  <a:srgbClr val="FFFF00"/>
                </a:solidFill>
              </a:rPr>
              <a:t>La nostra dieta</a:t>
            </a:r>
            <a:r>
              <a:rPr lang="it-IT" sz="4000" i="1" dirty="0" smtClean="0">
                <a:solidFill>
                  <a:srgbClr val="FFFF00"/>
                </a:solidFill>
              </a:rPr>
              <a:t>…</a:t>
            </a:r>
          </a:p>
        </p:txBody>
      </p:sp>
      <p:graphicFrame>
        <p:nvGraphicFramePr>
          <p:cNvPr id="104452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26673642"/>
              </p:ext>
            </p:extLst>
          </p:nvPr>
        </p:nvGraphicFramePr>
        <p:xfrm>
          <a:off x="539552" y="836712"/>
          <a:ext cx="5542384" cy="293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Grafico" r:id="rId3" imgW="7772408" imgH="4114867" progId="MSGraph.Chart.8">
                  <p:embed followColorScheme="full"/>
                </p:oleObj>
              </mc:Choice>
              <mc:Fallback>
                <p:oleObj name="Grafico" r:id="rId3" imgW="7772408" imgH="4114867" progId="MSGraph.Chart.8">
                  <p:embed followColorScheme="full"/>
                  <p:pic>
                    <p:nvPicPr>
                      <p:cNvPr id="0" name="Picture 6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836712"/>
                        <a:ext cx="5542384" cy="2934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3" name="Text Box 4"/>
          <p:cNvSpPr txBox="1">
            <a:spLocks noChangeArrowheads="1"/>
          </p:cNvSpPr>
          <p:nvPr/>
        </p:nvSpPr>
        <p:spPr bwMode="auto">
          <a:xfrm>
            <a:off x="6444208" y="6381328"/>
            <a:ext cx="24482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Fonte:  Coldiretti - </a:t>
            </a:r>
            <a:r>
              <a:rPr lang="it-IT" dirty="0" err="1">
                <a:solidFill>
                  <a:srgbClr val="000000"/>
                </a:solidFill>
              </a:rPr>
              <a:t>Censis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700018"/>
            <a:ext cx="5738358" cy="303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eccio">
  <a:themeElements>
    <a:clrScheme name="Intrecci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ntreccio">
  <a:themeElements>
    <a:clrScheme name="Intrecci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Intreccio">
  <a:themeElements>
    <a:clrScheme name="Intrecci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3737</TotalTime>
  <Words>680</Words>
  <Application>Microsoft Office PowerPoint</Application>
  <PresentationFormat>Presentazione su schermo (4:3)</PresentationFormat>
  <Paragraphs>89</Paragraphs>
  <Slides>27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40" baseType="lpstr">
      <vt:lpstr>MS PGothic</vt:lpstr>
      <vt:lpstr>Arial</vt:lpstr>
      <vt:lpstr>Calibri</vt:lpstr>
      <vt:lpstr>Segoe UI</vt:lpstr>
      <vt:lpstr>Tahoma</vt:lpstr>
      <vt:lpstr>Times New Roman</vt:lpstr>
      <vt:lpstr>Tw Cen MT</vt:lpstr>
      <vt:lpstr>Wingdings</vt:lpstr>
      <vt:lpstr>Intreccio</vt:lpstr>
      <vt:lpstr>1_Intreccio</vt:lpstr>
      <vt:lpstr>4_Intreccio</vt:lpstr>
      <vt:lpstr>Diapositiva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nostra dieta…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Baglioni</dc:creator>
  <cp:lastModifiedBy>Luisa Di Loreto</cp:lastModifiedBy>
  <cp:revision>283</cp:revision>
  <dcterms:created xsi:type="dcterms:W3CDTF">2014-04-22T22:36:04Z</dcterms:created>
  <dcterms:modified xsi:type="dcterms:W3CDTF">2023-06-21T08:48:02Z</dcterms:modified>
</cp:coreProperties>
</file>