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85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4" r:id="rId4"/>
    <p:sldId id="265" r:id="rId5"/>
    <p:sldId id="259" r:id="rId6"/>
    <p:sldId id="260" r:id="rId7"/>
    <p:sldId id="266" r:id="rId8"/>
    <p:sldId id="262" r:id="rId9"/>
  </p:sldIdLst>
  <p:sldSz cx="12192000" cy="6858000"/>
  <p:notesSz cx="6858000" cy="9144000"/>
  <p:embeddedFontLst>
    <p:embeddedFont>
      <p:font typeface="KPMG Bold" panose="020B0604020202020204" charset="0"/>
      <p:bold r:id="rId12"/>
      <p:boldItalic r:id="rId13"/>
    </p:embeddedFont>
    <p:embeddedFont>
      <p:font typeface="KPMG Extralight" panose="020B060402020202020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A155B54-9E60-485A-AA37-D1766D8476E1}">
          <p14:sldIdLst>
            <p14:sldId id="256"/>
            <p14:sldId id="264"/>
            <p14:sldId id="265"/>
            <p14:sldId id="259"/>
            <p14:sldId id="260"/>
            <p14:sldId id="266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orient="horz" pos="2341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Catherine" initials="WC" lastIdx="18" clrIdx="0">
    <p:extLst>
      <p:ext uri="{19B8F6BF-5375-455C-9EA6-DF929625EA0E}">
        <p15:presenceInfo xmlns:p15="http://schemas.microsoft.com/office/powerpoint/2012/main" userId="S::cjwhite@kpmg.ca::0dea3d63-dcad-4748-a310-11ef28cac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BDA"/>
    <a:srgbClr val="FF59B9"/>
    <a:srgbClr val="0C233C"/>
    <a:srgbClr val="ACEAFF"/>
    <a:srgbClr val="7030A0"/>
    <a:srgbClr val="1E49E2"/>
    <a:srgbClr val="00B0F0"/>
    <a:srgbClr val="00B8F5"/>
    <a:srgbClr val="00C0AE"/>
    <a:srgbClr val="FF8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85259" autoAdjust="0"/>
  </p:normalViewPr>
  <p:slideViewPr>
    <p:cSldViewPr snapToGrid="0" showGuides="1">
      <p:cViewPr varScale="1">
        <p:scale>
          <a:sx n="111" d="100"/>
          <a:sy n="111" d="100"/>
        </p:scale>
        <p:origin x="132" y="114"/>
      </p:cViewPr>
      <p:guideLst>
        <p:guide orient="horz" pos="2387"/>
        <p:guide orient="horz" pos="234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4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54D5F6-3183-428A-85C8-51C26DD4B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08F93-CC89-4063-A187-7B1597877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A84C-EC3E-4598-9C4D-8CE1D2A956F5}" type="datetimeFigureOut">
              <a:rPr lang="en-GB" smtClean="0">
                <a:latin typeface="Arial" panose="020B0604020202020204" pitchFamily="34" charset="0"/>
              </a:rPr>
              <a:t>21/06/2023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D309-D941-4AA7-AD70-D334F1D59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99044-B362-4E47-A054-164531AC8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F9D0-9E03-483D-AC3B-FCB5CBA393CA}" type="slidenum">
              <a:rPr lang="en-GB" smtClean="0">
                <a:latin typeface="Arial" panose="020B0604020202020204" pitchFamily="34" charset="0"/>
              </a:rPr>
              <a:t>‹N›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C57A4BF-14E0-48E2-B42F-B29D277000AB}" type="datetimeFigureOut">
              <a:rPr lang="en-GB" smtClean="0"/>
              <a:pPr/>
              <a:t>21/06/2023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B5D948F-A673-4DC7-A0E9-FA274EAF363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2" descr="ASL RIETI: Home">
            <a:extLst>
              <a:ext uri="{FF2B5EF4-FFF2-40B4-BE49-F238E27FC236}">
                <a16:creationId xmlns:a16="http://schemas.microsoft.com/office/drawing/2014/main" id="{AA4BB080-C60F-4F4A-8F22-E264468534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38" y="442963"/>
            <a:ext cx="1676275" cy="5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6D6611BC-157E-4B94-A523-5C0073662755}"/>
              </a:ext>
            </a:extLst>
          </p:cNvPr>
          <p:cNvGrpSpPr/>
          <p:nvPr userDrawn="1"/>
        </p:nvGrpSpPr>
        <p:grpSpPr>
          <a:xfrm>
            <a:off x="3351572" y="5752235"/>
            <a:ext cx="7211784" cy="519186"/>
            <a:chOff x="3686216" y="0"/>
            <a:chExt cx="14411680" cy="1643912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1479DC60-4AFF-4D6B-90BD-032D43EEC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42814"/>
            <a:stretch>
              <a:fillRect/>
            </a:stretch>
          </p:blipFill>
          <p:spPr>
            <a:xfrm>
              <a:off x="3686216" y="195816"/>
              <a:ext cx="2807975" cy="1448096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FB38000B-CDD6-46BF-9BDC-286A42AC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42814"/>
            <a:stretch>
              <a:fillRect/>
            </a:stretch>
          </p:blipFill>
          <p:spPr>
            <a:xfrm>
              <a:off x="15682704" y="195816"/>
              <a:ext cx="2415192" cy="1245535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F951468E-BB15-4F6C-9B2E-5F3D1FCBB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42814"/>
            <a:stretch>
              <a:fillRect/>
            </a:stretch>
          </p:blipFill>
          <p:spPr>
            <a:xfrm>
              <a:off x="7489917" y="318337"/>
              <a:ext cx="2570396" cy="1325575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D3B888FA-96AB-4E6E-9332-E648103A5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42814"/>
            <a:stretch>
              <a:fillRect/>
            </a:stretch>
          </p:blipFill>
          <p:spPr>
            <a:xfrm>
              <a:off x="9453540" y="0"/>
              <a:ext cx="3187677" cy="164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0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9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22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37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2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9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258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91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341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858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95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4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63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76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5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Purple/</a:t>
            </a:r>
            <a:br>
              <a:rPr lang="en-GB" sz="1000" dirty="0"/>
            </a:br>
            <a:r>
              <a:rPr lang="en-GB" sz="1000" dirty="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Pacific/</a:t>
            </a:r>
            <a:br>
              <a:rPr lang="en-GB" sz="1000" dirty="0"/>
            </a:br>
            <a:r>
              <a:rPr lang="en-GB" sz="1000" dirty="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</a:t>
            </a:r>
            <a:r>
              <a:rPr lang="en-GB" sz="1000" b="0" dirty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 dirty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Traffic Light Palette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9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- Right vertical dark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>
            <a:extLst>
              <a:ext uri="{FF2B5EF4-FFF2-40B4-BE49-F238E27FC236}">
                <a16:creationId xmlns:a16="http://schemas.microsoft.com/office/drawing/2014/main" id="{457C79FB-C07C-444A-B79A-75D7F59B856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6" y="1485243"/>
            <a:ext cx="3600000" cy="3420000"/>
          </a:xfrm>
        </p:spPr>
        <p:txBody>
          <a:bodyPr anchor="t" anchorCtr="0"/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600000" cy="810000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0584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C04885-61AC-4E33-B7FC-3335CA04B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3F71DB-939A-41AA-A155-0389ACFBA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4D320-974C-474D-87DA-93A6D9B8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F535-60CE-4CF7-944F-DA8FE28AB359}" type="datetime1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E23CC1-AC45-42AB-B65B-CBBF6C6A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1CC8B0-038B-4BB6-B025-9E83F21D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DB7-34A9-4904-9C8B-729AC276B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011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8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5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8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5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6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0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48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05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90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55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  <a:endParaRPr lang="en-GB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6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57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73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32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17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56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63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8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66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11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44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381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819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99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4359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42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03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5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51666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83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1494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52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0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10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Purple/</a:t>
            </a:r>
            <a:br>
              <a:rPr lang="en-GB" sz="1000" dirty="0"/>
            </a:br>
            <a:r>
              <a:rPr lang="en-GB" sz="1000" dirty="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Pacific/</a:t>
            </a:r>
            <a:br>
              <a:rPr lang="en-GB" sz="1000" dirty="0"/>
            </a:br>
            <a:r>
              <a:rPr lang="en-GB" sz="1000" dirty="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</a:t>
            </a:r>
            <a:r>
              <a:rPr lang="en-GB" sz="1000" b="0" dirty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 dirty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Traffic Light Palette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370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C9273-4840-452D-A95E-AF7E6789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B1B479-B141-4C99-B924-244C787E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1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851AE7-9AEE-435C-A0CE-DA49F51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67DB-FDE0-456B-8546-3F6312B2BF7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B53A25-E827-440D-8195-692C21B8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83B136-8375-4B5A-B593-B338F568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0D0-F5E0-466A-AC77-CF49B9AECE0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46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45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5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image" Target="../media/image5.sv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theme" Target="../theme/theme2.xml"/><Relationship Id="rId40" Type="http://schemas.openxmlformats.org/officeDocument/2006/relationships/image" Target="../media/image3.svg"/><Relationship Id="rId45" Type="http://schemas.openxmlformats.org/officeDocument/2006/relationships/image" Target="../media/image6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SL RIETI: Home">
            <a:extLst>
              <a:ext uri="{FF2B5EF4-FFF2-40B4-BE49-F238E27FC236}">
                <a16:creationId xmlns:a16="http://schemas.microsoft.com/office/drawing/2014/main" id="{D9C1BA23-1D90-40D3-AD7F-39EBAB7D5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38" y="442963"/>
            <a:ext cx="1676275" cy="5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DB1A328-35E8-4CE8-8AF5-95DAFDE5027F}"/>
              </a:ext>
            </a:extLst>
          </p:cNvPr>
          <p:cNvGrpSpPr/>
          <p:nvPr userDrawn="1"/>
        </p:nvGrpSpPr>
        <p:grpSpPr>
          <a:xfrm>
            <a:off x="1506944" y="5752235"/>
            <a:ext cx="9162359" cy="1060656"/>
            <a:chOff x="0" y="0"/>
            <a:chExt cx="18309615" cy="3358385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57DDB9FC-DFB2-49F8-9867-A8AE45E9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rcRect/>
            <a:stretch>
              <a:fillRect/>
            </a:stretch>
          </p:blipFill>
          <p:spPr>
            <a:xfrm>
              <a:off x="0" y="195816"/>
              <a:ext cx="18309615" cy="3162570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409C39CD-4F82-4BEF-B6F1-4A067E43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rcRect t="42814"/>
            <a:stretch>
              <a:fillRect/>
            </a:stretch>
          </p:blipFill>
          <p:spPr>
            <a:xfrm>
              <a:off x="3686216" y="195816"/>
              <a:ext cx="2807975" cy="1448096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70A3EE3D-411E-4741-862E-1D69E7EC9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rcRect t="42814"/>
            <a:stretch>
              <a:fillRect/>
            </a:stretch>
          </p:blipFill>
          <p:spPr>
            <a:xfrm>
              <a:off x="15682704" y="195816"/>
              <a:ext cx="2415192" cy="1245535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ABEEF006-E0AB-46D9-B93B-498F8E006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rcRect t="42814"/>
            <a:stretch>
              <a:fillRect/>
            </a:stretch>
          </p:blipFill>
          <p:spPr>
            <a:xfrm>
              <a:off x="7489917" y="318337"/>
              <a:ext cx="2570396" cy="1325575"/>
            </a:xfrm>
            <a:prstGeom prst="rect">
              <a:avLst/>
            </a:prstGeom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14388FC9-38B0-4F55-9A04-2DDD4AE9B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rcRect t="42814"/>
            <a:stretch>
              <a:fillRect/>
            </a:stretch>
          </p:blipFill>
          <p:spPr>
            <a:xfrm>
              <a:off x="9453540" y="0"/>
              <a:ext cx="3187677" cy="164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83" r:id="rId2"/>
    <p:sldLayoutId id="2147483749" r:id="rId3"/>
    <p:sldLayoutId id="2147483750" r:id="rId4"/>
    <p:sldLayoutId id="2147483767" r:id="rId5"/>
    <p:sldLayoutId id="2147483768" r:id="rId6"/>
    <p:sldLayoutId id="2147483765" r:id="rId7"/>
    <p:sldLayoutId id="2147483766" r:id="rId8"/>
    <p:sldLayoutId id="2147483666" r:id="rId9"/>
    <p:sldLayoutId id="2147483712" r:id="rId10"/>
    <p:sldLayoutId id="2147483664" r:id="rId11"/>
    <p:sldLayoutId id="2147483769" r:id="rId12"/>
    <p:sldLayoutId id="2147483770" r:id="rId13"/>
    <p:sldLayoutId id="2147483714" r:id="rId14"/>
    <p:sldLayoutId id="2147483689" r:id="rId15"/>
    <p:sldLayoutId id="2147483716" r:id="rId16"/>
    <p:sldLayoutId id="2147483690" r:id="rId17"/>
    <p:sldLayoutId id="2147483692" r:id="rId18"/>
    <p:sldLayoutId id="2147483691" r:id="rId19"/>
    <p:sldLayoutId id="2147483693" r:id="rId20"/>
    <p:sldLayoutId id="2147483701" r:id="rId21"/>
    <p:sldLayoutId id="2147483771" r:id="rId22"/>
    <p:sldLayoutId id="2147483752" r:id="rId23"/>
    <p:sldLayoutId id="2147483697" r:id="rId24"/>
    <p:sldLayoutId id="2147483772" r:id="rId25"/>
    <p:sldLayoutId id="2147483754" r:id="rId26"/>
    <p:sldLayoutId id="2147483699" r:id="rId27"/>
    <p:sldLayoutId id="2147483700" r:id="rId28"/>
    <p:sldLayoutId id="2147483722" r:id="rId29"/>
    <p:sldLayoutId id="2147483682" r:id="rId30"/>
    <p:sldLayoutId id="2147483745" r:id="rId31"/>
    <p:sldLayoutId id="2147483746" r:id="rId32"/>
    <p:sldLayoutId id="2147483667" r:id="rId33"/>
    <p:sldLayoutId id="2147483748" r:id="rId34"/>
    <p:sldLayoutId id="2147483773" r:id="rId35"/>
    <p:sldLayoutId id="2147483825" r:id="rId36"/>
    <p:sldLayoutId id="2147483828" r:id="rId37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8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5C3C09-3056-4785-B1EC-DAE73C9E5421}"/>
              </a:ext>
            </a:extLst>
          </p:cNvPr>
          <p:cNvSpPr/>
          <p:nvPr userDrawn="1"/>
        </p:nvSpPr>
        <p:spPr>
          <a:xfrm>
            <a:off x="6814686" y="0"/>
            <a:ext cx="537731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dirty="0" err="1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ASL RIETI: Home">
            <a:extLst>
              <a:ext uri="{FF2B5EF4-FFF2-40B4-BE49-F238E27FC236}">
                <a16:creationId xmlns:a16="http://schemas.microsoft.com/office/drawing/2014/main" id="{09B5E399-E03F-4B69-8196-AD79F3FF33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38" y="442963"/>
            <a:ext cx="1676275" cy="5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E9852B05-614A-43BC-9F3D-F22235E1D487}"/>
              </a:ext>
            </a:extLst>
          </p:cNvPr>
          <p:cNvGrpSpPr/>
          <p:nvPr userDrawn="1"/>
        </p:nvGrpSpPr>
        <p:grpSpPr>
          <a:xfrm>
            <a:off x="1506944" y="5752235"/>
            <a:ext cx="9162359" cy="1060656"/>
            <a:chOff x="0" y="0"/>
            <a:chExt cx="18309615" cy="3358385"/>
          </a:xfrm>
        </p:grpSpPr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7CCFE5F5-0E4B-42F4-9289-AF46244B1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0" y="195816"/>
              <a:ext cx="18309615" cy="3162570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1E39FCD6-2EE2-4F86-AD74-855564BED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2"/>
                </a:ext>
              </a:extLst>
            </a:blip>
            <a:srcRect t="42814"/>
            <a:stretch>
              <a:fillRect/>
            </a:stretch>
          </p:blipFill>
          <p:spPr>
            <a:xfrm>
              <a:off x="3686216" y="195816"/>
              <a:ext cx="2807975" cy="1448096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79487637-B405-4FE1-BEDA-80D47D208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2"/>
                </a:ext>
              </a:extLst>
            </a:blip>
            <a:srcRect t="42814"/>
            <a:stretch>
              <a:fillRect/>
            </a:stretch>
          </p:blipFill>
          <p:spPr>
            <a:xfrm>
              <a:off x="15682704" y="195816"/>
              <a:ext cx="2415192" cy="1245535"/>
            </a:xfrm>
            <a:prstGeom prst="rect">
              <a:avLst/>
            </a:prstGeom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74F88131-9A07-42C8-8DB2-EEB0DC00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2"/>
                </a:ext>
              </a:extLst>
            </a:blip>
            <a:srcRect t="42814"/>
            <a:stretch>
              <a:fillRect/>
            </a:stretch>
          </p:blipFill>
          <p:spPr>
            <a:xfrm>
              <a:off x="7489917" y="318337"/>
              <a:ext cx="2570396" cy="1325575"/>
            </a:xfrm>
            <a:prstGeom prst="rect">
              <a:avLst/>
            </a:prstGeom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F00A2BF3-BBDB-4A46-839A-B10A75286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2"/>
                </a:ext>
              </a:extLst>
            </a:blip>
            <a:srcRect t="42814"/>
            <a:stretch>
              <a:fillRect/>
            </a:stretch>
          </p:blipFill>
          <p:spPr>
            <a:xfrm>
              <a:off x="9453540" y="0"/>
              <a:ext cx="3187677" cy="164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19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8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85ADCE-2EF4-4C00-A077-783F70566995}"/>
              </a:ext>
            </a:extLst>
          </p:cNvPr>
          <p:cNvSpPr/>
          <p:nvPr/>
        </p:nvSpPr>
        <p:spPr>
          <a:xfrm>
            <a:off x="-1" y="0"/>
            <a:ext cx="1218032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Picture 2" descr="ASL RIETI: Home">
            <a:extLst>
              <a:ext uri="{FF2B5EF4-FFF2-40B4-BE49-F238E27FC236}">
                <a16:creationId xmlns:a16="http://schemas.microsoft.com/office/drawing/2014/main" id="{80FE1A28-5D89-4193-B7CD-6B6C08FC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4" y="464129"/>
            <a:ext cx="2613600" cy="8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506587-DDF2-42F0-891D-056D554FE4BD}"/>
              </a:ext>
            </a:extLst>
          </p:cNvPr>
          <p:cNvSpPr txBox="1"/>
          <p:nvPr/>
        </p:nvSpPr>
        <p:spPr>
          <a:xfrm>
            <a:off x="995363" y="2007951"/>
            <a:ext cx="10212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Prevenzione e identificazione precoce dei fattori di rischio nella gestione integrata delle cronicità</a:t>
            </a:r>
            <a:endParaRPr lang="it-IT" b="1" dirty="0">
              <a:solidFill>
                <a:srgbClr val="002060"/>
              </a:solidFill>
              <a:latin typeface="KPMG Extralight" panose="020B030303020204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9DFB74CF-6513-458E-BFC6-50BE8233CAC9}"/>
              </a:ext>
            </a:extLst>
          </p:cNvPr>
          <p:cNvGrpSpPr/>
          <p:nvPr/>
        </p:nvGrpSpPr>
        <p:grpSpPr>
          <a:xfrm>
            <a:off x="0" y="5233951"/>
            <a:ext cx="12195100" cy="1552904"/>
            <a:chOff x="0" y="0"/>
            <a:chExt cx="18309615" cy="3358385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4C000A5A-F781-4A44-A628-9575C2F71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95816"/>
              <a:ext cx="18309615" cy="3162570"/>
            </a:xfrm>
            <a:prstGeom prst="rect">
              <a:avLst/>
            </a:prstGeom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071937C1-C551-4752-9148-1CC77BBE9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42814"/>
            <a:stretch>
              <a:fillRect/>
            </a:stretch>
          </p:blipFill>
          <p:spPr>
            <a:xfrm>
              <a:off x="3686216" y="195816"/>
              <a:ext cx="2807975" cy="1448096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B218C571-115E-466F-8D06-C55A241D4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42814"/>
            <a:stretch>
              <a:fillRect/>
            </a:stretch>
          </p:blipFill>
          <p:spPr>
            <a:xfrm>
              <a:off x="15682704" y="195816"/>
              <a:ext cx="2415192" cy="1245535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E6D1929D-AD5E-48B8-B83F-D41A269C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42814"/>
            <a:stretch>
              <a:fillRect/>
            </a:stretch>
          </p:blipFill>
          <p:spPr>
            <a:xfrm>
              <a:off x="7489917" y="318337"/>
              <a:ext cx="2570396" cy="1325575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1D91CFD2-B636-4E9E-BDA9-39F05D756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20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42814"/>
            <a:stretch>
              <a:fillRect/>
            </a:stretch>
          </p:blipFill>
          <p:spPr>
            <a:xfrm>
              <a:off x="9453540" y="0"/>
              <a:ext cx="3187677" cy="164391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ED08C3-33C4-510E-FD3A-033C44C1A011}"/>
              </a:ext>
            </a:extLst>
          </p:cNvPr>
          <p:cNvSpPr txBox="1"/>
          <p:nvPr/>
        </p:nvSpPr>
        <p:spPr>
          <a:xfrm>
            <a:off x="995363" y="4251838"/>
            <a:ext cx="1021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 giugno 2023 – Dott. A. Boncompagni</a:t>
            </a:r>
            <a:endParaRPr lang="it-IT" sz="9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037D3B-A2E5-DD32-49A5-2C32AB82EF0F}"/>
              </a:ext>
            </a:extLst>
          </p:cNvPr>
          <p:cNvCxnSpPr/>
          <p:nvPr/>
        </p:nvCxnSpPr>
        <p:spPr>
          <a:xfrm>
            <a:off x="2464097" y="4031932"/>
            <a:ext cx="2163168" cy="0"/>
          </a:xfrm>
          <a:prstGeom prst="line">
            <a:avLst/>
          </a:prstGeom>
          <a:ln w="28575">
            <a:solidFill>
              <a:schemeClr val="accent3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6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F91C-0282-464F-A587-AA4F11BE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fattori di rischio si dividono in Individuali e Contestuali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94BD6B-7F0E-17E1-C54B-694249E60F04}"/>
              </a:ext>
            </a:extLst>
          </p:cNvPr>
          <p:cNvSpPr/>
          <p:nvPr/>
        </p:nvSpPr>
        <p:spPr>
          <a:xfrm>
            <a:off x="3267281" y="4889826"/>
            <a:ext cx="252000" cy="252000"/>
          </a:xfrm>
          <a:prstGeom prst="ellipse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9F2224-254C-EC64-CD49-53EF3BDE17F5}"/>
              </a:ext>
            </a:extLst>
          </p:cNvPr>
          <p:cNvSpPr/>
          <p:nvPr/>
        </p:nvSpPr>
        <p:spPr>
          <a:xfrm>
            <a:off x="8635165" y="4908933"/>
            <a:ext cx="252000" cy="252000"/>
          </a:xfrm>
          <a:prstGeom prst="ellipse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C67FBE-0ADD-2431-08FA-49FF672A7766}"/>
              </a:ext>
            </a:extLst>
          </p:cNvPr>
          <p:cNvCxnSpPr>
            <a:cxnSpLocks/>
          </p:cNvCxnSpPr>
          <p:nvPr/>
        </p:nvCxnSpPr>
        <p:spPr>
          <a:xfrm>
            <a:off x="0" y="5034933"/>
            <a:ext cx="12192000" cy="0"/>
          </a:xfrm>
          <a:prstGeom prst="line">
            <a:avLst/>
          </a:prstGeom>
          <a:ln w="38100">
            <a:solidFill>
              <a:schemeClr val="accent3">
                <a:lumMod val="10000"/>
                <a:lumOff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BC2A10F-6D78-6039-D725-BA66A130DA41}"/>
              </a:ext>
            </a:extLst>
          </p:cNvPr>
          <p:cNvSpPr/>
          <p:nvPr/>
        </p:nvSpPr>
        <p:spPr>
          <a:xfrm>
            <a:off x="995363" y="4247005"/>
            <a:ext cx="4795837" cy="157585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54610" rIns="54610" bIns="54610"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Comportamentali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Clinici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Socio economici (indice di deprivazione)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A1B1A6-5ABF-A221-4906-CC6E880DC9E1}"/>
              </a:ext>
            </a:extLst>
          </p:cNvPr>
          <p:cNvGrpSpPr/>
          <p:nvPr/>
        </p:nvGrpSpPr>
        <p:grpSpPr>
          <a:xfrm>
            <a:off x="2587012" y="3915165"/>
            <a:ext cx="1612539" cy="397933"/>
            <a:chOff x="2188645" y="3107264"/>
            <a:chExt cx="2146289" cy="39793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AA975D3-B3A0-6BE0-28C5-CEFEDE49BB68}"/>
                </a:ext>
              </a:extLst>
            </p:cNvPr>
            <p:cNvSpPr/>
            <p:nvPr/>
          </p:nvSpPr>
          <p:spPr>
            <a:xfrm>
              <a:off x="2214754" y="3132664"/>
              <a:ext cx="2120180" cy="372533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b="1" dirty="0">
                  <a:solidFill>
                    <a:srgbClr val="00338D"/>
                  </a:solidFill>
                </a:rPr>
                <a:t>Individuali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FDFD8F6-D843-1CB5-01D5-ADF00D10CC3E}"/>
                </a:ext>
              </a:extLst>
            </p:cNvPr>
            <p:cNvSpPr/>
            <p:nvPr/>
          </p:nvSpPr>
          <p:spPr>
            <a:xfrm>
              <a:off x="2188645" y="3107264"/>
              <a:ext cx="2120180" cy="37253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endParaRPr lang="it-IT" b="1" dirty="0">
                <a:solidFill>
                  <a:srgbClr val="00338D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2B253D5-6BEC-7B3D-87BA-D9D1D9F20861}"/>
              </a:ext>
            </a:extLst>
          </p:cNvPr>
          <p:cNvSpPr/>
          <p:nvPr/>
        </p:nvSpPr>
        <p:spPr>
          <a:xfrm>
            <a:off x="6363247" y="4247005"/>
            <a:ext cx="4795837" cy="157585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54610" rIns="432000" bIns="54610"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500" b="1" i="1" dirty="0">
                <a:solidFill>
                  <a:schemeClr val="bg1">
                    <a:lumMod val="50000"/>
                  </a:schemeClr>
                </a:solidFill>
              </a:rPr>
              <a:t>Tre matrici ambientali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: aria, acqua, suolo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500" b="1" i="1" dirty="0">
                <a:solidFill>
                  <a:schemeClr val="bg1">
                    <a:lumMod val="50000"/>
                  </a:schemeClr>
                </a:solidFill>
              </a:rPr>
              <a:t>Tre determinanti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: sistema rifiuti, espansione urbanistica, biodiversità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6E4FD4-DC68-2901-36B1-5BAD925705AF}"/>
              </a:ext>
            </a:extLst>
          </p:cNvPr>
          <p:cNvGrpSpPr/>
          <p:nvPr/>
        </p:nvGrpSpPr>
        <p:grpSpPr>
          <a:xfrm>
            <a:off x="7954896" y="3915165"/>
            <a:ext cx="1612539" cy="397933"/>
            <a:chOff x="2188645" y="3107264"/>
            <a:chExt cx="2146289" cy="39793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71B6EA-CE51-5671-A930-FB84DB108F08}"/>
                </a:ext>
              </a:extLst>
            </p:cNvPr>
            <p:cNvSpPr/>
            <p:nvPr/>
          </p:nvSpPr>
          <p:spPr>
            <a:xfrm>
              <a:off x="2214754" y="3132664"/>
              <a:ext cx="2120180" cy="372533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b="1" dirty="0">
                  <a:solidFill>
                    <a:srgbClr val="00338D"/>
                  </a:solidFill>
                </a:rPr>
                <a:t>Contestuali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12ADCA-2934-2164-6CF3-BA080DCFDAB5}"/>
                </a:ext>
              </a:extLst>
            </p:cNvPr>
            <p:cNvSpPr/>
            <p:nvPr/>
          </p:nvSpPr>
          <p:spPr>
            <a:xfrm>
              <a:off x="2188645" y="3107264"/>
              <a:ext cx="2120180" cy="37253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endParaRPr lang="it-IT" b="1" dirty="0">
                <a:solidFill>
                  <a:srgbClr val="00338D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133AFD1-FAD3-DC7C-A18F-8D89022D8142}"/>
              </a:ext>
            </a:extLst>
          </p:cNvPr>
          <p:cNvSpPr txBox="1"/>
          <p:nvPr/>
        </p:nvSpPr>
        <p:spPr>
          <a:xfrm>
            <a:off x="4199551" y="1774397"/>
            <a:ext cx="7000263" cy="727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500" dirty="0">
                <a:solidFill>
                  <a:schemeClr val="bg1"/>
                </a:solidFill>
              </a:rPr>
              <a:t>Un sistema di stratificazione della popolazione dovrebbe essere in grado di differenziare la popolazione sana, misurando e monitorando nel tempo la presenza di fattori di rischio, sia individuali che «contestuali», su cui agire con interventi di promozione della salute.</a:t>
            </a: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18A4A9-3914-8EF3-CB90-B86A9706E200}"/>
              </a:ext>
            </a:extLst>
          </p:cNvPr>
          <p:cNvGrpSpPr/>
          <p:nvPr/>
        </p:nvGrpSpPr>
        <p:grpSpPr>
          <a:xfrm>
            <a:off x="852928" y="873447"/>
            <a:ext cx="3235086" cy="2311798"/>
            <a:chOff x="2042633" y="1272590"/>
            <a:chExt cx="3235086" cy="23117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3136DA-3DDA-0525-32EA-0F0811C3145E}"/>
                </a:ext>
              </a:extLst>
            </p:cNvPr>
            <p:cNvSpPr txBox="1"/>
            <p:nvPr/>
          </p:nvSpPr>
          <p:spPr>
            <a:xfrm>
              <a:off x="2470201" y="2173240"/>
              <a:ext cx="2455760" cy="72707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2000" b="1" i="1" dirty="0">
                  <a:solidFill>
                    <a:schemeClr val="bg1"/>
                  </a:solidFill>
                </a:rPr>
                <a:t>Prevenzione e promozione della salute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44CF79-BB33-5B98-7CA6-C1A4D8976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D3D3D3"/>
                </a:clrFrom>
                <a:clrTo>
                  <a:srgbClr val="D3D3D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737374">
              <a:off x="2042633" y="1272590"/>
              <a:ext cx="3235086" cy="2311798"/>
            </a:xfrm>
            <a:prstGeom prst="rect">
              <a:avLst/>
            </a:prstGeom>
          </p:spPr>
        </p:pic>
      </p:grpSp>
      <p:pic>
        <p:nvPicPr>
          <p:cNvPr id="34" name="Graphic 33" descr="Cursor with solid fill">
            <a:extLst>
              <a:ext uri="{FF2B5EF4-FFF2-40B4-BE49-F238E27FC236}">
                <a16:creationId xmlns:a16="http://schemas.microsoft.com/office/drawing/2014/main" id="{2B2987FF-6E2F-AA71-9E32-C41CE97DB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62081" y="23903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6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D7E5EE26-4081-9392-3190-DBD03D581837}"/>
              </a:ext>
            </a:extLst>
          </p:cNvPr>
          <p:cNvSpPr/>
          <p:nvPr/>
        </p:nvSpPr>
        <p:spPr>
          <a:xfrm>
            <a:off x="1014264" y="2239933"/>
            <a:ext cx="5054400" cy="3616671"/>
          </a:xfrm>
          <a:prstGeom prst="roundRect">
            <a:avLst/>
          </a:prstGeom>
          <a:solidFill>
            <a:schemeClr val="bg1">
              <a:alpha val="45000"/>
            </a:schemeClr>
          </a:solidFill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41C090E4-8F79-A897-16C3-24F417C0D285}"/>
              </a:ext>
            </a:extLst>
          </p:cNvPr>
          <p:cNvSpPr/>
          <p:nvPr/>
        </p:nvSpPr>
        <p:spPr>
          <a:xfrm>
            <a:off x="6123106" y="2229773"/>
            <a:ext cx="5054630" cy="3618000"/>
          </a:xfrm>
          <a:prstGeom prst="roundRect">
            <a:avLst/>
          </a:prstGeom>
          <a:solidFill>
            <a:schemeClr val="bg1">
              <a:alpha val="45000"/>
            </a:schemeClr>
          </a:solidFill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BD11F16F-0CCF-66B0-425A-6254AE469879}"/>
              </a:ext>
            </a:extLst>
          </p:cNvPr>
          <p:cNvSpPr/>
          <p:nvPr/>
        </p:nvSpPr>
        <p:spPr>
          <a:xfrm>
            <a:off x="1488420" y="3557686"/>
            <a:ext cx="4320000" cy="576000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r"/>
            <a:r>
              <a:rPr lang="it-IT" sz="1400" b="1" dirty="0">
                <a:solidFill>
                  <a:srgbClr val="00338D"/>
                </a:solidFill>
              </a:rPr>
              <a:t>ABITUDINE AL FUMO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D7D36-636D-DDCE-AFC2-210FE920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4" y="431800"/>
            <a:ext cx="8751951" cy="533400"/>
          </a:xfrm>
        </p:spPr>
        <p:txBody>
          <a:bodyPr/>
          <a:lstStyle/>
          <a:p>
            <a:r>
              <a:rPr lang="it-IT" dirty="0"/>
              <a:t>Fattori di rischio modificabili: intervento sulla promozione della salute</a:t>
            </a:r>
            <a:endParaRPr lang="en-US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E3E78B29-6D83-5651-DF8A-B029CF550BA0}"/>
              </a:ext>
            </a:extLst>
          </p:cNvPr>
          <p:cNvSpPr/>
          <p:nvPr/>
        </p:nvSpPr>
        <p:spPr>
          <a:xfrm>
            <a:off x="1488419" y="5064392"/>
            <a:ext cx="4320000" cy="576000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r"/>
            <a:r>
              <a:rPr lang="it-IT" sz="1400" b="1" dirty="0">
                <a:solidFill>
                  <a:srgbClr val="00338D"/>
                </a:solidFill>
              </a:rPr>
              <a:t>SEDENTARIETÀ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5617CA7-D6D5-6622-E527-067267838CCB}"/>
              </a:ext>
            </a:extLst>
          </p:cNvPr>
          <p:cNvSpPr>
            <a:spLocks noChangeAspect="1"/>
          </p:cNvSpPr>
          <p:nvPr/>
        </p:nvSpPr>
        <p:spPr>
          <a:xfrm>
            <a:off x="1203220" y="3494321"/>
            <a:ext cx="720000" cy="709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it-IT" sz="1500" dirty="0" err="1">
              <a:solidFill>
                <a:schemeClr val="bg1"/>
              </a:solidFill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1860C1BC-0A59-20C2-F0DB-7F438413B72D}"/>
              </a:ext>
            </a:extLst>
          </p:cNvPr>
          <p:cNvSpPr/>
          <p:nvPr/>
        </p:nvSpPr>
        <p:spPr>
          <a:xfrm>
            <a:off x="1488420" y="4331300"/>
            <a:ext cx="4320000" cy="576000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r"/>
            <a:r>
              <a:rPr lang="it-IT" sz="1400" b="1" dirty="0">
                <a:solidFill>
                  <a:srgbClr val="00338D"/>
                </a:solidFill>
              </a:rPr>
              <a:t>MALNUTRIZIONE in eccesso e in difetto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F5548185-4158-5456-E3DD-C70FE68D0A15}"/>
              </a:ext>
            </a:extLst>
          </p:cNvPr>
          <p:cNvSpPr/>
          <p:nvPr/>
        </p:nvSpPr>
        <p:spPr>
          <a:xfrm>
            <a:off x="1014264" y="1343084"/>
            <a:ext cx="10185549" cy="735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it-IT" b="1" dirty="0">
                <a:solidFill>
                  <a:srgbClr val="00338D"/>
                </a:solidFill>
              </a:rPr>
              <a:t>fattori di rischio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, sia individuali che contestuali, </a:t>
            </a:r>
            <a:r>
              <a:rPr lang="it-IT" b="1" dirty="0">
                <a:solidFill>
                  <a:srgbClr val="00338D"/>
                </a:solidFill>
              </a:rPr>
              <a:t>su cui è possibile agire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, modificandoli, con interventi di promozione della salute sono:</a:t>
            </a:r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0A326017-5C59-93AB-22EF-6B5F45A5F713}"/>
              </a:ext>
            </a:extLst>
          </p:cNvPr>
          <p:cNvSpPr/>
          <p:nvPr/>
        </p:nvSpPr>
        <p:spPr>
          <a:xfrm>
            <a:off x="1004104" y="2210326"/>
            <a:ext cx="2897336" cy="398594"/>
          </a:xfrm>
          <a:prstGeom prst="roundRect">
            <a:avLst/>
          </a:prstGeom>
          <a:solidFill>
            <a:schemeClr val="bg1"/>
          </a:solidFill>
          <a:ln>
            <a:solidFill>
              <a:srgbClr val="00338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Comportamentali</a:t>
            </a: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94CD3D4C-4D92-A246-EB97-EAF8C9A1F5F6}"/>
              </a:ext>
            </a:extLst>
          </p:cNvPr>
          <p:cNvSpPr>
            <a:spLocks noChangeAspect="1"/>
          </p:cNvSpPr>
          <p:nvPr/>
        </p:nvSpPr>
        <p:spPr>
          <a:xfrm>
            <a:off x="1189758" y="5003839"/>
            <a:ext cx="720000" cy="709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it-IT" sz="1500" dirty="0" err="1">
              <a:solidFill>
                <a:schemeClr val="bg1"/>
              </a:solidFill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62A4EB97-937E-20CE-B6ED-C82E7A3B5B2A}"/>
              </a:ext>
            </a:extLst>
          </p:cNvPr>
          <p:cNvSpPr>
            <a:spLocks noChangeAspect="1"/>
          </p:cNvSpPr>
          <p:nvPr/>
        </p:nvSpPr>
        <p:spPr>
          <a:xfrm>
            <a:off x="1203220" y="4249080"/>
            <a:ext cx="720000" cy="709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it-IT" sz="1500" dirty="0" err="1">
              <a:solidFill>
                <a:schemeClr val="bg1"/>
              </a:solidFill>
            </a:endParaRPr>
          </a:p>
        </p:txBody>
      </p: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906707AD-F0EA-A28A-A375-3EE647EB6305}"/>
              </a:ext>
            </a:extLst>
          </p:cNvPr>
          <p:cNvSpPr/>
          <p:nvPr/>
        </p:nvSpPr>
        <p:spPr>
          <a:xfrm>
            <a:off x="6096000" y="2210326"/>
            <a:ext cx="2614046" cy="40987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Contestuali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BEEAB9CA-34C9-A7FC-E0FE-1BD67F854AE0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8710046" y="3337475"/>
            <a:ext cx="0" cy="79621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152D0ECE-5F63-3122-363F-6C792FA96C7F}"/>
              </a:ext>
            </a:extLst>
          </p:cNvPr>
          <p:cNvSpPr/>
          <p:nvPr/>
        </p:nvSpPr>
        <p:spPr>
          <a:xfrm>
            <a:off x="6542109" y="3752850"/>
            <a:ext cx="4320000" cy="18875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Possono influire negativamente sulla funzione polmonare, sull’insorgenza dell’asma, sulle riacutizzazioni della broncopneumopatia cronica ostruttiva ma anche su alcune patologie cardiovascolari e oncologiche.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C4F6D026-5F1A-8F41-7681-546E651CAE70}"/>
              </a:ext>
            </a:extLst>
          </p:cNvPr>
          <p:cNvSpPr/>
          <p:nvPr/>
        </p:nvSpPr>
        <p:spPr>
          <a:xfrm>
            <a:off x="1488419" y="2788512"/>
            <a:ext cx="4320000" cy="576000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r"/>
            <a:r>
              <a:rPr lang="it-IT" sz="1400" b="1" dirty="0">
                <a:solidFill>
                  <a:srgbClr val="00338D"/>
                </a:solidFill>
              </a:rPr>
              <a:t>ALCOL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7CD71974-1A16-F483-53D2-69123049AC32}"/>
              </a:ext>
            </a:extLst>
          </p:cNvPr>
          <p:cNvSpPr>
            <a:spLocks noChangeAspect="1"/>
          </p:cNvSpPr>
          <p:nvPr/>
        </p:nvSpPr>
        <p:spPr>
          <a:xfrm>
            <a:off x="1203220" y="2694907"/>
            <a:ext cx="720000" cy="709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it-IT" sz="1500" dirty="0" err="1">
              <a:solidFill>
                <a:schemeClr val="bg1"/>
              </a:solidFill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4272C1A-67FF-D252-9CC3-A7EF393E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7" y="2751331"/>
            <a:ext cx="352602" cy="59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B777997-C1BB-EAD8-33B7-708C51E3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91" y="3592879"/>
            <a:ext cx="466658" cy="4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7A178CB0-2EF2-2FDB-932A-DFE5F868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83" y="4407634"/>
            <a:ext cx="538618" cy="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75C3E8FA-AC15-8F50-0E7E-E8378F0E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26" y="5139443"/>
            <a:ext cx="675588" cy="4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4F73586B-05FC-0456-08E8-4906DC3DE91F}"/>
              </a:ext>
            </a:extLst>
          </p:cNvPr>
          <p:cNvSpPr>
            <a:spLocks/>
          </p:cNvSpPr>
          <p:nvPr/>
        </p:nvSpPr>
        <p:spPr>
          <a:xfrm>
            <a:off x="6550046" y="2761475"/>
            <a:ext cx="4320000" cy="576000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r"/>
            <a:r>
              <a:rPr lang="it-IT" sz="1400" b="1" dirty="0">
                <a:solidFill>
                  <a:srgbClr val="00338D"/>
                </a:solidFill>
              </a:rPr>
              <a:t>ESPOSIZIONI</a:t>
            </a:r>
            <a:r>
              <a:rPr lang="it-IT" sz="1100" b="1" dirty="0">
                <a:solidFill>
                  <a:srgbClr val="00338D"/>
                </a:solidFill>
              </a:rPr>
              <a:t> </a:t>
            </a:r>
            <a:r>
              <a:rPr lang="it-IT" sz="1400" b="1" dirty="0">
                <a:solidFill>
                  <a:srgbClr val="00338D"/>
                </a:solidFill>
              </a:rPr>
              <a:t>AMBIENTALI</a:t>
            </a:r>
            <a:r>
              <a:rPr lang="it-IT" sz="1100" b="1" dirty="0">
                <a:solidFill>
                  <a:srgbClr val="00338D"/>
                </a:solidFill>
              </a:rPr>
              <a:t> </a:t>
            </a:r>
            <a:r>
              <a:rPr lang="it-IT" sz="1400" b="1" dirty="0">
                <a:solidFill>
                  <a:srgbClr val="00338D"/>
                </a:solidFill>
              </a:rPr>
              <a:t>nocive</a:t>
            </a:r>
            <a:r>
              <a:rPr lang="it-IT" sz="1100" b="1" dirty="0">
                <a:solidFill>
                  <a:srgbClr val="00338D"/>
                </a:solidFill>
              </a:rPr>
              <a:t>/</a:t>
            </a:r>
            <a:r>
              <a:rPr lang="it-IT" sz="1400" b="1" dirty="0">
                <a:solidFill>
                  <a:srgbClr val="00338D"/>
                </a:solidFill>
              </a:rPr>
              <a:t>evitabili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309B2970-408E-695A-CACC-4D5CEEDA7BF9}"/>
              </a:ext>
            </a:extLst>
          </p:cNvPr>
          <p:cNvSpPr>
            <a:spLocks noChangeAspect="1"/>
          </p:cNvSpPr>
          <p:nvPr/>
        </p:nvSpPr>
        <p:spPr>
          <a:xfrm>
            <a:off x="6244184" y="2694907"/>
            <a:ext cx="720000" cy="709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it-IT" sz="1500" dirty="0" err="1">
              <a:solidFill>
                <a:schemeClr val="bg1"/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96272AE-073C-713C-295E-E0A17403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67" y="2796480"/>
            <a:ext cx="89986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9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FE5BD659-0DAF-3C8F-2EA8-21E7B1B76821}"/>
              </a:ext>
            </a:extLst>
          </p:cNvPr>
          <p:cNvSpPr/>
          <p:nvPr/>
        </p:nvSpPr>
        <p:spPr>
          <a:xfrm rot="16200000">
            <a:off x="4115528" y="2775164"/>
            <a:ext cx="3863236" cy="1913944"/>
          </a:xfrm>
          <a:prstGeom prst="triangle">
            <a:avLst/>
          </a:prstGeom>
          <a:solidFill>
            <a:schemeClr val="accent3">
              <a:lumMod val="10000"/>
              <a:lumOff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EA6B7-AEB8-586B-D862-14E19D2681E5}"/>
              </a:ext>
            </a:extLst>
          </p:cNvPr>
          <p:cNvSpPr/>
          <p:nvPr/>
        </p:nvSpPr>
        <p:spPr>
          <a:xfrm>
            <a:off x="6991337" y="1862667"/>
            <a:ext cx="3981463" cy="3706818"/>
          </a:xfrm>
          <a:prstGeom prst="rect">
            <a:avLst/>
          </a:prstGeom>
          <a:solidFill>
            <a:schemeClr val="accent3">
              <a:lumMod val="10000"/>
              <a:lumOff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8BDD76-75E5-7ED1-7F79-7125F56345FA}"/>
              </a:ext>
            </a:extLst>
          </p:cNvPr>
          <p:cNvSpPr/>
          <p:nvPr/>
        </p:nvSpPr>
        <p:spPr>
          <a:xfrm>
            <a:off x="6779044" y="1800017"/>
            <a:ext cx="4337840" cy="533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D7D36-636D-DDCE-AFC2-210FE920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4" y="431800"/>
            <a:ext cx="9317560" cy="533400"/>
          </a:xfrm>
        </p:spPr>
        <p:txBody>
          <a:bodyPr/>
          <a:lstStyle/>
          <a:p>
            <a:r>
              <a:rPr lang="it-IT" dirty="0"/>
              <a:t>La popolazione può essere stratificata in sei categorie</a:t>
            </a:r>
            <a:endParaRPr lang="en-US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FBA1788-8AC2-D6C1-D146-56F0F7367BFD}"/>
              </a:ext>
            </a:extLst>
          </p:cNvPr>
          <p:cNvSpPr/>
          <p:nvPr/>
        </p:nvSpPr>
        <p:spPr>
          <a:xfrm>
            <a:off x="0" y="965199"/>
            <a:ext cx="12191999" cy="692554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54610" rIns="972000" bIns="54610" rtlCol="0" anchor="ctr"/>
          <a:lstStyle/>
          <a:p>
            <a:pPr algn="l"/>
            <a:r>
              <a:rPr lang="it-IT" b="1" dirty="0">
                <a:solidFill>
                  <a:srgbClr val="00338D"/>
                </a:solidFill>
              </a:rPr>
              <a:t>Individuare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 lo </a:t>
            </a:r>
            <a:r>
              <a:rPr lang="it-IT" b="1" dirty="0">
                <a:solidFill>
                  <a:schemeClr val="accent2"/>
                </a:solidFill>
              </a:rPr>
              <a:t>stato di salute e il tipo di assistenza sanitaria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di cui necessità la popolazione, </a:t>
            </a:r>
            <a:r>
              <a:rPr lang="it-IT" b="1" dirty="0">
                <a:solidFill>
                  <a:schemeClr val="accent2"/>
                </a:solidFill>
              </a:rPr>
              <a:t>permette stratificarla in sei categorie principali:</a:t>
            </a:r>
            <a:endParaRPr lang="it-IT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BEECDCE-6E6C-735F-F432-0772A86AB4ED}"/>
              </a:ext>
            </a:extLst>
          </p:cNvPr>
          <p:cNvGrpSpPr/>
          <p:nvPr/>
        </p:nvGrpSpPr>
        <p:grpSpPr>
          <a:xfrm>
            <a:off x="6770577" y="1800518"/>
            <a:ext cx="4334593" cy="3863236"/>
            <a:chOff x="961523" y="1928078"/>
            <a:chExt cx="2118392" cy="3950706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F92EB27F-54BB-A472-C466-3B7B6A3BD132}"/>
                </a:ext>
              </a:extLst>
            </p:cNvPr>
            <p:cNvSpPr/>
            <p:nvPr/>
          </p:nvSpPr>
          <p:spPr>
            <a:xfrm>
              <a:off x="961523" y="2609868"/>
              <a:ext cx="2116805" cy="54543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500" b="1" dirty="0">
                  <a:solidFill>
                    <a:schemeClr val="bg1"/>
                  </a:solidFill>
                </a:rPr>
                <a:t>Ricorso occasionale alle cure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6A4C0AB2-9689-C549-7010-1E0EDECF2748}"/>
                </a:ext>
              </a:extLst>
            </p:cNvPr>
            <p:cNvSpPr/>
            <p:nvPr/>
          </p:nvSpPr>
          <p:spPr>
            <a:xfrm>
              <a:off x="963110" y="1928078"/>
              <a:ext cx="2116805" cy="545432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500" b="1" dirty="0">
                  <a:solidFill>
                    <a:schemeClr val="bg1"/>
                  </a:solidFill>
                </a:rPr>
                <a:t>Benessere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E121BC14-B5BD-961A-E877-90EA1535D033}"/>
                </a:ext>
              </a:extLst>
            </p:cNvPr>
            <p:cNvSpPr/>
            <p:nvPr/>
          </p:nvSpPr>
          <p:spPr>
            <a:xfrm>
              <a:off x="961523" y="3291658"/>
              <a:ext cx="2116805" cy="54543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500" b="1" dirty="0">
                  <a:solidFill>
                    <a:schemeClr val="bg1"/>
                  </a:solidFill>
                </a:rPr>
                <a:t>Pazienti con patologie croniche stabili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08F35ED8-7153-643E-BE62-4B506842BBD4}"/>
                </a:ext>
              </a:extLst>
            </p:cNvPr>
            <p:cNvSpPr/>
            <p:nvPr/>
          </p:nvSpPr>
          <p:spPr>
            <a:xfrm>
              <a:off x="963110" y="3969772"/>
              <a:ext cx="2116805" cy="54543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500" b="1" dirty="0">
                  <a:solidFill>
                    <a:schemeClr val="bg1"/>
                  </a:solidFill>
                </a:rPr>
                <a:t>Individui fragili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2EA45ACB-15B4-DF4C-8E57-BB5875B93A6F}"/>
                </a:ext>
              </a:extLst>
            </p:cNvPr>
            <p:cNvSpPr/>
            <p:nvPr/>
          </p:nvSpPr>
          <p:spPr>
            <a:xfrm>
              <a:off x="961523" y="4651562"/>
              <a:ext cx="2116805" cy="54543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500" b="1" dirty="0">
                  <a:solidFill>
                    <a:schemeClr val="bg1"/>
                  </a:solidFill>
                </a:rPr>
                <a:t>Individui fragili con deprivazione sociale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BD02FFEE-E3AD-E600-B9DE-31E9D608EB98}"/>
                </a:ext>
              </a:extLst>
            </p:cNvPr>
            <p:cNvSpPr/>
            <p:nvPr/>
          </p:nvSpPr>
          <p:spPr>
            <a:xfrm>
              <a:off x="963110" y="5333352"/>
              <a:ext cx="2116805" cy="5454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500" b="1" dirty="0">
                  <a:solidFill>
                    <a:schemeClr val="bg1"/>
                  </a:solidFill>
                </a:rPr>
                <a:t>Pazienti terminali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15BD57E-8A5A-0D77-17C4-A3D961E424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39" y="2060433"/>
            <a:ext cx="4286848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D36-636D-DDCE-AFC2-210FE920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4" y="431800"/>
            <a:ext cx="8751951" cy="533400"/>
          </a:xfrm>
        </p:spPr>
        <p:txBody>
          <a:bodyPr/>
          <a:lstStyle/>
          <a:p>
            <a:r>
              <a:rPr lang="it-IT" dirty="0"/>
              <a:t>Sono attivi quattro PDTA nel Distretto Sanitario 1</a:t>
            </a:r>
            <a:endParaRPr lang="en-US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0FC8C22-39DE-B8CF-00A9-44C1B16A51B6}"/>
              </a:ext>
            </a:extLst>
          </p:cNvPr>
          <p:cNvSpPr/>
          <p:nvPr/>
        </p:nvSpPr>
        <p:spPr>
          <a:xfrm>
            <a:off x="1195361" y="2160482"/>
            <a:ext cx="4680000" cy="696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1188000" bIns="54610" rtlCol="0" anchor="b"/>
          <a:lstStyle/>
          <a:p>
            <a:pPr algn="r"/>
            <a:r>
              <a:rPr lang="it-IT" sz="4000" b="1" dirty="0">
                <a:solidFill>
                  <a:schemeClr val="tx2"/>
                </a:solidFill>
                <a:latin typeface="+mj-lt"/>
              </a:rPr>
              <a:t>358</a:t>
            </a:r>
            <a:endParaRPr lang="it-IT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8A5D933-C385-B523-C69E-3998F14844EA}"/>
              </a:ext>
            </a:extLst>
          </p:cNvPr>
          <p:cNvSpPr/>
          <p:nvPr/>
        </p:nvSpPr>
        <p:spPr>
          <a:xfrm>
            <a:off x="1195361" y="3966488"/>
            <a:ext cx="4680000" cy="696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1188000" bIns="54610" rtlCol="0" anchor="b"/>
          <a:lstStyle/>
          <a:p>
            <a:pPr algn="r"/>
            <a:r>
              <a:rPr lang="it-IT" sz="4000" b="1" dirty="0">
                <a:solidFill>
                  <a:schemeClr val="tx2"/>
                </a:solidFill>
                <a:latin typeface="+mj-lt"/>
              </a:rPr>
              <a:t>92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17DE3F4-DA9B-9E51-1668-31BD9D1900B8}"/>
              </a:ext>
            </a:extLst>
          </p:cNvPr>
          <p:cNvSpPr/>
          <p:nvPr/>
        </p:nvSpPr>
        <p:spPr>
          <a:xfrm>
            <a:off x="1195361" y="3031361"/>
            <a:ext cx="4680000" cy="6969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1188000" bIns="54610" rtlCol="0" anchor="b"/>
          <a:lstStyle/>
          <a:p>
            <a:pPr algn="r"/>
            <a:r>
              <a:rPr lang="it-IT" sz="4000" b="1" dirty="0">
                <a:solidFill>
                  <a:schemeClr val="tx2"/>
                </a:solidFill>
                <a:latin typeface="+mj-lt"/>
              </a:rPr>
              <a:t>122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76FE9E8-384D-9FCE-6DEA-2D2F64DA8732}"/>
              </a:ext>
            </a:extLst>
          </p:cNvPr>
          <p:cNvSpPr/>
          <p:nvPr/>
        </p:nvSpPr>
        <p:spPr>
          <a:xfrm>
            <a:off x="1195361" y="4920739"/>
            <a:ext cx="4680000" cy="696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1188000" bIns="54610" rtlCol="0" anchor="b"/>
          <a:lstStyle/>
          <a:p>
            <a:pPr algn="r"/>
            <a:r>
              <a:rPr lang="it-IT" sz="4000" b="1" dirty="0">
                <a:solidFill>
                  <a:schemeClr val="tx2"/>
                </a:solidFill>
                <a:latin typeface="+mj-lt"/>
              </a:rPr>
              <a:t>58</a:t>
            </a:r>
          </a:p>
        </p:txBody>
      </p:sp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D9FCBFDA-6249-08DA-FA93-48BEC20C1A75}"/>
              </a:ext>
            </a:extLst>
          </p:cNvPr>
          <p:cNvSpPr/>
          <p:nvPr/>
        </p:nvSpPr>
        <p:spPr>
          <a:xfrm>
            <a:off x="995363" y="3261762"/>
            <a:ext cx="2160000" cy="287854"/>
          </a:xfrm>
          <a:prstGeom prst="round2Diag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dirty="0">
                <a:solidFill>
                  <a:schemeClr val="accent2"/>
                </a:solidFill>
              </a:rPr>
              <a:t>Scompenso cardiaco</a:t>
            </a: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EECF897B-10A2-A37D-3B9B-BD974FB9769A}"/>
              </a:ext>
            </a:extLst>
          </p:cNvPr>
          <p:cNvSpPr/>
          <p:nvPr/>
        </p:nvSpPr>
        <p:spPr>
          <a:xfrm>
            <a:off x="995363" y="4169735"/>
            <a:ext cx="1619103" cy="272829"/>
          </a:xfrm>
          <a:prstGeom prst="round2Diag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dirty="0">
                <a:solidFill>
                  <a:schemeClr val="accent2"/>
                </a:solidFill>
              </a:rPr>
              <a:t>BPCO</a:t>
            </a:r>
          </a:p>
        </p:txBody>
      </p:sp>
      <p:sp>
        <p:nvSpPr>
          <p:cNvPr id="13" name="Rettangolo con due angoli in diagonale arrotondati 12">
            <a:extLst>
              <a:ext uri="{FF2B5EF4-FFF2-40B4-BE49-F238E27FC236}">
                <a16:creationId xmlns:a16="http://schemas.microsoft.com/office/drawing/2014/main" id="{472E34EC-BE71-29E1-5B11-8D2A12C720EB}"/>
              </a:ext>
            </a:extLst>
          </p:cNvPr>
          <p:cNvSpPr/>
          <p:nvPr/>
        </p:nvSpPr>
        <p:spPr>
          <a:xfrm>
            <a:off x="1005455" y="5104988"/>
            <a:ext cx="1806739" cy="287855"/>
          </a:xfrm>
          <a:prstGeom prst="round2Diag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dirty="0">
                <a:solidFill>
                  <a:schemeClr val="accent2"/>
                </a:solidFill>
              </a:rPr>
              <a:t>Artrite</a:t>
            </a:r>
            <a:r>
              <a:rPr lang="it-IT" sz="1500" dirty="0">
                <a:solidFill>
                  <a:schemeClr val="bg1"/>
                </a:solidFill>
              </a:rPr>
              <a:t> </a:t>
            </a:r>
            <a:r>
              <a:rPr lang="it-IT" sz="1500" dirty="0">
                <a:solidFill>
                  <a:schemeClr val="accent2"/>
                </a:solidFill>
              </a:rPr>
              <a:t>reumatoide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E7DEC41E-020D-0E33-FE20-C14FAC5BC19C}"/>
              </a:ext>
            </a:extLst>
          </p:cNvPr>
          <p:cNvSpPr/>
          <p:nvPr/>
        </p:nvSpPr>
        <p:spPr>
          <a:xfrm>
            <a:off x="1004321" y="2393418"/>
            <a:ext cx="1692000" cy="288000"/>
          </a:xfrm>
          <a:prstGeom prst="round2Diag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dirty="0">
                <a:solidFill>
                  <a:schemeClr val="accent2"/>
                </a:solidFill>
              </a:rPr>
              <a:t>Diabete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CBDC42E-0EC8-D970-4F4E-D04FFFA60D86}"/>
              </a:ext>
            </a:extLst>
          </p:cNvPr>
          <p:cNvSpPr/>
          <p:nvPr/>
        </p:nvSpPr>
        <p:spPr>
          <a:xfrm>
            <a:off x="1015361" y="1345185"/>
            <a:ext cx="4860000" cy="622908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NUMERO DI PAZIENTI PRESI IN CARICO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2581F1E-10DA-BDFF-7BAB-125876E32D4F}"/>
              </a:ext>
            </a:extLst>
          </p:cNvPr>
          <p:cNvSpPr/>
          <p:nvPr/>
        </p:nvSpPr>
        <p:spPr>
          <a:xfrm>
            <a:off x="6323031" y="1345185"/>
            <a:ext cx="4853610" cy="622908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ATTORI IN CAMPO PER LA PROMOZIONE E PREVENZIONE NEI PDTA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F6865A-FEC8-9397-9394-D2C90C814F68}"/>
              </a:ext>
            </a:extLst>
          </p:cNvPr>
          <p:cNvGrpSpPr/>
          <p:nvPr/>
        </p:nvGrpSpPr>
        <p:grpSpPr>
          <a:xfrm>
            <a:off x="6482060" y="2941255"/>
            <a:ext cx="4704720" cy="288000"/>
            <a:chOff x="6406644" y="2741352"/>
            <a:chExt cx="4704720" cy="288000"/>
          </a:xfrm>
        </p:grpSpPr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5A43350A-C948-A9F0-89E1-57D7F61C9D45}"/>
                </a:ext>
              </a:extLst>
            </p:cNvPr>
            <p:cNvSpPr txBox="1"/>
            <p:nvPr/>
          </p:nvSpPr>
          <p:spPr>
            <a:xfrm>
              <a:off x="6813684" y="2741352"/>
              <a:ext cx="4297680" cy="2880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it-IT" sz="1500" b="1" dirty="0">
                  <a:solidFill>
                    <a:schemeClr val="tx2"/>
                  </a:solidFill>
                </a:rPr>
                <a:t>EPD (Equipe Prevenzione Distrettuale)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D49263-2BA3-A252-445C-1BCD8877B5C5}"/>
                </a:ext>
              </a:extLst>
            </p:cNvPr>
            <p:cNvGrpSpPr/>
            <p:nvPr/>
          </p:nvGrpSpPr>
          <p:grpSpPr>
            <a:xfrm>
              <a:off x="6406644" y="2759252"/>
              <a:ext cx="286634" cy="252200"/>
              <a:chOff x="6406644" y="2230792"/>
              <a:chExt cx="286634" cy="252200"/>
            </a:xfrm>
          </p:grpSpPr>
          <p:sp>
            <p:nvSpPr>
              <p:cNvPr id="41" name="Ovale 40">
                <a:extLst>
                  <a:ext uri="{FF2B5EF4-FFF2-40B4-BE49-F238E27FC236}">
                    <a16:creationId xmlns:a16="http://schemas.microsoft.com/office/drawing/2014/main" id="{2881DFFF-8EBD-3BDF-AAEC-FFADD4A3C9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6644" y="2230792"/>
                <a:ext cx="216000" cy="216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Ovale 40">
                <a:extLst>
                  <a:ext uri="{FF2B5EF4-FFF2-40B4-BE49-F238E27FC236}">
                    <a16:creationId xmlns:a16="http://schemas.microsoft.com/office/drawing/2014/main" id="{8CEFE3E2-6B10-BDC8-B080-605333788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7278" y="2266992"/>
                <a:ext cx="216000" cy="216000"/>
              </a:xfrm>
              <a:prstGeom prst="ellipse">
                <a:avLst/>
              </a:prstGeom>
              <a:solidFill>
                <a:srgbClr val="00C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A037D4-C927-F688-6FC0-D0E09FCF2098}"/>
              </a:ext>
            </a:extLst>
          </p:cNvPr>
          <p:cNvGrpSpPr/>
          <p:nvPr/>
        </p:nvGrpSpPr>
        <p:grpSpPr>
          <a:xfrm>
            <a:off x="6482060" y="3531689"/>
            <a:ext cx="4727893" cy="288000"/>
            <a:chOff x="6406644" y="2914276"/>
            <a:chExt cx="4727893" cy="288000"/>
          </a:xfrm>
        </p:grpSpPr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3F679711-92AB-1C4F-8C22-513AA82AD1A5}"/>
                </a:ext>
              </a:extLst>
            </p:cNvPr>
            <p:cNvSpPr txBox="1"/>
            <p:nvPr/>
          </p:nvSpPr>
          <p:spPr>
            <a:xfrm>
              <a:off x="6836857" y="2914276"/>
              <a:ext cx="4297680" cy="2880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it-IT" sz="1500" b="1" dirty="0">
                  <a:solidFill>
                    <a:schemeClr val="tx2"/>
                  </a:solidFill>
                </a:rPr>
                <a:t>ASSOCIAZIONI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0FC874-AA16-4F30-7FEA-26F2100AB515}"/>
                </a:ext>
              </a:extLst>
            </p:cNvPr>
            <p:cNvGrpSpPr/>
            <p:nvPr/>
          </p:nvGrpSpPr>
          <p:grpSpPr>
            <a:xfrm>
              <a:off x="6406644" y="2932176"/>
              <a:ext cx="286634" cy="252200"/>
              <a:chOff x="6406644" y="2897657"/>
              <a:chExt cx="286634" cy="252200"/>
            </a:xfrm>
          </p:grpSpPr>
          <p:sp>
            <p:nvSpPr>
              <p:cNvPr id="43" name="Ovale 42">
                <a:extLst>
                  <a:ext uri="{FF2B5EF4-FFF2-40B4-BE49-F238E27FC236}">
                    <a16:creationId xmlns:a16="http://schemas.microsoft.com/office/drawing/2014/main" id="{A94F7954-6A73-4327-30E5-E4DE0C2AB2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6644" y="2897657"/>
                <a:ext cx="216000" cy="216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Ovale 42">
                <a:extLst>
                  <a:ext uri="{FF2B5EF4-FFF2-40B4-BE49-F238E27FC236}">
                    <a16:creationId xmlns:a16="http://schemas.microsoft.com/office/drawing/2014/main" id="{33210889-90BB-FDEF-B761-3E8FC47D76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7278" y="2933857"/>
                <a:ext cx="216000" cy="216000"/>
              </a:xfrm>
              <a:prstGeom prst="ellipse">
                <a:avLst/>
              </a:prstGeom>
              <a:solidFill>
                <a:srgbClr val="00C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E68F2F-D038-7217-3D49-B1D35DFA5E99}"/>
              </a:ext>
            </a:extLst>
          </p:cNvPr>
          <p:cNvGrpSpPr/>
          <p:nvPr/>
        </p:nvGrpSpPr>
        <p:grpSpPr>
          <a:xfrm>
            <a:off x="6482060" y="4122122"/>
            <a:ext cx="4704720" cy="288000"/>
            <a:chOff x="6406644" y="3564523"/>
            <a:chExt cx="4704720" cy="288000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79886025-C033-4525-8F80-2776A587AE64}"/>
                </a:ext>
              </a:extLst>
            </p:cNvPr>
            <p:cNvSpPr txBox="1"/>
            <p:nvPr/>
          </p:nvSpPr>
          <p:spPr>
            <a:xfrm>
              <a:off x="6813684" y="3564523"/>
              <a:ext cx="4297680" cy="2880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it-IT" sz="1500" b="1" dirty="0">
                  <a:solidFill>
                    <a:schemeClr val="tx2"/>
                  </a:solidFill>
                </a:rPr>
                <a:t>INFERMIERE DI FAMIGLIA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938EA8-7940-9B0B-1DE1-675E62778E44}"/>
                </a:ext>
              </a:extLst>
            </p:cNvPr>
            <p:cNvGrpSpPr/>
            <p:nvPr/>
          </p:nvGrpSpPr>
          <p:grpSpPr>
            <a:xfrm>
              <a:off x="6406644" y="3582423"/>
              <a:ext cx="286634" cy="252200"/>
              <a:chOff x="6406644" y="3564523"/>
              <a:chExt cx="286634" cy="252200"/>
            </a:xfrm>
          </p:grpSpPr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C75A9B08-1847-D08B-A52B-4FFB979983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6644" y="3564523"/>
                <a:ext cx="216000" cy="216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e 44">
                <a:extLst>
                  <a:ext uri="{FF2B5EF4-FFF2-40B4-BE49-F238E27FC236}">
                    <a16:creationId xmlns:a16="http://schemas.microsoft.com/office/drawing/2014/main" id="{F717CBC2-B820-82AC-E5DF-435A78864E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7278" y="3600723"/>
                <a:ext cx="216000" cy="216000"/>
              </a:xfrm>
              <a:prstGeom prst="ellipse">
                <a:avLst/>
              </a:prstGeom>
              <a:solidFill>
                <a:srgbClr val="00C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EE76A4-E907-A403-FB9A-88318BBABE3B}"/>
              </a:ext>
            </a:extLst>
          </p:cNvPr>
          <p:cNvGrpSpPr/>
          <p:nvPr/>
        </p:nvGrpSpPr>
        <p:grpSpPr>
          <a:xfrm>
            <a:off x="6482060" y="2350821"/>
            <a:ext cx="4704720" cy="288000"/>
            <a:chOff x="6406644" y="4180050"/>
            <a:chExt cx="4704720" cy="288000"/>
          </a:xfrm>
        </p:grpSpPr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5C498FEB-6A6A-B54F-E9CB-2742091110E0}"/>
                </a:ext>
              </a:extLst>
            </p:cNvPr>
            <p:cNvSpPr txBox="1"/>
            <p:nvPr/>
          </p:nvSpPr>
          <p:spPr>
            <a:xfrm>
              <a:off x="6813684" y="4180050"/>
              <a:ext cx="4297680" cy="2880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it-IT" sz="1500" b="1" dirty="0">
                  <a:solidFill>
                    <a:schemeClr val="tx2"/>
                  </a:solidFill>
                </a:rPr>
                <a:t>MMG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D15EB1-C3C8-B1CD-3848-2C41C25EBA3C}"/>
                </a:ext>
              </a:extLst>
            </p:cNvPr>
            <p:cNvGrpSpPr/>
            <p:nvPr/>
          </p:nvGrpSpPr>
          <p:grpSpPr>
            <a:xfrm>
              <a:off x="6406644" y="4197950"/>
              <a:ext cx="286634" cy="252200"/>
              <a:chOff x="6406644" y="4161950"/>
              <a:chExt cx="286634" cy="252200"/>
            </a:xfrm>
          </p:grpSpPr>
          <p:sp>
            <p:nvSpPr>
              <p:cNvPr id="46" name="Ovale 45">
                <a:extLst>
                  <a:ext uri="{FF2B5EF4-FFF2-40B4-BE49-F238E27FC236}">
                    <a16:creationId xmlns:a16="http://schemas.microsoft.com/office/drawing/2014/main" id="{01E561B5-0E07-DC61-E0CE-455BCE3BF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6644" y="4161950"/>
                <a:ext cx="216000" cy="216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e 45">
                <a:extLst>
                  <a:ext uri="{FF2B5EF4-FFF2-40B4-BE49-F238E27FC236}">
                    <a16:creationId xmlns:a16="http://schemas.microsoft.com/office/drawing/2014/main" id="{F91E1F3C-E946-4C0C-6090-019A5AA43F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7278" y="4198150"/>
                <a:ext cx="216000" cy="216000"/>
              </a:xfrm>
              <a:prstGeom prst="ellipse">
                <a:avLst/>
              </a:prstGeom>
              <a:solidFill>
                <a:srgbClr val="00C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dirty="0" err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Rettangolo con due angoli in diagonale arrotondati 10">
            <a:extLst>
              <a:ext uri="{FF2B5EF4-FFF2-40B4-BE49-F238E27FC236}">
                <a16:creationId xmlns:a16="http://schemas.microsoft.com/office/drawing/2014/main" id="{87A10EEC-29B1-0DFF-9C54-DF9BFB6019EF}"/>
              </a:ext>
            </a:extLst>
          </p:cNvPr>
          <p:cNvSpPr/>
          <p:nvPr/>
        </p:nvSpPr>
        <p:spPr>
          <a:xfrm>
            <a:off x="961492" y="3236364"/>
            <a:ext cx="2160000" cy="287854"/>
          </a:xfrm>
          <a:prstGeom prst="round2Diag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endParaRPr lang="it-IT" sz="1500" dirty="0">
              <a:solidFill>
                <a:schemeClr val="accent2"/>
              </a:solidFill>
            </a:endParaRPr>
          </a:p>
        </p:txBody>
      </p:sp>
      <p:sp>
        <p:nvSpPr>
          <p:cNvPr id="16" name="Rettangolo con due angoli in diagonale arrotondati 11">
            <a:extLst>
              <a:ext uri="{FF2B5EF4-FFF2-40B4-BE49-F238E27FC236}">
                <a16:creationId xmlns:a16="http://schemas.microsoft.com/office/drawing/2014/main" id="{2AF47C75-32CD-C0EE-C391-64680D566CFC}"/>
              </a:ext>
            </a:extLst>
          </p:cNvPr>
          <p:cNvSpPr/>
          <p:nvPr/>
        </p:nvSpPr>
        <p:spPr>
          <a:xfrm>
            <a:off x="961492" y="4144337"/>
            <a:ext cx="1619103" cy="272829"/>
          </a:xfrm>
          <a:prstGeom prst="round2Diag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endParaRPr lang="it-IT" sz="1500" dirty="0">
              <a:solidFill>
                <a:schemeClr val="accent2"/>
              </a:solidFill>
            </a:endParaRPr>
          </a:p>
        </p:txBody>
      </p:sp>
      <p:sp>
        <p:nvSpPr>
          <p:cNvPr id="17" name="Rettangolo con due angoli in diagonale arrotondati 12">
            <a:extLst>
              <a:ext uri="{FF2B5EF4-FFF2-40B4-BE49-F238E27FC236}">
                <a16:creationId xmlns:a16="http://schemas.microsoft.com/office/drawing/2014/main" id="{BBED8EA1-4ADD-0D59-838A-0ABC41446FC0}"/>
              </a:ext>
            </a:extLst>
          </p:cNvPr>
          <p:cNvSpPr/>
          <p:nvPr/>
        </p:nvSpPr>
        <p:spPr>
          <a:xfrm>
            <a:off x="961492" y="5079590"/>
            <a:ext cx="1806739" cy="287855"/>
          </a:xfrm>
          <a:prstGeom prst="round2Diag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endParaRPr lang="it-IT" sz="1500" dirty="0">
              <a:solidFill>
                <a:schemeClr val="accent2"/>
              </a:solidFill>
            </a:endParaRPr>
          </a:p>
        </p:txBody>
      </p:sp>
      <p:sp>
        <p:nvSpPr>
          <p:cNvPr id="18" name="Rettangolo con due angoli in diagonale arrotondati 5">
            <a:extLst>
              <a:ext uri="{FF2B5EF4-FFF2-40B4-BE49-F238E27FC236}">
                <a16:creationId xmlns:a16="http://schemas.microsoft.com/office/drawing/2014/main" id="{15A2F9EE-BC49-45F1-FBD1-070B5AF371FB}"/>
              </a:ext>
            </a:extLst>
          </p:cNvPr>
          <p:cNvSpPr/>
          <p:nvPr/>
        </p:nvSpPr>
        <p:spPr>
          <a:xfrm>
            <a:off x="961492" y="2368020"/>
            <a:ext cx="1692000" cy="288000"/>
          </a:xfrm>
          <a:prstGeom prst="round2Diag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endParaRPr lang="it-IT" sz="1500" dirty="0">
              <a:solidFill>
                <a:schemeClr val="accent2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78297C-1A41-0710-B493-BFC6F8B1BD3D}"/>
              </a:ext>
            </a:extLst>
          </p:cNvPr>
          <p:cNvCxnSpPr/>
          <p:nvPr/>
        </p:nvCxnSpPr>
        <p:spPr>
          <a:xfrm>
            <a:off x="6096000" y="1634062"/>
            <a:ext cx="0" cy="3733383"/>
          </a:xfrm>
          <a:prstGeom prst="line">
            <a:avLst/>
          </a:prstGeom>
          <a:ln w="38100"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45">
            <a:extLst>
              <a:ext uri="{FF2B5EF4-FFF2-40B4-BE49-F238E27FC236}">
                <a16:creationId xmlns:a16="http://schemas.microsoft.com/office/drawing/2014/main" id="{C6A05AFC-9C06-395B-C251-D65773F864F9}"/>
              </a:ext>
            </a:extLst>
          </p:cNvPr>
          <p:cNvSpPr>
            <a:spLocks noChangeAspect="1"/>
          </p:cNvSpPr>
          <p:nvPr/>
        </p:nvSpPr>
        <p:spPr>
          <a:xfrm>
            <a:off x="6031854" y="5259361"/>
            <a:ext cx="147532" cy="147532"/>
          </a:xfrm>
          <a:prstGeom prst="diamond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dirty="0" err="1">
              <a:solidFill>
                <a:schemeClr val="bg1"/>
              </a:solidFill>
            </a:endParaRPr>
          </a:p>
        </p:txBody>
      </p:sp>
      <p:sp>
        <p:nvSpPr>
          <p:cNvPr id="22" name="Ovale 45">
            <a:extLst>
              <a:ext uri="{FF2B5EF4-FFF2-40B4-BE49-F238E27FC236}">
                <a16:creationId xmlns:a16="http://schemas.microsoft.com/office/drawing/2014/main" id="{EF8A0AAD-B424-012F-2DC4-93F845E9E8B0}"/>
              </a:ext>
            </a:extLst>
          </p:cNvPr>
          <p:cNvSpPr>
            <a:spLocks noChangeAspect="1"/>
          </p:cNvSpPr>
          <p:nvPr/>
        </p:nvSpPr>
        <p:spPr>
          <a:xfrm>
            <a:off x="6025430" y="1560296"/>
            <a:ext cx="147532" cy="147532"/>
          </a:xfrm>
          <a:prstGeom prst="diamond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6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B2BEDA-77F3-C423-9047-CDB0F535E776}"/>
              </a:ext>
            </a:extLst>
          </p:cNvPr>
          <p:cNvSpPr/>
          <p:nvPr/>
        </p:nvSpPr>
        <p:spPr>
          <a:xfrm>
            <a:off x="995363" y="5740806"/>
            <a:ext cx="1980000" cy="43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D7D36-636D-DDCE-AFC2-210FE920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4" y="431800"/>
            <a:ext cx="8876769" cy="533400"/>
          </a:xfrm>
        </p:spPr>
        <p:txBody>
          <a:bodyPr/>
          <a:lstStyle/>
          <a:p>
            <a:r>
              <a:rPr lang="it-IT" dirty="0"/>
              <a:t>Il piano per l’implementazione </a:t>
            </a:r>
            <a:r>
              <a:rPr lang="it-IT" dirty="0" err="1"/>
              <a:t>dell’EdP</a:t>
            </a:r>
            <a:r>
              <a:rPr lang="it-IT" dirty="0"/>
              <a:t> prevede integrazione con il Distretto Sanitario 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D29D3839-82DD-C0CB-445D-2AE9FFCB9548}"/>
              </a:ext>
            </a:extLst>
          </p:cNvPr>
          <p:cNvSpPr/>
          <p:nvPr/>
        </p:nvSpPr>
        <p:spPr>
          <a:xfrm>
            <a:off x="995364" y="2162763"/>
            <a:ext cx="1980000" cy="440826"/>
          </a:xfrm>
          <a:prstGeom prst="roundRect">
            <a:avLst/>
          </a:prstGeom>
          <a:solidFill>
            <a:schemeClr val="tx2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chemeClr val="bg1"/>
                </a:solidFill>
              </a:rPr>
              <a:t>SEDENTARIETÀ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24031BB3-263D-5DFB-1857-B6A338494962}"/>
              </a:ext>
            </a:extLst>
          </p:cNvPr>
          <p:cNvSpPr/>
          <p:nvPr/>
        </p:nvSpPr>
        <p:spPr>
          <a:xfrm>
            <a:off x="995364" y="2606127"/>
            <a:ext cx="1980000" cy="576000"/>
          </a:xfrm>
          <a:prstGeom prst="rect">
            <a:avLst/>
          </a:prstGeom>
          <a:solidFill>
            <a:srgbClr val="00338D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Valutazione del rischio e del livello di sedentarietà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79234B3E-CDEE-F41F-406F-8596FA97DB51}"/>
              </a:ext>
            </a:extLst>
          </p:cNvPr>
          <p:cNvSpPr/>
          <p:nvPr/>
        </p:nvSpPr>
        <p:spPr>
          <a:xfrm>
            <a:off x="995363" y="3228498"/>
            <a:ext cx="1980000" cy="576000"/>
          </a:xfrm>
          <a:prstGeom prst="rect">
            <a:avLst/>
          </a:prstGeom>
          <a:solidFill>
            <a:srgbClr val="00338D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Consiglio motivazionale breve per l’attività fisica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6AFB6B1F-FF97-3742-9360-AF20BF972473}"/>
              </a:ext>
            </a:extLst>
          </p:cNvPr>
          <p:cNvSpPr/>
          <p:nvPr/>
        </p:nvSpPr>
        <p:spPr>
          <a:xfrm>
            <a:off x="995363" y="3847136"/>
            <a:ext cx="1980000" cy="576000"/>
          </a:xfrm>
          <a:prstGeom prst="rect">
            <a:avLst/>
          </a:prstGeom>
          <a:solidFill>
            <a:srgbClr val="00338D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Sensibilizzazione sulla prevenzione delle cadute 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F557D55E-3AFC-CB19-FA11-077BD250EFFB}"/>
              </a:ext>
            </a:extLst>
          </p:cNvPr>
          <p:cNvSpPr/>
          <p:nvPr/>
        </p:nvSpPr>
        <p:spPr>
          <a:xfrm>
            <a:off x="995363" y="4465144"/>
            <a:ext cx="1980000" cy="576000"/>
          </a:xfrm>
          <a:prstGeom prst="rect">
            <a:avLst/>
          </a:prstGeom>
          <a:solidFill>
            <a:srgbClr val="00338D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Aumento della fruibilità dei percorsi casa-scuola-lavoro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09BE6D4F-5735-D4F0-2A6E-D10717153D9E}"/>
              </a:ext>
            </a:extLst>
          </p:cNvPr>
          <p:cNvSpPr/>
          <p:nvPr/>
        </p:nvSpPr>
        <p:spPr>
          <a:xfrm>
            <a:off x="995363" y="5084412"/>
            <a:ext cx="1980000" cy="576000"/>
          </a:xfrm>
          <a:prstGeom prst="rect">
            <a:avLst/>
          </a:prstGeom>
          <a:solidFill>
            <a:srgbClr val="00338D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Invio a servizi e a iniziative di prevenzione (es. gruppi di cammino)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5A4D14EC-0739-0E3A-28C8-BA623768096E}"/>
              </a:ext>
            </a:extLst>
          </p:cNvPr>
          <p:cNvSpPr/>
          <p:nvPr/>
        </p:nvSpPr>
        <p:spPr>
          <a:xfrm>
            <a:off x="995364" y="5710701"/>
            <a:ext cx="1980000" cy="476033"/>
          </a:xfrm>
          <a:prstGeom prst="rect">
            <a:avLst/>
          </a:prstGeom>
          <a:solidFill>
            <a:srgbClr val="00338D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Se in fascia target, invio a screening/vaccinazione</a:t>
            </a: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A144227D-2A9D-E346-6864-499B17D5C1B2}"/>
              </a:ext>
            </a:extLst>
          </p:cNvPr>
          <p:cNvSpPr/>
          <p:nvPr/>
        </p:nvSpPr>
        <p:spPr>
          <a:xfrm>
            <a:off x="5089285" y="2160212"/>
            <a:ext cx="1980000" cy="440826"/>
          </a:xfrm>
          <a:prstGeom prst="roundRect">
            <a:avLst/>
          </a:prstGeom>
          <a:solidFill>
            <a:srgbClr val="7213EA"/>
          </a:solidFill>
          <a:ln>
            <a:solidFill>
              <a:srgbClr val="721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chemeClr val="bg1"/>
                </a:solidFill>
              </a:rPr>
              <a:t>ABITUDINE AL FUMO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28D999A-6D5A-1B4E-5F56-AF9B7B08100E}"/>
              </a:ext>
            </a:extLst>
          </p:cNvPr>
          <p:cNvSpPr/>
          <p:nvPr/>
        </p:nvSpPr>
        <p:spPr>
          <a:xfrm>
            <a:off x="5088678" y="2606127"/>
            <a:ext cx="1980000" cy="576000"/>
          </a:xfrm>
          <a:prstGeom prst="rect">
            <a:avLst/>
          </a:prstGeom>
          <a:solidFill>
            <a:srgbClr val="7213EA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Valutazione del rischio e del grado di dipendenza dal fumo con strumenti standardizzati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483BC1A7-A364-61B6-EA1C-8CA38E3E18FC}"/>
              </a:ext>
            </a:extLst>
          </p:cNvPr>
          <p:cNvSpPr/>
          <p:nvPr/>
        </p:nvSpPr>
        <p:spPr>
          <a:xfrm>
            <a:off x="5089285" y="3228498"/>
            <a:ext cx="1980000" cy="576000"/>
          </a:xfrm>
          <a:prstGeom prst="rect">
            <a:avLst/>
          </a:prstGeom>
          <a:solidFill>
            <a:srgbClr val="7213EA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Consiglio breve su abitudine al fumo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E727F5E6-17E0-FA38-917A-F4526EAD4C8E}"/>
              </a:ext>
            </a:extLst>
          </p:cNvPr>
          <p:cNvSpPr/>
          <p:nvPr/>
        </p:nvSpPr>
        <p:spPr>
          <a:xfrm>
            <a:off x="5088678" y="3847136"/>
            <a:ext cx="1980000" cy="576000"/>
          </a:xfrm>
          <a:prstGeom prst="rect">
            <a:avLst/>
          </a:prstGeom>
          <a:solidFill>
            <a:srgbClr val="7213EA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Se in fascia target, invio a screening/vaccinazione)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3640ACC1-F4B7-E91B-6270-3AD86F46FC96}"/>
              </a:ext>
            </a:extLst>
          </p:cNvPr>
          <p:cNvSpPr/>
          <p:nvPr/>
        </p:nvSpPr>
        <p:spPr>
          <a:xfrm>
            <a:off x="5089285" y="4465144"/>
            <a:ext cx="1980000" cy="576000"/>
          </a:xfrm>
          <a:prstGeom prst="rect">
            <a:avLst/>
          </a:prstGeom>
          <a:solidFill>
            <a:srgbClr val="7213EA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Eventuale invio a interventi e servizi di prevenzione (es. CAF)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9C61EDCC-7075-3417-26B9-4F1E5F88C717}"/>
              </a:ext>
            </a:extLst>
          </p:cNvPr>
          <p:cNvSpPr/>
          <p:nvPr/>
        </p:nvSpPr>
        <p:spPr>
          <a:xfrm>
            <a:off x="7135942" y="2160212"/>
            <a:ext cx="1980000" cy="440826"/>
          </a:xfrm>
          <a:prstGeom prst="roundRect">
            <a:avLst/>
          </a:prstGeom>
          <a:ln>
            <a:solidFill>
              <a:srgbClr val="1E4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chemeClr val="bg1"/>
                </a:solidFill>
              </a:rPr>
              <a:t>ALCOL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0397F3F1-D8E1-89C8-491B-A6C642EE0390}"/>
              </a:ext>
            </a:extLst>
          </p:cNvPr>
          <p:cNvSpPr/>
          <p:nvPr/>
        </p:nvSpPr>
        <p:spPr>
          <a:xfrm>
            <a:off x="7135942" y="2606127"/>
            <a:ext cx="1980000" cy="576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Valutazione del rischio con strumenti standardizzati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52BBD3E9-1BDE-CEA5-CBE0-0528B4A88F14}"/>
              </a:ext>
            </a:extLst>
          </p:cNvPr>
          <p:cNvSpPr/>
          <p:nvPr/>
        </p:nvSpPr>
        <p:spPr>
          <a:xfrm>
            <a:off x="7135942" y="3228498"/>
            <a:ext cx="1980000" cy="576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Consiglio breve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D2893E33-FFF7-1F53-2CDA-411015650126}"/>
              </a:ext>
            </a:extLst>
          </p:cNvPr>
          <p:cNvSpPr/>
          <p:nvPr/>
        </p:nvSpPr>
        <p:spPr>
          <a:xfrm>
            <a:off x="7135942" y="3847136"/>
            <a:ext cx="1980000" cy="576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Se in fascia target, invio a screening/vaccinazione)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3175375C-99EB-D62F-66E1-85AF71661C9C}"/>
              </a:ext>
            </a:extLst>
          </p:cNvPr>
          <p:cNvSpPr/>
          <p:nvPr/>
        </p:nvSpPr>
        <p:spPr>
          <a:xfrm>
            <a:off x="7154379" y="4465144"/>
            <a:ext cx="1980000" cy="576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Eventuale invio a interventi e servizi di prevenzione es. centri </a:t>
            </a:r>
            <a:r>
              <a:rPr lang="it-IT" sz="1100" dirty="0" err="1">
                <a:solidFill>
                  <a:srgbClr val="00338D"/>
                </a:solidFill>
              </a:rPr>
              <a:t>alcologici</a:t>
            </a:r>
            <a:r>
              <a:rPr lang="it-IT" sz="1100" dirty="0">
                <a:solidFill>
                  <a:srgbClr val="00338D"/>
                </a:solidFill>
              </a:rPr>
              <a:t>) 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A552947E-4C60-2B50-3DF1-48BAE83DE6A5}"/>
              </a:ext>
            </a:extLst>
          </p:cNvPr>
          <p:cNvSpPr/>
          <p:nvPr/>
        </p:nvSpPr>
        <p:spPr>
          <a:xfrm>
            <a:off x="9201037" y="2160212"/>
            <a:ext cx="1980000" cy="440826"/>
          </a:xfrm>
          <a:prstGeom prst="roundRect">
            <a:avLst/>
          </a:prstGeom>
          <a:solidFill>
            <a:srgbClr val="B497FF"/>
          </a:solidFill>
          <a:ln>
            <a:solidFill>
              <a:srgbClr val="B4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chemeClr val="bg1"/>
                </a:solidFill>
              </a:rPr>
              <a:t>ESPOSIZIONE AMBIENTALE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B73E574D-04A8-C0A2-7981-5C555C153E62}"/>
              </a:ext>
            </a:extLst>
          </p:cNvPr>
          <p:cNvSpPr/>
          <p:nvPr/>
        </p:nvSpPr>
        <p:spPr>
          <a:xfrm>
            <a:off x="9204214" y="2606127"/>
            <a:ext cx="1980000" cy="576000"/>
          </a:xfrm>
          <a:prstGeom prst="rect">
            <a:avLst/>
          </a:prstGeom>
          <a:solidFill>
            <a:srgbClr val="B497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Sensibilizzazione sul tema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FF622F43-3CD3-7840-00B0-5B12E7F819FD}"/>
              </a:ext>
            </a:extLst>
          </p:cNvPr>
          <p:cNvSpPr/>
          <p:nvPr/>
        </p:nvSpPr>
        <p:spPr>
          <a:xfrm>
            <a:off x="3042021" y="2162763"/>
            <a:ext cx="1980000" cy="440826"/>
          </a:xfrm>
          <a:prstGeom prst="roundRect">
            <a:avLst/>
          </a:prstGeom>
          <a:solidFill>
            <a:srgbClr val="00B8F5"/>
          </a:solidFill>
          <a:ln>
            <a:solidFill>
              <a:srgbClr val="76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chemeClr val="bg1"/>
                </a:solidFill>
              </a:rPr>
              <a:t>MALNUTRIZIONE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E19DDB8B-2A09-7934-52DB-DA659F8F7201}"/>
              </a:ext>
            </a:extLst>
          </p:cNvPr>
          <p:cNvSpPr/>
          <p:nvPr/>
        </p:nvSpPr>
        <p:spPr>
          <a:xfrm>
            <a:off x="3042021" y="3228498"/>
            <a:ext cx="1980000" cy="576000"/>
          </a:xfrm>
          <a:prstGeom prst="rect">
            <a:avLst/>
          </a:prstGeom>
          <a:solidFill>
            <a:srgbClr val="00B8F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Consiglio breve su alimentazione e attività fisica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E5C57EF-B027-9184-5A97-D551B4E41BB3}"/>
              </a:ext>
            </a:extLst>
          </p:cNvPr>
          <p:cNvSpPr/>
          <p:nvPr/>
        </p:nvSpPr>
        <p:spPr>
          <a:xfrm>
            <a:off x="3042021" y="3847136"/>
            <a:ext cx="1980000" cy="576000"/>
          </a:xfrm>
          <a:prstGeom prst="rect">
            <a:avLst/>
          </a:prstGeom>
          <a:solidFill>
            <a:srgbClr val="00B8F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Invio a servizi e a iniziative di prevenzione (ambulatorio di nutrizione di 1° e 2° livello)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15A132CE-71ED-783E-9B66-F08195410008}"/>
              </a:ext>
            </a:extLst>
          </p:cNvPr>
          <p:cNvSpPr/>
          <p:nvPr/>
        </p:nvSpPr>
        <p:spPr>
          <a:xfrm>
            <a:off x="3042021" y="4465144"/>
            <a:ext cx="1980000" cy="576000"/>
          </a:xfrm>
          <a:prstGeom prst="rect">
            <a:avLst/>
          </a:prstGeom>
          <a:solidFill>
            <a:srgbClr val="00B8F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Se in fascia target, invio a screening/vaccinazione)</a:t>
            </a: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76EC6BFF-ED8D-2D71-24B8-DB8806912330}"/>
              </a:ext>
            </a:extLst>
          </p:cNvPr>
          <p:cNvSpPr/>
          <p:nvPr/>
        </p:nvSpPr>
        <p:spPr>
          <a:xfrm>
            <a:off x="3042021" y="2606127"/>
            <a:ext cx="1980000" cy="576000"/>
          </a:xfrm>
          <a:prstGeom prst="rect">
            <a:avLst/>
          </a:prstGeom>
          <a:solidFill>
            <a:srgbClr val="00B8F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100" dirty="0">
                <a:solidFill>
                  <a:srgbClr val="00338D"/>
                </a:solidFill>
              </a:rPr>
              <a:t>Valutazione del rischio di malnutrizione con strumenti  standardizzati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3B56B-F615-8395-4F04-AFB5390C5571}"/>
              </a:ext>
            </a:extLst>
          </p:cNvPr>
          <p:cNvSpPr txBox="1"/>
          <p:nvPr/>
        </p:nvSpPr>
        <p:spPr>
          <a:xfrm>
            <a:off x="995363" y="1341298"/>
            <a:ext cx="10201273" cy="6663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Il piano per l’implementazione </a:t>
            </a:r>
            <a:r>
              <a:rPr lang="it-IT" sz="1500" dirty="0" err="1">
                <a:solidFill>
                  <a:schemeClr val="bg1">
                    <a:lumMod val="50000"/>
                  </a:schemeClr>
                </a:solidFill>
              </a:rPr>
              <a:t>dell’EdP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 (Equipe di Prevenzione) prevede </a:t>
            </a:r>
            <a:r>
              <a:rPr lang="it-IT" b="1" dirty="0">
                <a:solidFill>
                  <a:srgbClr val="00338D"/>
                </a:solidFill>
              </a:rPr>
              <a:t>integrazione</a:t>
            </a:r>
            <a:r>
              <a:rPr lang="it-IT" sz="1500" dirty="0">
                <a:solidFill>
                  <a:srgbClr val="00338D"/>
                </a:solidFill>
              </a:rPr>
              <a:t> </a:t>
            </a:r>
            <a:r>
              <a:rPr lang="it-IT" b="1" dirty="0">
                <a:solidFill>
                  <a:srgbClr val="00338D"/>
                </a:solidFill>
              </a:rPr>
              <a:t>tra il Dipartimento di Prevenzione e il Distretto Sanitario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. Il coordinatore </a:t>
            </a:r>
            <a:r>
              <a:rPr lang="it-IT" sz="1500" dirty="0" err="1">
                <a:solidFill>
                  <a:schemeClr val="bg1">
                    <a:lumMod val="50000"/>
                  </a:schemeClr>
                </a:solidFill>
              </a:rPr>
              <a:t>dell’EdP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 definisce e programma le attività da realizzare il concreto con la Direzione del Distretto. 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D36-636D-DDCE-AFC2-210FE920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4" y="431800"/>
            <a:ext cx="8751951" cy="533400"/>
          </a:xfrm>
        </p:spPr>
        <p:txBody>
          <a:bodyPr/>
          <a:lstStyle/>
          <a:p>
            <a:r>
              <a:rPr lang="it-IT" dirty="0"/>
              <a:t>Gli indicatori servono a definire l’esito delle attività preventive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DB351-E508-E44C-A35B-7317DBBDB5A6}"/>
              </a:ext>
            </a:extLst>
          </p:cNvPr>
          <p:cNvSpPr txBox="1"/>
          <p:nvPr/>
        </p:nvSpPr>
        <p:spPr>
          <a:xfrm>
            <a:off x="995363" y="1398897"/>
            <a:ext cx="10204450" cy="2867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Ad ogni indicatore è associato un target che deve rientrare nell’80% della copertura annuale. 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61A62-2B8F-A681-8586-BD9A10252115}"/>
              </a:ext>
            </a:extLst>
          </p:cNvPr>
          <p:cNvSpPr/>
          <p:nvPr/>
        </p:nvSpPr>
        <p:spPr>
          <a:xfrm>
            <a:off x="1007585" y="1876891"/>
            <a:ext cx="1735615" cy="391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chemeClr val="bg1">
                    <a:lumMod val="50000"/>
                  </a:schemeClr>
                </a:solidFill>
              </a:rPr>
              <a:t>Copertura</a:t>
            </a:r>
            <a:endParaRPr lang="en-US" sz="15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3576D4-8329-9B91-9139-B5920C843E1C}"/>
              </a:ext>
            </a:extLst>
          </p:cNvPr>
          <p:cNvSpPr/>
          <p:nvPr/>
        </p:nvSpPr>
        <p:spPr>
          <a:xfrm>
            <a:off x="2856322" y="1670455"/>
            <a:ext cx="8340303" cy="804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it-IT" sz="1500" dirty="0">
                <a:solidFill>
                  <a:schemeClr val="bg1">
                    <a:lumMod val="50000"/>
                  </a:schemeClr>
                </a:solidFill>
              </a:rPr>
              <a:t>Numero di persone con fattori di rischio senza patologie croniche che hanno ricevuto indicazioni per migliorare lo stile di vita e/o sono state indirizzate verso servizi/interventi, su pazienti totali</a:t>
            </a:r>
            <a:endParaRPr lang="en-US" sz="15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E7D4B-7371-0C23-F2E1-BA77BF5F15C7}"/>
              </a:ext>
            </a:extLst>
          </p:cNvPr>
          <p:cNvSpPr/>
          <p:nvPr/>
        </p:nvSpPr>
        <p:spPr>
          <a:xfrm>
            <a:off x="1020503" y="2734464"/>
            <a:ext cx="1735615" cy="391801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Fumo</a:t>
            </a:r>
            <a:endParaRPr lang="en-US" sz="1500" b="1" dirty="0" err="1">
              <a:solidFill>
                <a:srgbClr val="00338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3DF553-C352-8CE5-3670-858756CC93AC}"/>
              </a:ext>
            </a:extLst>
          </p:cNvPr>
          <p:cNvSpPr/>
          <p:nvPr/>
        </p:nvSpPr>
        <p:spPr>
          <a:xfrm>
            <a:off x="2869240" y="2528028"/>
            <a:ext cx="8340303" cy="804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it-IT" sz="1500" dirty="0">
                <a:solidFill>
                  <a:srgbClr val="00338D"/>
                </a:solidFill>
              </a:rPr>
              <a:t>Numero di persone patologiche croniche inserite in un PDTA che sono state valutate e hanno ricevuto indicazioni per smettere di fumare e/o sono state indirizzate verso servizi/interventi, su pazienti totali presi in carico nel PDTA</a:t>
            </a:r>
            <a:endParaRPr lang="en-US" sz="1500" dirty="0" err="1">
              <a:solidFill>
                <a:srgbClr val="00338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AFA29-8D19-6DBF-9D68-3C6EEB57951C}"/>
              </a:ext>
            </a:extLst>
          </p:cNvPr>
          <p:cNvSpPr/>
          <p:nvPr/>
        </p:nvSpPr>
        <p:spPr>
          <a:xfrm>
            <a:off x="1002422" y="3592037"/>
            <a:ext cx="1735615" cy="391801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Attività fisica</a:t>
            </a:r>
            <a:endParaRPr lang="en-US" sz="1500" b="1" dirty="0" err="1">
              <a:solidFill>
                <a:srgbClr val="00338D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6FF8FD-7A79-F09A-F52D-EA2DF4B6FEEA}"/>
              </a:ext>
            </a:extLst>
          </p:cNvPr>
          <p:cNvSpPr/>
          <p:nvPr/>
        </p:nvSpPr>
        <p:spPr>
          <a:xfrm>
            <a:off x="2851159" y="3385601"/>
            <a:ext cx="8340303" cy="804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it-IT" sz="1500" dirty="0">
                <a:solidFill>
                  <a:srgbClr val="00338D"/>
                </a:solidFill>
              </a:rPr>
              <a:t>Numero di persone con patologie croniche inserite in un PDTA che sono state valutate e hanno ricevuto indicazioni per uno stile di vita attivo e/o sono state indirizzate verso servizi/interventi, su pazienti totali presi in carico nel PDTA</a:t>
            </a:r>
            <a:endParaRPr lang="en-US" sz="1500" dirty="0" err="1">
              <a:solidFill>
                <a:srgbClr val="00338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1FECF-E457-49A2-7662-8FC3113097F0}"/>
              </a:ext>
            </a:extLst>
          </p:cNvPr>
          <p:cNvSpPr/>
          <p:nvPr/>
        </p:nvSpPr>
        <p:spPr>
          <a:xfrm>
            <a:off x="999840" y="4449610"/>
            <a:ext cx="1735615" cy="391801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Stato nutrizionale</a:t>
            </a:r>
            <a:endParaRPr lang="en-US" sz="1500" b="1" dirty="0" err="1">
              <a:solidFill>
                <a:srgbClr val="00338D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7BD611-B35E-E6C4-CC04-535BD8E4A828}"/>
              </a:ext>
            </a:extLst>
          </p:cNvPr>
          <p:cNvSpPr/>
          <p:nvPr/>
        </p:nvSpPr>
        <p:spPr>
          <a:xfrm>
            <a:off x="2848577" y="4243174"/>
            <a:ext cx="8340303" cy="804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it-IT" sz="1500" dirty="0">
                <a:solidFill>
                  <a:srgbClr val="00338D"/>
                </a:solidFill>
              </a:rPr>
              <a:t>Numero di persone con patologie croniche inserite in un PDTA a cui è stato calcolato l’IMC e hanno ricevuto indicazioni per il miglioramento della dieta (es aumento di frutta e riduzione del sale) e/o sono state indirizzate verso servizi/interventi, su pazienti totali presi in carico nel PDTA</a:t>
            </a:r>
            <a:endParaRPr lang="en-US" sz="1500" dirty="0" err="1">
              <a:solidFill>
                <a:srgbClr val="00338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C4D6E-4E3B-3559-C261-E3F42FFD82A2}"/>
              </a:ext>
            </a:extLst>
          </p:cNvPr>
          <p:cNvSpPr/>
          <p:nvPr/>
        </p:nvSpPr>
        <p:spPr>
          <a:xfrm>
            <a:off x="1007585" y="5307182"/>
            <a:ext cx="1735615" cy="391801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it-IT" sz="1500" b="1" dirty="0">
                <a:solidFill>
                  <a:srgbClr val="00338D"/>
                </a:solidFill>
              </a:rPr>
              <a:t>Alcol</a:t>
            </a:r>
            <a:endParaRPr lang="en-US" sz="1500" b="1" dirty="0" err="1">
              <a:solidFill>
                <a:srgbClr val="00338D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C3AD81-E50D-A641-BCB3-65FBCCC9B924}"/>
              </a:ext>
            </a:extLst>
          </p:cNvPr>
          <p:cNvSpPr/>
          <p:nvPr/>
        </p:nvSpPr>
        <p:spPr>
          <a:xfrm>
            <a:off x="2861495" y="5100746"/>
            <a:ext cx="8340303" cy="804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it-IT" sz="1500" dirty="0">
                <a:solidFill>
                  <a:srgbClr val="00338D"/>
                </a:solidFill>
              </a:rPr>
              <a:t>Numero di persone con patologie croniche inserite in un PDTA che sono state valutate e hanno ricevuto indicazioni su assunzione di alcol a rischio e/o sono state indirizzate verso servizi/interventi, su pazienti totali presi in carico nel PDTA</a:t>
            </a:r>
            <a:endParaRPr lang="en-US" sz="1500" dirty="0" err="1">
              <a:solidFill>
                <a:srgbClr val="00338D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12204D-6D2E-78F2-46A2-72AD85F81A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3545" y="2358900"/>
            <a:ext cx="971504" cy="8597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EFD38A-FB0A-3D6C-7117-343D32FC2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3150" y="3205051"/>
            <a:ext cx="1080971" cy="9943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49FB68-BD40-17E4-9B89-8BBC84B6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5803" y="4007974"/>
            <a:ext cx="783680" cy="9326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51872F-E2D5-5A0E-252B-A36C8A91EB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5903" y="5022702"/>
            <a:ext cx="783021" cy="7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66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5.30a"/>
  <p:tag name="TYPE" val="ScreenWide"/>
  <p:tag name="KEYWORD" val="SCREENWIDE"/>
  <p:tag name="TEMPLATEVERSION" val="17/07/2017 11:56:04"/>
</p:tagLst>
</file>

<file path=ppt/theme/theme1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2.xml><?xml version="1.0" encoding="utf-8"?>
<a:theme xmlns:a="http://schemas.openxmlformats.org/drawingml/2006/main" name="1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KPMG Widescreen Standard Template</Template>
  <TotalTime>11467</TotalTime>
  <Words>735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KPMG Bold</vt:lpstr>
      <vt:lpstr>Arial</vt:lpstr>
      <vt:lpstr>Wingdings</vt:lpstr>
      <vt:lpstr>KPMG Extralight</vt:lpstr>
      <vt:lpstr>Calibri</vt:lpstr>
      <vt:lpstr>KPMG Widescreen [16:9] Feb 2022</vt:lpstr>
      <vt:lpstr>1_KPMG Widescreen [16:9] Feb 2022</vt:lpstr>
      <vt:lpstr>Presentazione standard di PowerPoint</vt:lpstr>
      <vt:lpstr>I fattori di rischio si dividono in Individuali e Contestuali</vt:lpstr>
      <vt:lpstr>Fattori di rischio modificabili: intervento sulla promozione della salute</vt:lpstr>
      <vt:lpstr>La popolazione può essere stratificata in sei categorie</vt:lpstr>
      <vt:lpstr>Sono attivi quattro PDTA nel Distretto Sanitario 1</vt:lpstr>
      <vt:lpstr>Il piano per l’implementazione dell’EdP prevede integrazione con il Distretto Sanitario </vt:lpstr>
      <vt:lpstr>Gli indicatori servono a definire l’esito delle attività preventive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screen template</dc:title>
  <dc:creator>Luri, Vittoria</dc:creator>
  <cp:lastModifiedBy>Luisa Di Loreto</cp:lastModifiedBy>
  <cp:revision>141</cp:revision>
  <dcterms:created xsi:type="dcterms:W3CDTF">2023-01-13T13:50:20Z</dcterms:created>
  <dcterms:modified xsi:type="dcterms:W3CDTF">2023-06-21T08:41:25Z</dcterms:modified>
  <cp:category>KPMG Public</cp:category>
</cp:coreProperties>
</file>